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8" r:id="rId2"/>
    <p:sldId id="2113" r:id="rId3"/>
    <p:sldId id="2090" r:id="rId4"/>
    <p:sldId id="2091" r:id="rId5"/>
    <p:sldId id="2092" r:id="rId6"/>
    <p:sldId id="2104" r:id="rId7"/>
    <p:sldId id="2105" r:id="rId8"/>
    <p:sldId id="2106" r:id="rId9"/>
    <p:sldId id="2107" r:id="rId10"/>
    <p:sldId id="2108" r:id="rId11"/>
    <p:sldId id="2110" r:id="rId12"/>
    <p:sldId id="2111" r:id="rId13"/>
    <p:sldId id="2112" r:id="rId14"/>
    <p:sldId id="2088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74">
          <p15:clr>
            <a:srgbClr val="A4A3A4"/>
          </p15:clr>
        </p15:guide>
        <p15:guide id="2" orient="horz" pos="932">
          <p15:clr>
            <a:srgbClr val="A4A3A4"/>
          </p15:clr>
        </p15:guide>
        <p15:guide id="3" orient="horz" pos="484">
          <p15:clr>
            <a:srgbClr val="A4A3A4"/>
          </p15:clr>
        </p15:guide>
        <p15:guide id="4" orient="horz" pos="198">
          <p15:clr>
            <a:srgbClr val="A4A3A4"/>
          </p15:clr>
        </p15:guide>
        <p15:guide id="5" orient="horz" pos="3053">
          <p15:clr>
            <a:srgbClr val="A4A3A4"/>
          </p15:clr>
        </p15:guide>
        <p15:guide id="6" orient="horz" pos="1792">
          <p15:clr>
            <a:srgbClr val="A4A3A4"/>
          </p15:clr>
        </p15:guide>
        <p15:guide id="7" orient="horz" pos="3139">
          <p15:clr>
            <a:srgbClr val="A4A3A4"/>
          </p15:clr>
        </p15:guide>
        <p15:guide id="8" pos="2956">
          <p15:clr>
            <a:srgbClr val="A4A3A4"/>
          </p15:clr>
        </p15:guide>
        <p15:guide id="9" pos="5215">
          <p15:clr>
            <a:srgbClr val="A4A3A4"/>
          </p15:clr>
        </p15:guide>
        <p15:guide id="10" pos="1793">
          <p15:clr>
            <a:srgbClr val="A4A3A4"/>
          </p15:clr>
        </p15:guide>
        <p15:guide id="11" pos="2848">
          <p15:clr>
            <a:srgbClr val="A4A3A4"/>
          </p15:clr>
        </p15:guide>
        <p15:guide id="12" pos="3064">
          <p15:clr>
            <a:srgbClr val="A4A3A4"/>
          </p15:clr>
        </p15:guide>
        <p15:guide id="13" pos="2172">
          <p15:clr>
            <a:srgbClr val="A4A3A4"/>
          </p15:clr>
        </p15:guide>
        <p15:guide id="14" pos="697">
          <p15:clr>
            <a:srgbClr val="A4A3A4"/>
          </p15:clr>
        </p15:guide>
        <p15:guide id="15" pos="40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51468B"/>
    <a:srgbClr val="514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6" autoAdjust="0"/>
    <p:restoredTop sz="93671"/>
  </p:normalViewPr>
  <p:slideViewPr>
    <p:cSldViewPr snapToGrid="0" showGuides="1">
      <p:cViewPr varScale="1">
        <p:scale>
          <a:sx n="84" d="100"/>
          <a:sy n="84" d="100"/>
        </p:scale>
        <p:origin x="888" y="56"/>
      </p:cViewPr>
      <p:guideLst>
        <p:guide orient="horz" pos="2974"/>
        <p:guide orient="horz" pos="932"/>
        <p:guide orient="horz" pos="484"/>
        <p:guide orient="horz" pos="198"/>
        <p:guide orient="horz" pos="3053"/>
        <p:guide orient="horz" pos="1792"/>
        <p:guide orient="horz" pos="3139"/>
        <p:guide pos="2956"/>
        <p:guide pos="5215"/>
        <p:guide pos="1793"/>
        <p:guide pos="2848"/>
        <p:guide pos="3064"/>
        <p:guide pos="2172"/>
        <p:guide pos="697"/>
        <p:guide pos="40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B8D27-857B-1D46-9882-5AD2AC5949D5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4C21C2-727B-8F4B-AE82-FA71E01A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2249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16FD-B34A-B148-AC4C-9AC1B5900D58}" type="datetimeFigureOut">
              <a:rPr lang="en-US" smtClean="0"/>
              <a:t>8/10/2021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FE7591-D03B-AB48-97D7-CE06F1471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92530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7591-D03B-AB48-97D7-CE06F147133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93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7591-D03B-AB48-97D7-CE06F147133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28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7591-D03B-AB48-97D7-CE06F147133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01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FE7591-D03B-AB48-97D7-CE06F14713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68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l IG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C01925-D4DC-2645-8770-DEC840461C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76512" cy="51617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0505" y="4712251"/>
            <a:ext cx="1443545" cy="27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8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B6378771-5DAB-3241-A947-2BDD7FD783E9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16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7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587119" cy="2697161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412205" cy="295195"/>
          </a:xfr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4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sz="half" idx="19"/>
          </p:nvPr>
        </p:nvSpPr>
        <p:spPr>
          <a:xfrm>
            <a:off x="4688513" y="1799760"/>
            <a:ext cx="3587119" cy="2697161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 Placeholder 2"/>
          <p:cNvSpPr>
            <a:spLocks noGrp="1"/>
          </p:cNvSpPr>
          <p:nvPr>
            <p:ph type="body" idx="20"/>
          </p:nvPr>
        </p:nvSpPr>
        <p:spPr>
          <a:xfrm>
            <a:off x="4863433" y="1523713"/>
            <a:ext cx="3412205" cy="295195"/>
          </a:xfr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9465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Two Content +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 Placeholder 11"/>
          <p:cNvSpPr>
            <a:spLocks noGrp="1"/>
          </p:cNvSpPr>
          <p:nvPr>
            <p:ph type="dt" sz="half" idx="22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89B548ED-5066-9B42-911D-14570FBB6DB3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22" name="Footer Placeholder 12"/>
          <p:cNvSpPr>
            <a:spLocks noGrp="1"/>
          </p:cNvSpPr>
          <p:nvPr>
            <p:ph type="ftr" sz="quarter" idx="23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2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24" hasCustomPrompt="1"/>
          </p:nvPr>
        </p:nvSpPr>
        <p:spPr>
          <a:xfrm>
            <a:off x="5195169" y="1524466"/>
            <a:ext cx="3948831" cy="2971333"/>
          </a:xfrm>
        </p:spPr>
        <p:txBody>
          <a:bodyPr vert="horz" lIns="0" tIns="0" rIns="91440" bIns="45720" rtlCol="0">
            <a:noAutofit/>
          </a:bodyPr>
          <a:lstStyle>
            <a:lvl1pPr marL="0" indent="0">
              <a:buNone/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Placeholder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7" y="896882"/>
            <a:ext cx="7180263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8"/>
          </p:nvPr>
        </p:nvSpPr>
        <p:spPr>
          <a:xfrm>
            <a:off x="932494" y="1799760"/>
            <a:ext cx="3931606" cy="1087903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/>
          </p:nvPr>
        </p:nvSpPr>
        <p:spPr>
          <a:xfrm>
            <a:off x="1107414" y="1523713"/>
            <a:ext cx="3756686" cy="295195"/>
          </a:xfr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Content Placeholder 2"/>
          <p:cNvSpPr>
            <a:spLocks noGrp="1"/>
          </p:cNvSpPr>
          <p:nvPr>
            <p:ph sz="half" idx="25"/>
          </p:nvPr>
        </p:nvSpPr>
        <p:spPr>
          <a:xfrm>
            <a:off x="932494" y="3301348"/>
            <a:ext cx="3931606" cy="1087903"/>
          </a:xfrm>
        </p:spPr>
        <p:txBody>
          <a:bodyPr vert="horz" lIns="0" tIns="0" rIns="91440" bIns="45720" rtlCol="0">
            <a:no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7" name="Text Placeholder 2"/>
          <p:cNvSpPr>
            <a:spLocks noGrp="1"/>
          </p:cNvSpPr>
          <p:nvPr>
            <p:ph type="body" idx="26"/>
          </p:nvPr>
        </p:nvSpPr>
        <p:spPr>
          <a:xfrm>
            <a:off x="1107414" y="3025301"/>
            <a:ext cx="3756686" cy="295195"/>
          </a:xfrm>
        </p:spPr>
        <p:txBody>
          <a:bodyPr anchor="b"/>
          <a:lstStyle>
            <a:lvl1pPr marL="0" indent="0">
              <a:buNone/>
              <a:defRPr sz="17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9090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C9B44B80-C542-3444-8449-750F3D760E45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3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0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Your 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6C522-523C-284C-AFEE-0B9FAB5D29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5143500"/>
          </a:xfrm>
          <a:prstGeom prst="rect">
            <a:avLst/>
          </a:prstGeom>
        </p:spPr>
      </p:pic>
      <p:sp>
        <p:nvSpPr>
          <p:cNvPr id="8" name="Freeform 7"/>
          <p:cNvSpPr/>
          <p:nvPr userDrawn="1"/>
        </p:nvSpPr>
        <p:spPr bwMode="gray">
          <a:xfrm>
            <a:off x="-5344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gradFill>
            <a:gsLst>
              <a:gs pos="20000">
                <a:srgbClr val="51468B">
                  <a:alpha val="99000"/>
                </a:srgbClr>
              </a:gs>
              <a:gs pos="100000">
                <a:srgbClr val="514689">
                  <a:alpha val="29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017" y="3355501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840A1D-2F9C-A244-8D3B-2470DA6C480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9017" y="1343315"/>
            <a:ext cx="3275630" cy="113511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FAD21F1-E85A-3C4C-AAE8-CC02531897C3}"/>
              </a:ext>
            </a:extLst>
          </p:cNvPr>
          <p:cNvSpPr txBox="1"/>
          <p:nvPr userDrawn="1"/>
        </p:nvSpPr>
        <p:spPr>
          <a:xfrm>
            <a:off x="9274629" y="282810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63998C0-ADFA-C348-9D9A-B6D1831130B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99017" y="2478434"/>
            <a:ext cx="3925470" cy="849466"/>
          </a:xfrm>
          <a:prstGeom prst="rect">
            <a:avLst/>
          </a:prstGeom>
        </p:spPr>
        <p:txBody>
          <a:bodyPr rIns="0" bIns="0" anchor="b" anchorCtr="0"/>
          <a:lstStyle>
            <a:lvl1pPr algn="l">
              <a:lnSpc>
                <a:spcPct val="90000"/>
              </a:lnSpc>
              <a:defRPr sz="40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248259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849615" y="1422113"/>
            <a:ext cx="6302198" cy="1520204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40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Document Title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77586" y="3001044"/>
            <a:ext cx="6274227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4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Document Title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0"/>
          </p:nvPr>
        </p:nvSpPr>
        <p:spPr>
          <a:xfrm>
            <a:off x="1884363" y="4832849"/>
            <a:ext cx="857339" cy="1682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C6E5087-EA13-F94E-9BC7-B39B28388318}" type="datetime1">
              <a:rPr lang="en-US" smtClean="0"/>
              <a:t>8/10/2021</a:t>
            </a:fld>
            <a:endParaRPr lang="en-US"/>
          </a:p>
        </p:txBody>
      </p:sp>
      <p:pic>
        <p:nvPicPr>
          <p:cNvPr id="2" name="Picture 1" descr="PPT-RGB-Shapes2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615" y="281213"/>
            <a:ext cx="2247900" cy="2717800"/>
          </a:xfrm>
          <a:prstGeom prst="rect">
            <a:avLst/>
          </a:prstGeom>
        </p:spPr>
      </p:pic>
      <p:pic>
        <p:nvPicPr>
          <p:cNvPr id="10" name="Picture 9" descr="NM-Logo-Stacked-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68" y="314325"/>
            <a:ext cx="1478724" cy="2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26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/>
          <a:srcRect l="27884" t="12436"/>
          <a:stretch/>
        </p:blipFill>
        <p:spPr>
          <a:xfrm rot="5400000" flipH="1">
            <a:off x="3449574" y="-550926"/>
            <a:ext cx="5143500" cy="6245352"/>
          </a:xfrm>
          <a:prstGeom prst="rect">
            <a:avLst/>
          </a:prstGeom>
        </p:spPr>
      </p:pic>
      <p:sp>
        <p:nvSpPr>
          <p:cNvPr id="9" name="Freeform 8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>
          <a:xfrm>
            <a:off x="1099017" y="1767452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017" y="2965536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10" name="Picture 9" descr="NM-Logo-Stacked-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8" y="314325"/>
            <a:ext cx="1478724" cy="2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327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l="28599" r="22329"/>
          <a:stretch/>
        </p:blipFill>
        <p:spPr>
          <a:xfrm>
            <a:off x="-43431" y="-32488"/>
            <a:ext cx="9187432" cy="5200571"/>
          </a:xfrm>
          <a:prstGeom prst="rect">
            <a:avLst/>
          </a:prstGeom>
        </p:spPr>
      </p:pic>
      <p:sp>
        <p:nvSpPr>
          <p:cNvPr id="16" name="Freeform 15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FFFFFF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099017" y="1767452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017" y="2965536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9" name="Picture 8" descr="NM-Logo-Stacked-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8" y="314325"/>
            <a:ext cx="1478724" cy="2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9418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Your Photo">
    <p:bg>
      <p:bgPr>
        <a:solidFill>
          <a:srgbClr val="5146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 noChangeAspect="1"/>
          </p:cNvSpPr>
          <p:nvPr userDrawn="1"/>
        </p:nvSpPr>
        <p:spPr bwMode="gray">
          <a:xfrm>
            <a:off x="-87553" y="-30323"/>
            <a:ext cx="7166088" cy="5198405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  <a:gd name="connsiteX0" fmla="*/ 5864148 w 9529912"/>
              <a:gd name="connsiteY0" fmla="*/ -1 h 6939642"/>
              <a:gd name="connsiteX1" fmla="*/ 9529912 w 9529912"/>
              <a:gd name="connsiteY1" fmla="*/ 6939642 h 6939642"/>
              <a:gd name="connsiteX2" fmla="*/ 598251 w 9529912"/>
              <a:gd name="connsiteY2" fmla="*/ 6928589 h 6939642"/>
              <a:gd name="connsiteX3" fmla="*/ 0 w 9529912"/>
              <a:gd name="connsiteY3" fmla="*/ 9315 h 6939642"/>
              <a:gd name="connsiteX4" fmla="*/ 5864148 w 9529912"/>
              <a:gd name="connsiteY4" fmla="*/ -1 h 6939642"/>
              <a:gd name="connsiteX0" fmla="*/ 5900652 w 9566416"/>
              <a:gd name="connsiteY0" fmla="*/ 0 h 6939643"/>
              <a:gd name="connsiteX1" fmla="*/ 9566416 w 9566416"/>
              <a:gd name="connsiteY1" fmla="*/ 6939643 h 6939643"/>
              <a:gd name="connsiteX2" fmla="*/ 0 w 9566416"/>
              <a:gd name="connsiteY2" fmla="*/ 6916384 h 6939643"/>
              <a:gd name="connsiteX3" fmla="*/ 36504 w 9566416"/>
              <a:gd name="connsiteY3" fmla="*/ 9316 h 6939643"/>
              <a:gd name="connsiteX4" fmla="*/ 5900652 w 9566416"/>
              <a:gd name="connsiteY4" fmla="*/ 0 h 6939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66416" h="6939643">
                <a:moveTo>
                  <a:pt x="5900652" y="0"/>
                </a:moveTo>
                <a:lnTo>
                  <a:pt x="9566416" y="6939643"/>
                </a:lnTo>
                <a:lnTo>
                  <a:pt x="0" y="6916384"/>
                </a:lnTo>
                <a:cubicBezTo>
                  <a:pt x="-39" y="4602245"/>
                  <a:pt x="36543" y="2323455"/>
                  <a:pt x="36504" y="9316"/>
                </a:cubicBezTo>
                <a:lnTo>
                  <a:pt x="59006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>
            <a:spLocks noGrp="1"/>
          </p:cNvSpPr>
          <p:nvPr>
            <p:ph type="ctrTitle" hasCustomPrompt="1"/>
          </p:nvPr>
        </p:nvSpPr>
        <p:spPr>
          <a:xfrm>
            <a:off x="1099017" y="1767452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rgbClr val="514689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017" y="2965536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8" name="Picture 7" descr="NM-Logo-Stacked-RGB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8" y="314325"/>
            <a:ext cx="1478724" cy="2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254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Freeform 15"/>
          <p:cNvSpPr/>
          <p:nvPr userDrawn="1"/>
        </p:nvSpPr>
        <p:spPr bwMode="gray">
          <a:xfrm>
            <a:off x="-32776" y="-32487"/>
            <a:ext cx="6690687" cy="5200570"/>
          </a:xfrm>
          <a:custGeom>
            <a:avLst/>
            <a:gdLst>
              <a:gd name="connsiteX0" fmla="*/ 3453493 w 7119257"/>
              <a:gd name="connsiteY0" fmla="*/ 0 h 6939643"/>
              <a:gd name="connsiteX1" fmla="*/ 7119257 w 7119257"/>
              <a:gd name="connsiteY1" fmla="*/ 6939643 h 6939643"/>
              <a:gd name="connsiteX2" fmla="*/ 0 w 7119257"/>
              <a:gd name="connsiteY2" fmla="*/ 6939643 h 6939643"/>
              <a:gd name="connsiteX3" fmla="*/ 0 w 7119257"/>
              <a:gd name="connsiteY3" fmla="*/ 8164 h 6939643"/>
              <a:gd name="connsiteX4" fmla="*/ 3453493 w 7119257"/>
              <a:gd name="connsiteY4" fmla="*/ 0 h 6939643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768767 w 8888024"/>
              <a:gd name="connsiteY2" fmla="*/ 6942534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53589"/>
              <a:gd name="connsiteX1" fmla="*/ 8888024 w 8888024"/>
              <a:gd name="connsiteY1" fmla="*/ 6942534 h 6953589"/>
              <a:gd name="connsiteX2" fmla="*/ 0 w 8888024"/>
              <a:gd name="connsiteY2" fmla="*/ 6953589 h 6953589"/>
              <a:gd name="connsiteX3" fmla="*/ 0 w 8888024"/>
              <a:gd name="connsiteY3" fmla="*/ 0 h 6953589"/>
              <a:gd name="connsiteX4" fmla="*/ 5222260 w 8888024"/>
              <a:gd name="connsiteY4" fmla="*/ 2891 h 6953589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22260 w 8888024"/>
              <a:gd name="connsiteY0" fmla="*/ 2891 h 6942534"/>
              <a:gd name="connsiteX1" fmla="*/ 8888024 w 8888024"/>
              <a:gd name="connsiteY1" fmla="*/ 6942534 h 6942534"/>
              <a:gd name="connsiteX2" fmla="*/ 11054 w 8888024"/>
              <a:gd name="connsiteY2" fmla="*/ 6931480 h 6942534"/>
              <a:gd name="connsiteX3" fmla="*/ 0 w 8888024"/>
              <a:gd name="connsiteY3" fmla="*/ 0 h 6942534"/>
              <a:gd name="connsiteX4" fmla="*/ 5222260 w 8888024"/>
              <a:gd name="connsiteY4" fmla="*/ 2891 h 6942534"/>
              <a:gd name="connsiteX0" fmla="*/ 5265897 w 8931661"/>
              <a:gd name="connsiteY0" fmla="*/ 2891 h 6942534"/>
              <a:gd name="connsiteX1" fmla="*/ 8931661 w 8931661"/>
              <a:gd name="connsiteY1" fmla="*/ 6942534 h 6942534"/>
              <a:gd name="connsiteX2" fmla="*/ 0 w 8931661"/>
              <a:gd name="connsiteY2" fmla="*/ 6931481 h 6942534"/>
              <a:gd name="connsiteX3" fmla="*/ 43637 w 8931661"/>
              <a:gd name="connsiteY3" fmla="*/ 0 h 6942534"/>
              <a:gd name="connsiteX4" fmla="*/ 5265897 w 8931661"/>
              <a:gd name="connsiteY4" fmla="*/ 2891 h 6942534"/>
              <a:gd name="connsiteX0" fmla="*/ 5266013 w 8931777"/>
              <a:gd name="connsiteY0" fmla="*/ 13828 h 6953471"/>
              <a:gd name="connsiteX1" fmla="*/ 8931777 w 8931777"/>
              <a:gd name="connsiteY1" fmla="*/ 6953471 h 6953471"/>
              <a:gd name="connsiteX2" fmla="*/ 116 w 8931777"/>
              <a:gd name="connsiteY2" fmla="*/ 6942418 h 6953471"/>
              <a:gd name="connsiteX3" fmla="*/ 0 w 8931777"/>
              <a:gd name="connsiteY3" fmla="*/ 0 h 6953471"/>
              <a:gd name="connsiteX4" fmla="*/ 5266013 w 8931777"/>
              <a:gd name="connsiteY4" fmla="*/ 13828 h 6953471"/>
              <a:gd name="connsiteX0" fmla="*/ 5266013 w 8931777"/>
              <a:gd name="connsiteY0" fmla="*/ 2891 h 6942534"/>
              <a:gd name="connsiteX1" fmla="*/ 8931777 w 8931777"/>
              <a:gd name="connsiteY1" fmla="*/ 6942534 h 6942534"/>
              <a:gd name="connsiteX2" fmla="*/ 116 w 8931777"/>
              <a:gd name="connsiteY2" fmla="*/ 6931481 h 6942534"/>
              <a:gd name="connsiteX3" fmla="*/ 0 w 8931777"/>
              <a:gd name="connsiteY3" fmla="*/ 0 h 6942534"/>
              <a:gd name="connsiteX4" fmla="*/ 5266013 w 8931777"/>
              <a:gd name="connsiteY4" fmla="*/ 2891 h 6942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931777" h="6942534">
                <a:moveTo>
                  <a:pt x="5266013" y="2891"/>
                </a:moveTo>
                <a:lnTo>
                  <a:pt x="8931777" y="6942534"/>
                </a:lnTo>
                <a:lnTo>
                  <a:pt x="116" y="6931481"/>
                </a:lnTo>
                <a:cubicBezTo>
                  <a:pt x="77" y="4617342"/>
                  <a:pt x="39" y="2314139"/>
                  <a:pt x="0" y="0"/>
                </a:cubicBezTo>
                <a:lnTo>
                  <a:pt x="5266013" y="28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1099017" y="1767452"/>
            <a:ext cx="3886200" cy="1143000"/>
          </a:xfrm>
          <a:prstGeom prst="rect">
            <a:avLst/>
          </a:prstGeom>
        </p:spPr>
        <p:txBody>
          <a:bodyPr rIns="0" bIns="0" anchor="b" anchorCtr="0"/>
          <a:lstStyle>
            <a:lvl1pPr>
              <a:lnSpc>
                <a:spcPct val="90000"/>
              </a:lnSpc>
              <a:defRPr sz="28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1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099017" y="2965536"/>
            <a:ext cx="4386944" cy="935515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7" name="Picture 6" descr="NM-Logo-Stacked-RGB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8" y="314325"/>
            <a:ext cx="1478724" cy="2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65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eak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A16D339-EA4A-E145-A141-F7E0D3DA9E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69516" y="-969264"/>
            <a:ext cx="6665976" cy="6665976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09212" y="4271027"/>
            <a:ext cx="4386944" cy="6858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 sz="20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Secondary Text Goes here</a:t>
            </a:r>
          </a:p>
        </p:txBody>
      </p:sp>
      <p:pic>
        <p:nvPicPr>
          <p:cNvPr id="3" name="Picture 2" descr="PPT-RGB-Shapes3.ai"/>
          <p:cNvPicPr>
            <a:picLocks noChangeAspect="1"/>
          </p:cNvPicPr>
          <p:nvPr userDrawn="1"/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50" y="2745014"/>
            <a:ext cx="9144000" cy="1422123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1086799" y="2844801"/>
            <a:ext cx="7282544" cy="1196676"/>
          </a:xfrm>
          <a:prstGeom prst="rect">
            <a:avLst/>
          </a:prstGeom>
        </p:spPr>
        <p:txBody>
          <a:bodyPr rIns="0" bIns="0" anchor="ctr" anchorCtr="0"/>
          <a:lstStyle>
            <a:lvl1pPr>
              <a:lnSpc>
                <a:spcPct val="90000"/>
              </a:lnSpc>
              <a:defRPr sz="28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Breaker Page Title Goes Here</a:t>
            </a:r>
          </a:p>
        </p:txBody>
      </p:sp>
      <p:pic>
        <p:nvPicPr>
          <p:cNvPr id="6" name="Picture 5" descr="NM-Logo-Stacked-RGB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28" y="314325"/>
            <a:ext cx="1478724" cy="275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646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>
          <a:xfrm>
            <a:off x="2350008" y="4827469"/>
            <a:ext cx="850392" cy="168275"/>
          </a:xfrm>
          <a:prstGeom prst="rect">
            <a:avLst/>
          </a:prstGeom>
        </p:spPr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>
          <a:xfrm>
            <a:off x="3121994" y="4780683"/>
            <a:ext cx="5181600" cy="231266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srgbClr val="605F62"/>
              </a:solidFill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6"/>
          </p:nvPr>
        </p:nvSpPr>
        <p:spPr>
          <a:xfrm>
            <a:off x="8305799" y="4780684"/>
            <a:ext cx="346745" cy="231266"/>
          </a:xfrm>
          <a:prstGeom prst="rect">
            <a:avLst/>
          </a:prstGeom>
        </p:spPr>
        <p:txBody>
          <a:bodyPr/>
          <a:lstStyle/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098557" y="127411"/>
            <a:ext cx="7180264" cy="762000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931380" y="1526709"/>
            <a:ext cx="7347440" cy="2976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98556" y="896882"/>
            <a:ext cx="7180263" cy="457200"/>
          </a:xfrm>
        </p:spPr>
        <p:txBody>
          <a:bodyPr/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000" spc="-80" baseline="0">
                <a:solidFill>
                  <a:schemeClr val="accent2"/>
                </a:solidFill>
              </a:defRPr>
            </a:lvl1pPr>
            <a:lvl2pPr marL="206375" indent="0">
              <a:buNone/>
              <a:defRPr/>
            </a:lvl2pPr>
            <a:lvl3pPr marL="457200" indent="0">
              <a:buNone/>
              <a:defRPr/>
            </a:lvl3pPr>
            <a:lvl4pPr marL="631825" indent="0">
              <a:buNone/>
              <a:defRPr/>
            </a:lvl4pPr>
            <a:lvl5pPr marL="804862" indent="0">
              <a:buNone/>
              <a:defRPr/>
            </a:lvl5pPr>
          </a:lstStyle>
          <a:p>
            <a:pPr lvl="0"/>
            <a:r>
              <a:rPr lang="en-US" dirty="0"/>
              <a:t>Slide Subtitle</a:t>
            </a:r>
          </a:p>
        </p:txBody>
      </p:sp>
    </p:spTree>
    <p:extLst>
      <p:ext uri="{BB962C8B-B14F-4D97-AF65-F5344CB8AC3E}">
        <p14:creationId xmlns:p14="http://schemas.microsoft.com/office/powerpoint/2010/main" val="119473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/>
          <p:cNvSpPr>
            <a:spLocks noGrp="1"/>
          </p:cNvSpPr>
          <p:nvPr>
            <p:ph type="title"/>
          </p:nvPr>
        </p:nvSpPr>
        <p:spPr>
          <a:xfrm>
            <a:off x="1100604" y="126213"/>
            <a:ext cx="7159932" cy="762000"/>
          </a:xfrm>
          <a:prstGeom prst="rect">
            <a:avLst/>
          </a:prstGeom>
        </p:spPr>
        <p:txBody>
          <a:bodyPr vert="horz" lIns="0" tIns="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932609" y="1524784"/>
            <a:ext cx="7350339" cy="297895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2350008" y="4833819"/>
            <a:ext cx="850392" cy="168275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>
              <a:defRPr lang="en-US" sz="800" smtClean="0">
                <a:latin typeface="Akkurat Pro Light" panose="020B0404020101020102" pitchFamily="34" charset="0"/>
              </a:defRPr>
            </a:lvl1pPr>
          </a:lstStyle>
          <a:p>
            <a:fld id="{4DD056AA-046F-1E41-8A7D-BECBA863898E}" type="datetime1">
              <a:rPr lang="en-US" smtClean="0"/>
              <a:pPr/>
              <a:t>8/10/2021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1994" y="4787033"/>
            <a:ext cx="5181600" cy="231266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400">
                <a:solidFill>
                  <a:schemeClr val="tx1"/>
                </a:solidFill>
                <a:latin typeface="Akkurat Pro Light" panose="020B0404020101020102" pitchFamily="34" charset="0"/>
              </a:defRPr>
            </a:lvl1pPr>
          </a:lstStyle>
          <a:p>
            <a:r>
              <a:rPr lang="en-US" dirty="0">
                <a:solidFill>
                  <a:srgbClr val="605F62"/>
                </a:solidFill>
              </a:rPr>
              <a:t>Presentation or Section Title</a:t>
            </a:r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799" y="4787034"/>
            <a:ext cx="346745" cy="231266"/>
          </a:xfrm>
          <a:prstGeom prst="rect">
            <a:avLst/>
          </a:prstGeom>
        </p:spPr>
        <p:txBody>
          <a:bodyPr vert="horz" wrap="none" lIns="0" tIns="0" rIns="0" bIns="0" rtlCol="0" anchor="b"/>
          <a:lstStyle>
            <a:lvl1pPr algn="r">
              <a:defRPr sz="1400">
                <a:solidFill>
                  <a:schemeClr val="accent2"/>
                </a:solidFill>
                <a:latin typeface="Akkurat Pro Light" panose="020B0404020101020102" pitchFamily="34" charset="0"/>
              </a:defRPr>
            </a:lvl1pPr>
          </a:lstStyle>
          <a:p>
            <a:fld id="{0D558541-60C9-42A2-8392-FF12533A6B7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PPT-RGB-Shapes.ai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3913" y="398399"/>
            <a:ext cx="1509391" cy="527794"/>
          </a:xfrm>
          <a:prstGeom prst="rect">
            <a:avLst/>
          </a:prstGeom>
        </p:spPr>
      </p:pic>
      <p:pic>
        <p:nvPicPr>
          <p:cNvPr id="2" name="Picture 1" descr="NM-Logo-Stacked-RGB.jp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09" y="4759647"/>
            <a:ext cx="1246599" cy="23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004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3" r:id="rId2"/>
    <p:sldLayoutId id="2147483649" r:id="rId3"/>
    <p:sldLayoutId id="2147483658" r:id="rId4"/>
    <p:sldLayoutId id="2147483652" r:id="rId5"/>
    <p:sldLayoutId id="2147483662" r:id="rId6"/>
    <p:sldLayoutId id="2147483656" r:id="rId7"/>
    <p:sldLayoutId id="2147483664" r:id="rId8"/>
    <p:sldLayoutId id="2147483665" r:id="rId9"/>
    <p:sldLayoutId id="2147483667" r:id="rId10"/>
    <p:sldLayoutId id="2147483669" r:id="rId11"/>
    <p:sldLayoutId id="2147483673" r:id="rId12"/>
  </p:sldLayoutIdLst>
  <p:hf hdr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rgbClr val="514689"/>
          </a:solidFill>
          <a:latin typeface="Akkurat Pro" panose="020B0504020101020102" pitchFamily="34" charset="0"/>
          <a:ea typeface="+mj-ea"/>
          <a:cs typeface="+mj-cs"/>
        </a:defRPr>
      </a:lvl1pPr>
    </p:titleStyle>
    <p:bodyStyle>
      <a:lvl1pPr marL="174625" indent="-174625" algn="l" defTabSz="457200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sz="1700" kern="1200">
          <a:solidFill>
            <a:schemeClr val="tx1"/>
          </a:solidFill>
          <a:latin typeface="Akkurat Pro Light" panose="020B0404020101020102" pitchFamily="34" charset="0"/>
          <a:ea typeface="+mn-ea"/>
          <a:cs typeface="+mn-cs"/>
        </a:defRPr>
      </a:lvl1pPr>
      <a:lvl2pPr marL="403225" indent="-228600" algn="l" defTabSz="457200" rtl="0" eaLnBrk="1" latinLnBrk="0" hangingPunct="1">
        <a:spcBef>
          <a:spcPct val="20000"/>
        </a:spcBef>
        <a:buFont typeface="Lucida Grande"/>
        <a:buChar char="-"/>
        <a:defRPr sz="1700" kern="1200">
          <a:solidFill>
            <a:schemeClr val="tx1"/>
          </a:solidFill>
          <a:latin typeface="Akkurat Pro Light" panose="020B0404020101020102" pitchFamily="34" charset="0"/>
          <a:ea typeface="+mn-ea"/>
          <a:cs typeface="+mn-cs"/>
        </a:defRPr>
      </a:lvl2pPr>
      <a:lvl3pPr marL="630238" indent="-174625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kkurat Pro Light" panose="020B0404020101020102" pitchFamily="34" charset="0"/>
          <a:ea typeface="+mn-ea"/>
          <a:cs typeface="+mn-cs"/>
        </a:defRPr>
      </a:lvl3pPr>
      <a:lvl4pPr marL="796925" indent="-166688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kkurat Pro Light" panose="020B0404020101020102" pitchFamily="34" charset="0"/>
          <a:ea typeface="+mn-ea"/>
          <a:cs typeface="+mn-cs"/>
        </a:defRPr>
      </a:lvl4pPr>
      <a:lvl5pPr marL="971550" indent="-174625" algn="l" defTabSz="457200" rtl="0" eaLnBrk="1" latinLnBrk="0" hangingPunct="1">
        <a:spcBef>
          <a:spcPct val="20000"/>
        </a:spcBef>
        <a:buFont typeface="Arial"/>
        <a:buChar char="•"/>
        <a:defRPr sz="1400" kern="1200">
          <a:solidFill>
            <a:schemeClr val="tx1"/>
          </a:solidFill>
          <a:latin typeface="Akkurat Pro Light" panose="020B0404020101020102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16E03-FC9F-C944-9854-093E700756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580398"/>
            <a:ext cx="4985217" cy="1143000"/>
          </a:xfrm>
        </p:spPr>
        <p:txBody>
          <a:bodyPr/>
          <a:lstStyle/>
          <a:p>
            <a:r>
              <a:rPr lang="en-US" dirty="0"/>
              <a:t>Covid-19 Communication and Mass Media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" y="1911352"/>
            <a:ext cx="5384361" cy="935515"/>
          </a:xfrm>
        </p:spPr>
        <p:txBody>
          <a:bodyPr/>
          <a:lstStyle/>
          <a:p>
            <a:r>
              <a:rPr lang="en-US" sz="1400" dirty="0"/>
              <a:t>Rob Murphy, M.D</a:t>
            </a:r>
          </a:p>
          <a:p>
            <a:r>
              <a:rPr lang="en-US" sz="1400" dirty="0"/>
              <a:t>Professor of Medicine and Biomedical Engineering.</a:t>
            </a:r>
          </a:p>
          <a:p>
            <a:r>
              <a:rPr lang="en-US" sz="1400" dirty="0"/>
              <a:t>John P. </a:t>
            </a:r>
            <a:r>
              <a:rPr lang="en-US" sz="1400" dirty="0" err="1"/>
              <a:t>Phair</a:t>
            </a:r>
            <a:r>
              <a:rPr lang="en-US" sz="1400" dirty="0"/>
              <a:t> Professor of Infectious Diseases</a:t>
            </a:r>
          </a:p>
          <a:p>
            <a:r>
              <a:rPr lang="en-US" sz="1400" dirty="0"/>
              <a:t>Executive Director, Institute for Global Health</a:t>
            </a:r>
          </a:p>
          <a:p>
            <a:r>
              <a:rPr lang="en-US" sz="1400" dirty="0"/>
              <a:t>Feinberg School of Medicine, Northwestern University</a:t>
            </a:r>
          </a:p>
          <a:p>
            <a:endParaRPr lang="en-US" sz="1400" dirty="0"/>
          </a:p>
          <a:p>
            <a:r>
              <a:rPr lang="en-US" sz="1400" dirty="0"/>
              <a:t>Larry Potash</a:t>
            </a:r>
          </a:p>
          <a:p>
            <a:r>
              <a:rPr lang="en-US" sz="1400" dirty="0"/>
              <a:t>WGN-TV </a:t>
            </a:r>
          </a:p>
          <a:p>
            <a:r>
              <a:rPr lang="en-US" sz="1400" dirty="0"/>
              <a:t>Morning News Anchor</a:t>
            </a:r>
          </a:p>
          <a:p>
            <a:r>
              <a:rPr lang="en-US" sz="1400" dirty="0"/>
              <a:t>Chicago</a:t>
            </a:r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 err="1"/>
              <a:t>CoVAXCEN</a:t>
            </a:r>
            <a:r>
              <a:rPr lang="en-US" sz="1400" dirty="0"/>
              <a:t> Seminar</a:t>
            </a:r>
          </a:p>
          <a:p>
            <a:r>
              <a:rPr lang="en-US" sz="1400" dirty="0"/>
              <a:t>August 9, 2021</a:t>
            </a:r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endParaRPr lang="en-US" sz="1400" dirty="0"/>
          </a:p>
          <a:p>
            <a:r>
              <a:rPr lang="en-US" sz="1400" dirty="0"/>
              <a:t>August 9, 2021</a:t>
            </a:r>
          </a:p>
        </p:txBody>
      </p:sp>
    </p:spTree>
    <p:extLst>
      <p:ext uri="{BB962C8B-B14F-4D97-AF65-F5344CB8AC3E}">
        <p14:creationId xmlns:p14="http://schemas.microsoft.com/office/powerpoint/2010/main" val="672010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B088-E4E9-FF49-A0B2-FABE31C4B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42DD-0A16-2047-A6A9-1433A0F5BC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014B7-9991-0F4D-A90A-6457C139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2280-4C35-6344-B790-65CA9728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WGN-TV end up with a long term, academic covid-19 expert, Dr. Murphy for so long?  How did it happen and why?</a:t>
            </a:r>
          </a:p>
          <a:p>
            <a:r>
              <a:rPr lang="en-US" dirty="0"/>
              <a:t>How does WGN-TV measure effectiveness of the Covid-19 reporting?  </a:t>
            </a:r>
          </a:p>
          <a:p>
            <a:endParaRPr lang="en-US" dirty="0"/>
          </a:p>
          <a:p>
            <a:r>
              <a:rPr lang="en-US" b="1" dirty="0"/>
              <a:t>How does WGN-TV handle adverse/negative comments, including death threats including those on social media?</a:t>
            </a:r>
          </a:p>
        </p:txBody>
      </p:sp>
    </p:spTree>
    <p:extLst>
      <p:ext uri="{BB962C8B-B14F-4D97-AF65-F5344CB8AC3E}">
        <p14:creationId xmlns:p14="http://schemas.microsoft.com/office/powerpoint/2010/main" val="939545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B088-E4E9-FF49-A0B2-FABE31C4B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42DD-0A16-2047-A6A9-1433A0F5BC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014B7-9991-0F4D-A90A-6457C139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2280-4C35-6344-B790-65CA9728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WGN-TV end up with a long term, academic covid-19 expert, Dr. Murphy for so long?  How did it happen and why?</a:t>
            </a:r>
          </a:p>
          <a:p>
            <a:r>
              <a:rPr lang="en-US" dirty="0"/>
              <a:t>How does WGN-TV measure effectiveness of the Covid-19 reporting?  </a:t>
            </a:r>
          </a:p>
          <a:p>
            <a:r>
              <a:rPr lang="en-US" dirty="0"/>
              <a:t>How does WGN-TV handle adverse/negative comments, including death threats including those on social media?</a:t>
            </a:r>
          </a:p>
          <a:p>
            <a:endParaRPr lang="en-US" dirty="0"/>
          </a:p>
          <a:p>
            <a:r>
              <a:rPr lang="en-US" b="1" dirty="0"/>
              <a:t>How will WGN-TV handle the evolving endemic, long term nature of the pandemic?</a:t>
            </a:r>
          </a:p>
        </p:txBody>
      </p:sp>
    </p:spTree>
    <p:extLst>
      <p:ext uri="{BB962C8B-B14F-4D97-AF65-F5344CB8AC3E}">
        <p14:creationId xmlns:p14="http://schemas.microsoft.com/office/powerpoint/2010/main" val="591245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B088-E4E9-FF49-A0B2-FABE31C4B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42DD-0A16-2047-A6A9-1433A0F5BC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014B7-9991-0F4D-A90A-6457C139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2280-4C35-6344-B790-65CA9728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WGN-TV end up with a long term, academic covid-19 expert, Dr. Murphy for so long?  How did it happen and why?</a:t>
            </a:r>
          </a:p>
          <a:p>
            <a:r>
              <a:rPr lang="en-US" dirty="0"/>
              <a:t>How does WGN-TV measure effectiveness of the Covid-19 reporting?  </a:t>
            </a:r>
          </a:p>
          <a:p>
            <a:r>
              <a:rPr lang="en-US" dirty="0"/>
              <a:t>How does WGN-TV handle adverse/negative comments, including death threats including those on social media?</a:t>
            </a:r>
          </a:p>
          <a:p>
            <a:r>
              <a:rPr lang="en-US" dirty="0"/>
              <a:t>How will WGN-TV handle the evolving endemic, long term nature of the pandemic?</a:t>
            </a:r>
          </a:p>
          <a:p>
            <a:endParaRPr lang="en-US" dirty="0"/>
          </a:p>
          <a:p>
            <a:r>
              <a:rPr lang="en-US" b="1" dirty="0"/>
              <a:t>How do you keep politics in or out of the Covid-19 news discussion?</a:t>
            </a:r>
          </a:p>
        </p:txBody>
      </p:sp>
    </p:spTree>
    <p:extLst>
      <p:ext uri="{BB962C8B-B14F-4D97-AF65-F5344CB8AC3E}">
        <p14:creationId xmlns:p14="http://schemas.microsoft.com/office/powerpoint/2010/main" val="4093667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B088-E4E9-FF49-A0B2-FABE31C4B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42DD-0A16-2047-A6A9-1433A0F5BC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014B7-9991-0F4D-A90A-6457C139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2280-4C35-6344-B790-65CA97285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80" y="941915"/>
            <a:ext cx="7347440" cy="2976561"/>
          </a:xfrm>
        </p:spPr>
        <p:txBody>
          <a:bodyPr/>
          <a:lstStyle/>
          <a:p>
            <a:r>
              <a:rPr lang="en-US" dirty="0"/>
              <a:t>How did WGN-TV end up with a long term, academic covid-19 expert, Dr. Murphy for so long?  How did it happen and why?</a:t>
            </a:r>
          </a:p>
          <a:p>
            <a:r>
              <a:rPr lang="en-US" dirty="0"/>
              <a:t>How does WGN-TV measure effectiveness of the Covid-19 reporting?  </a:t>
            </a:r>
          </a:p>
          <a:p>
            <a:r>
              <a:rPr lang="en-US" dirty="0"/>
              <a:t>How does WGN-TV handle adverse/negative comments, including death threats including those on social media?</a:t>
            </a:r>
          </a:p>
          <a:p>
            <a:r>
              <a:rPr lang="en-US" dirty="0"/>
              <a:t>How will WGN-TV handle the evolving endemic, long term nature of the pandemic?</a:t>
            </a:r>
          </a:p>
          <a:p>
            <a:r>
              <a:rPr lang="en-US" dirty="0"/>
              <a:t>How do you keep politics in or out of the Covid-19 news discussion?</a:t>
            </a:r>
          </a:p>
          <a:p>
            <a:endParaRPr lang="en-US" dirty="0"/>
          </a:p>
          <a:p>
            <a:r>
              <a:rPr lang="en-US" b="1" dirty="0"/>
              <a:t>The Wuhan Lab story is quite controversial and is being pushed primarily by right wing news outlets such as Fox News and Wall Street Journal.  What formula is WGN-TV taking in this story? </a:t>
            </a:r>
          </a:p>
        </p:txBody>
      </p:sp>
    </p:spTree>
    <p:extLst>
      <p:ext uri="{BB962C8B-B14F-4D97-AF65-F5344CB8AC3E}">
        <p14:creationId xmlns:p14="http://schemas.microsoft.com/office/powerpoint/2010/main" val="24186765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  <a:br>
              <a:rPr lang="en-US" dirty="0"/>
            </a:br>
            <a:r>
              <a:rPr lang="en-US" dirty="0"/>
              <a:t>Questions?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949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2BFCE-2933-8C4E-96AE-FC06AA0C8C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44B80-C542-3444-8449-750F3D760E45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DF17-997C-0946-AF2A-ACB1B77F5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15649D-D1C7-6247-8F97-F2C7978225F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32494" y="1544267"/>
            <a:ext cx="3691889" cy="2697161"/>
          </a:xfrm>
        </p:spPr>
        <p:txBody>
          <a:bodyPr/>
          <a:lstStyle/>
          <a:p>
            <a:r>
              <a:rPr lang="en-US" sz="1400" dirty="0"/>
              <a:t>Native of Lynn, Massachusetts</a:t>
            </a:r>
          </a:p>
          <a:p>
            <a:r>
              <a:rPr lang="en-US" sz="1400" dirty="0"/>
              <a:t>BS in Mass Communications, Emerson College</a:t>
            </a:r>
          </a:p>
          <a:p>
            <a:r>
              <a:rPr lang="en-US" sz="1400" dirty="0"/>
              <a:t>Weekend anchor and political reporter in Tulsa, OK, Evansville, IN and Longview, TX</a:t>
            </a:r>
          </a:p>
          <a:p>
            <a:r>
              <a:rPr lang="en-US" sz="1400" dirty="0"/>
              <a:t>Joined WGN-TV in 1994; Anchor since 1995</a:t>
            </a:r>
          </a:p>
          <a:p>
            <a:r>
              <a:rPr lang="en-US" sz="1400" dirty="0"/>
              <a:t>The WGN Morning News show will be 27 years old in September, 2021</a:t>
            </a:r>
          </a:p>
          <a:p>
            <a:r>
              <a:rPr lang="en-US" sz="1400" dirty="0"/>
              <a:t>WGN TV News, #1 in Chicago by far for years</a:t>
            </a:r>
          </a:p>
          <a:p>
            <a:r>
              <a:rPr lang="en-US" sz="1400" dirty="0"/>
              <a:t>14 Emmy Award winner, including 6 for best anchor</a:t>
            </a:r>
          </a:p>
          <a:p>
            <a:r>
              <a:rPr lang="en-US" sz="1400" dirty="0"/>
              <a:t>11 Silver Dome awards for best anchor</a:t>
            </a:r>
          </a:p>
          <a:p>
            <a:r>
              <a:rPr lang="en-US" sz="1400" dirty="0"/>
              <a:t>Awardee for “Backstory with Larry Potash”</a:t>
            </a:r>
          </a:p>
          <a:p>
            <a:endParaRPr lang="en-US" sz="1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74F86E-BB70-124E-913F-EDF063B5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7C31B-731A-EE49-BE59-3C608E73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414" y="1268220"/>
            <a:ext cx="3412205" cy="295195"/>
          </a:xfrm>
        </p:spPr>
        <p:txBody>
          <a:bodyPr/>
          <a:lstStyle/>
          <a:p>
            <a:r>
              <a:rPr lang="en-US" b="1" dirty="0"/>
              <a:t>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F7E29F-2297-6B47-8185-8584755A0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Larry Potash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E44E50-101D-164A-9DDF-A042B28D2D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863433" y="1268220"/>
            <a:ext cx="3412205" cy="295195"/>
          </a:xfrm>
        </p:spPr>
        <p:txBody>
          <a:bodyPr/>
          <a:lstStyle/>
          <a:p>
            <a:r>
              <a:rPr lang="en-US" b="1" dirty="0"/>
              <a:t>Larry Potash</a:t>
            </a:r>
          </a:p>
        </p:txBody>
      </p:sp>
      <p:pic>
        <p:nvPicPr>
          <p:cNvPr id="7" name="Content Placeholder 6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3F4EF5C8-1D6E-3E46-AAB6-919B2A96429A}"/>
              </a:ext>
            </a:extLst>
          </p:cNvPr>
          <p:cNvPicPr>
            <a:picLocks noGrp="1" noChangeAspect="1"/>
          </p:cNvPicPr>
          <p:nvPr>
            <p:ph sz="half" idx="19"/>
          </p:nvPr>
        </p:nvPicPr>
        <p:blipFill>
          <a:blip r:embed="rId3"/>
          <a:stretch>
            <a:fillRect/>
          </a:stretch>
        </p:blipFill>
        <p:spPr>
          <a:xfrm>
            <a:off x="5165889" y="1544732"/>
            <a:ext cx="2403835" cy="2980459"/>
          </a:xfrm>
        </p:spPr>
      </p:pic>
    </p:spTree>
    <p:extLst>
      <p:ext uri="{BB962C8B-B14F-4D97-AF65-F5344CB8AC3E}">
        <p14:creationId xmlns:p14="http://schemas.microsoft.com/office/powerpoint/2010/main" val="952521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2BFCE-2933-8C4E-96AE-FC06AA0C8C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44B80-C542-3444-8449-750F3D760E45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DF17-997C-0946-AF2A-ACB1B77F5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15649D-D1C7-6247-8F97-F2C7978225F2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932494" y="1601796"/>
            <a:ext cx="3691889" cy="2697161"/>
          </a:xfrm>
        </p:spPr>
        <p:txBody>
          <a:bodyPr/>
          <a:lstStyle/>
          <a:p>
            <a:r>
              <a:rPr lang="en-US" sz="1400" dirty="0"/>
              <a:t>Infectious Diseases trained MD</a:t>
            </a:r>
          </a:p>
          <a:p>
            <a:r>
              <a:rPr lang="en-US" sz="1400" dirty="0"/>
              <a:t>Full Professor since 1998</a:t>
            </a:r>
          </a:p>
          <a:p>
            <a:r>
              <a:rPr lang="en-US" sz="1400" dirty="0"/>
              <a:t>NIH-funded for &gt;30 years</a:t>
            </a:r>
          </a:p>
          <a:p>
            <a:r>
              <a:rPr lang="en-US" sz="1400" dirty="0"/>
              <a:t>Extensive lecturing and research training experience</a:t>
            </a:r>
          </a:p>
          <a:p>
            <a:r>
              <a:rPr lang="en-US" sz="1400" dirty="0"/>
              <a:t>Mentor of the Year:  2021</a:t>
            </a:r>
          </a:p>
          <a:p>
            <a:r>
              <a:rPr lang="en-US" sz="1400" dirty="0"/>
              <a:t>HIV/AIDS</a:t>
            </a:r>
          </a:p>
          <a:p>
            <a:r>
              <a:rPr lang="en-US" sz="1400" dirty="0"/>
              <a:t>Ebola</a:t>
            </a:r>
          </a:p>
          <a:p>
            <a:r>
              <a:rPr lang="en-US" sz="1400" dirty="0"/>
              <a:t>Covid-19</a:t>
            </a:r>
          </a:p>
          <a:p>
            <a:r>
              <a:rPr lang="en-US" sz="1400" dirty="0"/>
              <a:t>$9.3 million NIH/NIBIB award for Rapid Acceleration of Diagnostics for Covid-19 (</a:t>
            </a:r>
            <a:r>
              <a:rPr lang="en-US" sz="1400" dirty="0" err="1"/>
              <a:t>RADx</a:t>
            </a:r>
            <a:r>
              <a:rPr lang="en-US" sz="1400" dirty="0"/>
              <a:t>)</a:t>
            </a:r>
          </a:p>
          <a:p>
            <a:r>
              <a:rPr lang="en-US" sz="1400" dirty="0"/>
              <a:t>&gt;300 peer-reviewed publications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74F86E-BB70-124E-913F-EDF063B5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7C31B-731A-EE49-BE59-3C608E736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7414" y="1325749"/>
            <a:ext cx="3412205" cy="295195"/>
          </a:xfrm>
        </p:spPr>
        <p:txBody>
          <a:bodyPr/>
          <a:lstStyle/>
          <a:p>
            <a:r>
              <a:rPr lang="en-US" b="1" dirty="0"/>
              <a:t>History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F7E29F-2297-6B47-8185-8584755A06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Rob Murphy, MD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BE44E50-101D-164A-9DDF-A042B28D2D49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4863433" y="1325749"/>
            <a:ext cx="3412205" cy="295195"/>
          </a:xfrm>
        </p:spPr>
        <p:txBody>
          <a:bodyPr/>
          <a:lstStyle/>
          <a:p>
            <a:r>
              <a:rPr lang="en-US" b="1" dirty="0"/>
              <a:t>Media Experience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A9FDCE-A16B-AD4A-8014-FE3587B4D97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4688513" y="1601796"/>
            <a:ext cx="3587119" cy="2697161"/>
          </a:xfrm>
        </p:spPr>
        <p:txBody>
          <a:bodyPr/>
          <a:lstStyle/>
          <a:p>
            <a:r>
              <a:rPr lang="en-US" sz="1400" dirty="0"/>
              <a:t>Minor theater work, modeling, radio commercials in college</a:t>
            </a:r>
          </a:p>
          <a:p>
            <a:r>
              <a:rPr lang="en-US" sz="1400" dirty="0"/>
              <a:t>HIV/AIDS era – first media experience</a:t>
            </a:r>
          </a:p>
          <a:p>
            <a:r>
              <a:rPr lang="en-US" sz="1400" dirty="0"/>
              <a:t>Had one week media emersion training in the 1980s</a:t>
            </a:r>
          </a:p>
          <a:p>
            <a:pPr marL="0" indent="0"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53755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FB1A2-6ADA-5544-8158-925B8316BE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sz="1050" dirty="0">
                <a:solidFill>
                  <a:srgbClr val="605F62"/>
                </a:solidFill>
              </a:rPr>
              <a:t>*</a:t>
            </a:r>
            <a:r>
              <a:rPr lang="en-US" sz="1050" dirty="0" err="1">
                <a:solidFill>
                  <a:srgbClr val="605F62"/>
                </a:solidFill>
              </a:rPr>
              <a:t>Martan</a:t>
            </a:r>
            <a:r>
              <a:rPr lang="en-US" sz="1050" dirty="0">
                <a:solidFill>
                  <a:srgbClr val="605F62"/>
                </a:solidFill>
              </a:rPr>
              <a:t> JJ, Shepard BA, Murphy RL.    In vivo effects on rouleaux formation in the female guinea pig reproductive tract.  J Repro Bio.  1975.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DF17-997C-0946-AF2A-ACB1B77F5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74F86E-BB70-124E-913F-EDF063B5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then came Covid-19!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F7E29F-2297-6B47-8185-8584755A0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January and </a:t>
            </a:r>
            <a:r>
              <a:rPr lang="en-US" sz="1800" dirty="0"/>
              <a:t>February 2020</a:t>
            </a:r>
            <a:r>
              <a:rPr lang="en-US" dirty="0"/>
              <a:t>:  invited 3 times in the WGN studio for Covid-19 information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1D7C31B-731A-EE49-BE59-3C608E7368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/>
              <a:t>And WGN-TV!</a:t>
            </a:r>
          </a:p>
          <a:p>
            <a:r>
              <a:rPr lang="en-US" b="1" dirty="0"/>
              <a:t>	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5D0B934-4E1A-7049-8DF7-C454EB07E4E9}"/>
              </a:ext>
            </a:extLst>
          </p:cNvPr>
          <p:cNvSpPr txBox="1"/>
          <p:nvPr/>
        </p:nvSpPr>
        <p:spPr>
          <a:xfrm>
            <a:off x="2300140" y="3054285"/>
            <a:ext cx="0" cy="0"/>
          </a:xfrm>
          <a:prstGeom prst="rect">
            <a:avLst/>
          </a:prstGeom>
        </p:spPr>
        <p:txBody>
          <a:bodyPr vert="horz" wrap="none" lIns="0" tIns="0" rIns="0" bIns="0" rtlCol="0" anchor="b" anchorCtr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DC6543-4B6A-3740-ACEF-80951943092F}"/>
              </a:ext>
            </a:extLst>
          </p:cNvPr>
          <p:cNvSpPr txBox="1"/>
          <p:nvPr/>
        </p:nvSpPr>
        <p:spPr>
          <a:xfrm>
            <a:off x="914400" y="1818908"/>
            <a:ext cx="2526384" cy="2489141"/>
          </a:xfrm>
          <a:prstGeom prst="rect">
            <a:avLst/>
          </a:prstGeom>
        </p:spPr>
        <p:txBody>
          <a:bodyPr vert="horz" wrap="square" lIns="0" tIns="0" rIns="0" bIns="0" rtlCol="0" anchor="b" anchorCtr="0">
            <a:noAutofit/>
          </a:bodyPr>
          <a:lstStyle/>
          <a:p>
            <a:pPr algn="l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ontent Placeholder 9">
            <a:extLst>
              <a:ext uri="{FF2B5EF4-FFF2-40B4-BE49-F238E27FC236}">
                <a16:creationId xmlns:a16="http://schemas.microsoft.com/office/drawing/2014/main" id="{5298B23F-11FF-AE4E-A9BA-5FC9E8C64934}"/>
              </a:ext>
            </a:extLst>
          </p:cNvPr>
          <p:cNvSpPr txBox="1">
            <a:spLocks/>
          </p:cNvSpPr>
          <p:nvPr/>
        </p:nvSpPr>
        <p:spPr>
          <a:xfrm>
            <a:off x="932494" y="2016577"/>
            <a:ext cx="7136850" cy="2791094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174625" indent="-174625" algn="l" defTabSz="4572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/>
              <a:buChar char="•"/>
              <a:defRPr lang="en-US" sz="1700" kern="1200" smtClean="0">
                <a:solidFill>
                  <a:schemeClr val="tx1"/>
                </a:solidFill>
                <a:latin typeface="Akkurat Pro Light" panose="020B0404020101020102" pitchFamily="34" charset="0"/>
                <a:ea typeface="+mn-ea"/>
                <a:cs typeface="+mn-cs"/>
              </a:defRPr>
            </a:lvl1pPr>
            <a:lvl2pPr marL="403225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lang="en-US" sz="1700" kern="1200" smtClean="0">
                <a:solidFill>
                  <a:schemeClr val="tx1"/>
                </a:solidFill>
                <a:latin typeface="Akkurat Pro Light" panose="020B0404020101020102" pitchFamily="34" charset="0"/>
                <a:ea typeface="+mn-ea"/>
                <a:cs typeface="+mn-cs"/>
              </a:defRPr>
            </a:lvl2pPr>
            <a:lvl3pPr marL="630238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smtClean="0">
                <a:solidFill>
                  <a:schemeClr val="tx1"/>
                </a:solidFill>
                <a:latin typeface="Akkurat Pro Light" panose="020B0404020101020102" pitchFamily="34" charset="0"/>
                <a:ea typeface="+mn-ea"/>
                <a:cs typeface="+mn-cs"/>
              </a:defRPr>
            </a:lvl3pPr>
            <a:lvl4pPr marL="796925" indent="-166688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 smtClean="0">
                <a:solidFill>
                  <a:schemeClr val="tx1"/>
                </a:solidFill>
                <a:latin typeface="Akkurat Pro Light" panose="020B0404020101020102" pitchFamily="34" charset="0"/>
                <a:ea typeface="+mn-ea"/>
                <a:cs typeface="+mn-cs"/>
              </a:defRPr>
            </a:lvl4pPr>
            <a:lvl5pPr marL="971550" indent="-174625" algn="l" defTabSz="457200" rtl="0" eaLnBrk="1" latinLnBrk="0" hangingPunct="1">
              <a:spcBef>
                <a:spcPct val="20000"/>
              </a:spcBef>
              <a:buFont typeface="Arial"/>
              <a:buChar char="•"/>
              <a:defRPr lang="en-US" sz="1400" kern="1200">
                <a:solidFill>
                  <a:schemeClr val="tx1"/>
                </a:solidFill>
                <a:latin typeface="Akkurat Pro Light" panose="020B0404020101020102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March 16, 2020:  started every weekday Skype appearances on WGN-TV Morning News with Larry Potash and Robin </a:t>
            </a:r>
            <a:r>
              <a:rPr lang="en-US" sz="1800" dirty="0" err="1"/>
              <a:t>Baumgarden</a:t>
            </a:r>
            <a:endParaRPr lang="en-US" sz="1800" dirty="0"/>
          </a:p>
          <a:p>
            <a:r>
              <a:rPr lang="en-US" sz="1800" dirty="0"/>
              <a:t>Completed 331 weekday morning shows without a break</a:t>
            </a:r>
          </a:p>
          <a:p>
            <a:r>
              <a:rPr lang="en-US" sz="1800" dirty="0"/>
              <a:t>June 21, 2021, Cut back to twice weekly, total appearances:  346</a:t>
            </a:r>
          </a:p>
          <a:p>
            <a:endParaRPr lang="en-US" sz="1800" dirty="0"/>
          </a:p>
          <a:p>
            <a:r>
              <a:rPr lang="en-US" sz="1800" dirty="0"/>
              <a:t>Accepted other TB, radio and print appearances and interviews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838991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82BFCE-2933-8C4E-96AE-FC06AA0C8CA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9B44B80-C542-3444-8449-750F3D760E45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6FB1A2-6ADA-5544-8158-925B8316BE3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endParaRPr lang="en-US" sz="1000" i="1" dirty="0"/>
          </a:p>
          <a:p>
            <a:pPr algn="l"/>
            <a:r>
              <a:rPr lang="en-US" sz="1000" dirty="0">
                <a:solidFill>
                  <a:srgbClr val="605F62"/>
                </a:solidFill>
              </a:rPr>
              <a:t>*Source:   Kristin Samuelson/Marla Paul, Northwestern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E5DF17-997C-0946-AF2A-ACB1B77F5E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374F86E-BB70-124E-913F-EDF063B57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Northwestern Metrics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915649D-D1C7-6247-8F97-F2C797822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206" y="1481398"/>
            <a:ext cx="7854614" cy="3102346"/>
          </a:xfrm>
        </p:spPr>
        <p:txBody>
          <a:bodyPr/>
          <a:lstStyle/>
          <a:p>
            <a:r>
              <a:rPr lang="en-US" sz="1400" dirty="0"/>
              <a:t>WGN-TV:  the most important and biggest exposure</a:t>
            </a:r>
          </a:p>
          <a:p>
            <a:r>
              <a:rPr lang="en-US" sz="1400" dirty="0"/>
              <a:t>2482 media entries total</a:t>
            </a:r>
          </a:p>
          <a:p>
            <a:pPr lvl="1"/>
            <a:r>
              <a:rPr lang="en-US" sz="1400" dirty="0"/>
              <a:t>2277 quotes, Includes TV, Radio, print</a:t>
            </a:r>
          </a:p>
          <a:p>
            <a:r>
              <a:rPr lang="en-US" sz="1400" dirty="0"/>
              <a:t>Total potential reach:  173,293,692</a:t>
            </a:r>
          </a:p>
          <a:p>
            <a:r>
              <a:rPr lang="en-US" sz="1400" dirty="0"/>
              <a:t>State of Illinois:  ~50 billboards/commercials supporting vaccination, 62,400,000 reach (7.3% of total)</a:t>
            </a:r>
          </a:p>
          <a:p>
            <a:r>
              <a:rPr lang="en-US" sz="1400" dirty="0"/>
              <a:t>Most significant (&gt;1 million potential viewers/readers and of interest)</a:t>
            </a:r>
          </a:p>
          <a:p>
            <a:pPr lvl="1"/>
            <a:r>
              <a:rPr lang="en-US" sz="1400" dirty="0"/>
              <a:t>WGN-TV			Daily Mail (UK)		Associated Press</a:t>
            </a:r>
            <a:endParaRPr lang="en-US" sz="1100" dirty="0"/>
          </a:p>
          <a:p>
            <a:pPr lvl="1"/>
            <a:r>
              <a:rPr lang="en-US" sz="1400" dirty="0"/>
              <a:t>New York Times		Times of India		NBC News</a:t>
            </a:r>
          </a:p>
          <a:p>
            <a:pPr lvl="1"/>
            <a:r>
              <a:rPr lang="en-US" sz="1400" dirty="0"/>
              <a:t>Washington Post		NPR				Japan Times</a:t>
            </a:r>
          </a:p>
          <a:p>
            <a:pPr lvl="1"/>
            <a:r>
              <a:rPr lang="en-US" sz="1400" dirty="0"/>
              <a:t>Chicago Tribune		WGN Radio			WTTW</a:t>
            </a:r>
          </a:p>
          <a:p>
            <a:pPr lvl="1"/>
            <a:r>
              <a:rPr lang="en-US" sz="1400" dirty="0" err="1"/>
              <a:t>Yahoo.com</a:t>
            </a:r>
            <a:r>
              <a:rPr lang="en-US" sz="1400" dirty="0"/>
              <a:t>			</a:t>
            </a:r>
            <a:r>
              <a:rPr lang="en-US" sz="1400" dirty="0" err="1"/>
              <a:t>CNN.com</a:t>
            </a:r>
            <a:r>
              <a:rPr lang="en-US" sz="1400" dirty="0"/>
              <a:t>			Times of Israel</a:t>
            </a:r>
          </a:p>
          <a:p>
            <a:pPr lvl="1"/>
            <a:r>
              <a:rPr lang="en-US" sz="1400" dirty="0" err="1"/>
              <a:t>MSN.com</a:t>
            </a:r>
            <a:r>
              <a:rPr lang="en-US" sz="1400" dirty="0"/>
              <a:t>			USA Today			NBC – LA</a:t>
            </a:r>
          </a:p>
          <a:p>
            <a:pPr lvl="1"/>
            <a:r>
              <a:rPr lang="en-US" sz="1400" dirty="0"/>
              <a:t>Bloomberg TV</a:t>
            </a:r>
          </a:p>
          <a:p>
            <a:pPr lvl="1"/>
            <a:endParaRPr lang="en-US" sz="1400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F7E29F-2297-6B47-8185-8584755A061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03315" y="896938"/>
            <a:ext cx="8540685" cy="457200"/>
          </a:xfrm>
        </p:spPr>
        <p:txBody>
          <a:bodyPr/>
          <a:lstStyle/>
          <a:p>
            <a:r>
              <a:rPr lang="en-US" b="1" dirty="0"/>
              <a:t>Northwestern University Health Sciences Communications</a:t>
            </a:r>
          </a:p>
          <a:p>
            <a:r>
              <a:rPr lang="en-US" b="1" dirty="0"/>
              <a:t>January 2020 – July 2021 statistics for R Murphy, MD</a:t>
            </a:r>
          </a:p>
        </p:txBody>
      </p:sp>
    </p:spTree>
    <p:extLst>
      <p:ext uri="{BB962C8B-B14F-4D97-AF65-F5344CB8AC3E}">
        <p14:creationId xmlns:p14="http://schemas.microsoft.com/office/powerpoint/2010/main" val="2313469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C0285D-3D46-294E-9B2B-B8FFB33D6F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9B10FE-CFDE-4945-B12B-EF3EC746B13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60019CC1-C416-AF45-B381-214C5931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Mentions/Audience Reach by Month</a:t>
            </a:r>
          </a:p>
        </p:txBody>
      </p:sp>
      <p:pic>
        <p:nvPicPr>
          <p:cNvPr id="9" name="Picture 8" descr="Chart, line chart&#10;&#10;Description automatically generated">
            <a:extLst>
              <a:ext uri="{FF2B5EF4-FFF2-40B4-BE49-F238E27FC236}">
                <a16:creationId xmlns:a16="http://schemas.microsoft.com/office/drawing/2014/main" id="{FEE8DD09-439B-D143-B9BF-124B79713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76730"/>
            <a:ext cx="9144000" cy="279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248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B0A99B-DEF7-EA45-B08A-3E562475629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D29A2F-10B5-CB45-A1B7-824D1B6CFB2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74DEBC02-7638-3645-96C5-05667150A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Advisories help drive the results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56560B-6956-1E44-85E0-1B7EAB53A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60" y="936197"/>
            <a:ext cx="8110284" cy="3567073"/>
          </a:xfrm>
        </p:spPr>
        <p:txBody>
          <a:bodyPr/>
          <a:lstStyle/>
          <a:p>
            <a:r>
              <a:rPr lang="en-US" dirty="0"/>
              <a:t>01/21/20	Coronavirus in the US:  ‘This is going to be a really big disaster’</a:t>
            </a:r>
          </a:p>
          <a:p>
            <a:r>
              <a:rPr lang="en-US" dirty="0"/>
              <a:t>02/28/20	What could a coronavirus outbreak in the US look like?</a:t>
            </a:r>
          </a:p>
          <a:p>
            <a:r>
              <a:rPr lang="en-US" dirty="0"/>
              <a:t>03/15/20	’Appalled’ by O’Hare scene: ‘This not poor planning, this is no planning’</a:t>
            </a:r>
          </a:p>
          <a:p>
            <a:r>
              <a:rPr lang="en-US" dirty="0"/>
              <a:t>03/22/20	Three feet, not six:  A new norm for physical distancing</a:t>
            </a:r>
          </a:p>
          <a:p>
            <a:r>
              <a:rPr lang="en-US" dirty="0"/>
              <a:t>06/24/20	Safely expanding your COVID-19 Bubble</a:t>
            </a:r>
          </a:p>
          <a:p>
            <a:r>
              <a:rPr lang="en-US" dirty="0"/>
              <a:t>12/07/20	Vaccine playbook:  What to expect and when</a:t>
            </a:r>
          </a:p>
          <a:p>
            <a:r>
              <a:rPr lang="en-US" dirty="0"/>
              <a:t>01/28/21	‘Put needles in arms as quickly as possible’</a:t>
            </a:r>
          </a:p>
          <a:p>
            <a:r>
              <a:rPr lang="en-US" dirty="0"/>
              <a:t>03/09/21	You’re vaccinated, Now what?</a:t>
            </a:r>
          </a:p>
          <a:p>
            <a:r>
              <a:rPr lang="en-US" dirty="0"/>
              <a:t>05/11/21	Worried your vaccinated pre-teen will become infertile?  Don’t be.</a:t>
            </a:r>
          </a:p>
          <a:p>
            <a:r>
              <a:rPr lang="en-US" dirty="0"/>
              <a:t>07/27/21	Worried about Delta variant?</a:t>
            </a:r>
          </a:p>
          <a:p>
            <a:r>
              <a:rPr lang="en-US" dirty="0"/>
              <a:t>07/30/21	Lollapalooza is ‘recipe for disaster’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904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B088-E4E9-FF49-A0B2-FABE31C4B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42DD-0A16-2047-A6A9-1433A0F5BC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014B7-9991-0F4D-A90A-6457C139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2280-4C35-6344-B790-65CA9728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How did WGN end up with a long term, academic covid-19 expert, Dr. Murphy for so long?  How did it happen and why?</a:t>
            </a:r>
          </a:p>
        </p:txBody>
      </p:sp>
    </p:spTree>
    <p:extLst>
      <p:ext uri="{BB962C8B-B14F-4D97-AF65-F5344CB8AC3E}">
        <p14:creationId xmlns:p14="http://schemas.microsoft.com/office/powerpoint/2010/main" val="1720795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55B088-E4E9-FF49-A0B2-FABE31C4B6CB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6745936-C9D5-7947-9CA1-12707DAB62BD}" type="datetime1">
              <a:rPr lang="en-US" smtClean="0"/>
              <a:t>8/10/2021</a:t>
            </a:fld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A442DD-0A16-2047-A6A9-1433A0F5BC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D558541-60C9-42A2-8392-FF12533A6B7A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AF014B7-9991-0F4D-A90A-6457C1395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 for the panel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D42280-4C35-6344-B790-65CA97285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did WGN-TV end up with a long term, academic covid-19 expert, Dr. Murphy for so long?  How did it happen and why?</a:t>
            </a:r>
          </a:p>
          <a:p>
            <a:endParaRPr lang="en-US" dirty="0"/>
          </a:p>
          <a:p>
            <a:r>
              <a:rPr lang="en-US" b="1" dirty="0"/>
              <a:t>How does WGN-TV measure effectiveness of the Covid-19 reporting?  </a:t>
            </a:r>
          </a:p>
        </p:txBody>
      </p:sp>
    </p:spTree>
    <p:extLst>
      <p:ext uri="{BB962C8B-B14F-4D97-AF65-F5344CB8AC3E}">
        <p14:creationId xmlns:p14="http://schemas.microsoft.com/office/powerpoint/2010/main" val="337409876"/>
      </p:ext>
    </p:extLst>
  </p:cSld>
  <p:clrMapOvr>
    <a:masterClrMapping/>
  </p:clrMapOvr>
</p:sld>
</file>

<file path=ppt/theme/theme1.xml><?xml version="1.0" encoding="utf-8"?>
<a:theme xmlns:a="http://schemas.openxmlformats.org/drawingml/2006/main" name="Northwestern Medicine Low Brand">
  <a:themeElements>
    <a:clrScheme name="NM Colors">
      <a:dk1>
        <a:srgbClr val="54585A"/>
      </a:dk1>
      <a:lt1>
        <a:sysClr val="window" lastClr="FFFFFF"/>
      </a:lt1>
      <a:dk2>
        <a:srgbClr val="61468B"/>
      </a:dk2>
      <a:lt2>
        <a:srgbClr val="CFC7DC"/>
      </a:lt2>
      <a:accent1>
        <a:srgbClr val="917EAE"/>
      </a:accent1>
      <a:accent2>
        <a:srgbClr val="B0A2C5"/>
      </a:accent2>
      <a:accent3>
        <a:srgbClr val="00A144"/>
      </a:accent3>
      <a:accent4>
        <a:srgbClr val="CFD641"/>
      </a:accent4>
      <a:accent5>
        <a:srgbClr val="EDAC1A"/>
      </a:accent5>
      <a:accent6>
        <a:srgbClr val="DF6426"/>
      </a:accent6>
      <a:hlink>
        <a:srgbClr val="B1ACCE"/>
      </a:hlink>
      <a:folHlink>
        <a:srgbClr val="D4D5D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0" tIns="0" rIns="0" bIns="0" rtlCol="0" anchor="b" anchorCtr="0">
        <a:no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18760</TotalTime>
  <Words>1107</Words>
  <Application>Microsoft Office PowerPoint</Application>
  <PresentationFormat>On-screen Show (16:9)</PresentationFormat>
  <Paragraphs>154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Akkurat Pro</vt:lpstr>
      <vt:lpstr>Akkurat Pro Light</vt:lpstr>
      <vt:lpstr>Arial</vt:lpstr>
      <vt:lpstr>Calibri</vt:lpstr>
      <vt:lpstr>Lucida Grande</vt:lpstr>
      <vt:lpstr>Northwestern Medicine Low Brand</vt:lpstr>
      <vt:lpstr>Covid-19 Communication and Mass Media</vt:lpstr>
      <vt:lpstr>Background</vt:lpstr>
      <vt:lpstr>Background</vt:lpstr>
      <vt:lpstr>And then came Covid-19!</vt:lpstr>
      <vt:lpstr>Northwestern Metrics</vt:lpstr>
      <vt:lpstr>Media Mentions/Audience Reach by Month</vt:lpstr>
      <vt:lpstr>Media Advisories help drive the results</vt:lpstr>
      <vt:lpstr>Questions for the panel</vt:lpstr>
      <vt:lpstr>Questions for the panel</vt:lpstr>
      <vt:lpstr>Questions for the panel</vt:lpstr>
      <vt:lpstr>Questions for the panel</vt:lpstr>
      <vt:lpstr>Questions for the panel</vt:lpstr>
      <vt:lpstr>Questions for the panel</vt:lpstr>
      <vt:lpstr>Thank you! Questions? </vt:lpstr>
    </vt:vector>
  </TitlesOfParts>
  <Company>Liska + Associates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SunJoo</dc:creator>
  <cp:lastModifiedBy>Edyta Wojno</cp:lastModifiedBy>
  <cp:revision>362</cp:revision>
  <cp:lastPrinted>2019-07-12T21:13:42Z</cp:lastPrinted>
  <dcterms:created xsi:type="dcterms:W3CDTF">2014-06-10T15:03:59Z</dcterms:created>
  <dcterms:modified xsi:type="dcterms:W3CDTF">2021-08-10T18:46:11Z</dcterms:modified>
</cp:coreProperties>
</file>