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57" r:id="rId5"/>
    <p:sldId id="1069" r:id="rId6"/>
    <p:sldId id="1098" r:id="rId7"/>
    <p:sldId id="1067" r:id="rId8"/>
    <p:sldId id="1050" r:id="rId9"/>
    <p:sldId id="1070" r:id="rId10"/>
    <p:sldId id="1089" r:id="rId11"/>
    <p:sldId id="1090" r:id="rId12"/>
    <p:sldId id="1091" r:id="rId13"/>
    <p:sldId id="1097" r:id="rId14"/>
    <p:sldId id="1099" r:id="rId15"/>
    <p:sldId id="1094" r:id="rId16"/>
    <p:sldId id="1095" r:id="rId17"/>
    <p:sldId id="1049" r:id="rId18"/>
  </p:sldIdLst>
  <p:sldSz cx="14630400" cy="8229600"/>
  <p:notesSz cx="6858000" cy="9144000"/>
  <p:defaultTextStyle>
    <a:defPPr>
      <a:defRPr lang="en-US"/>
    </a:defPPr>
    <a:lvl1pPr marL="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82">
          <p15:clr>
            <a:srgbClr val="A4A3A4"/>
          </p15:clr>
        </p15:guide>
        <p15:guide id="3" pos="8864">
          <p15:clr>
            <a:srgbClr val="A4A3A4"/>
          </p15:clr>
        </p15:guide>
        <p15:guide id="4" pos="448">
          <p15:clr>
            <a:srgbClr val="A4A3A4"/>
          </p15:clr>
        </p15:guide>
        <p15:guide id="5" orient="horz" pos="3974">
          <p15:clr>
            <a:srgbClr val="A4A3A4"/>
          </p15:clr>
        </p15:guide>
        <p15:guide id="6" orient="horz" pos="4544">
          <p15:clr>
            <a:srgbClr val="A4A3A4"/>
          </p15:clr>
        </p15:guide>
        <p15:guide id="8" orient="horz" pos="1200" userDrawn="1">
          <p15:clr>
            <a:srgbClr val="A4A3A4"/>
          </p15:clr>
        </p15:guide>
        <p15:guide id="9" orient="horz" pos="600" userDrawn="1">
          <p15:clr>
            <a:srgbClr val="A4A3A4"/>
          </p15:clr>
        </p15:guide>
        <p15:guide id="10" orient="horz" pos="2256" userDrawn="1">
          <p15:clr>
            <a:srgbClr val="A4A3A4"/>
          </p15:clr>
        </p15:guide>
        <p15:guide id="11" pos="1164">
          <p15:clr>
            <a:srgbClr val="A4A3A4"/>
          </p15:clr>
        </p15:guide>
        <p15:guide id="12" pos="8187">
          <p15:clr>
            <a:srgbClr val="A4A3A4"/>
          </p15:clr>
        </p15:guide>
        <p15:guide id="13" pos="4801">
          <p15:clr>
            <a:srgbClr val="A4A3A4"/>
          </p15:clr>
        </p15:guide>
        <p15:guide id="14" pos="1024">
          <p15:clr>
            <a:srgbClr val="A4A3A4"/>
          </p15:clr>
        </p15:guide>
        <p15:guide id="15" pos="4431">
          <p15:clr>
            <a:srgbClr val="A4A3A4"/>
          </p15:clr>
        </p15:guide>
        <p15:guide id="16" pos="8236">
          <p15:clr>
            <a:srgbClr val="A4A3A4"/>
          </p15:clr>
        </p15:guide>
        <p15:guide id="17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y Conkright" initials="G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A6D7"/>
    <a:srgbClr val="E9F0F9"/>
    <a:srgbClr val="000000"/>
    <a:srgbClr val="C2D42E"/>
    <a:srgbClr val="ADCF2A"/>
    <a:srgbClr val="009193"/>
    <a:srgbClr val="41C0C0"/>
    <a:srgbClr val="007481"/>
    <a:srgbClr val="FF8AD8"/>
    <a:srgbClr val="F36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6966" autoAdjust="0"/>
  </p:normalViewPr>
  <p:slideViewPr>
    <p:cSldViewPr snapToGrid="0" snapToObjects="1">
      <p:cViewPr varScale="1">
        <p:scale>
          <a:sx n="56" d="100"/>
          <a:sy n="56" d="100"/>
        </p:scale>
        <p:origin x="988" y="64"/>
      </p:cViewPr>
      <p:guideLst>
        <p:guide orient="horz" pos="4982"/>
        <p:guide pos="8864"/>
        <p:guide pos="448"/>
        <p:guide orient="horz" pos="3974"/>
        <p:guide orient="horz" pos="4544"/>
        <p:guide orient="horz" pos="1200"/>
        <p:guide orient="horz" pos="600"/>
        <p:guide orient="horz" pos="2256"/>
        <p:guide pos="1164"/>
        <p:guide pos="8187"/>
        <p:guide pos="4801"/>
        <p:guide pos="1024"/>
        <p:guide pos="4431"/>
        <p:guide pos="8236"/>
        <p:guide orient="horz" pos="2328"/>
      </p:guideLst>
    </p:cSldViewPr>
  </p:slideViewPr>
  <p:outlineViewPr>
    <p:cViewPr>
      <p:scale>
        <a:sx n="33" d="100"/>
        <a:sy n="33" d="100"/>
      </p:scale>
      <p:origin x="0" y="-111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2820"/>
    </p:cViewPr>
  </p:sorterViewPr>
  <p:notesViewPr>
    <p:cSldViewPr snapToGrid="0" snapToObjects="1">
      <p:cViewPr varScale="1">
        <p:scale>
          <a:sx n="84" d="100"/>
          <a:sy n="84" d="100"/>
        </p:scale>
        <p:origin x="29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CFAA9-5E52-A84A-97BE-31F6C46BCE01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55826-9D9A-A645-B9A5-FB42444E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729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38D0E-3A90-1B43-AF01-EE63D5E7A6B1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64FF3-2E19-8744-A453-82C883D12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16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64FF3-2E19-8744-A453-82C883D12AD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294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Move sleep up, so that should be after HRRM</a:t>
            </a:r>
          </a:p>
          <a:p>
            <a:r>
              <a:rPr lang="en-US"/>
              <a:t>Make this overall slide to have ideae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64FF3-2E19-8744-A453-82C883D12A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78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Move sleep up, so that should be after HRRM</a:t>
            </a:r>
          </a:p>
          <a:p>
            <a:r>
              <a:rPr lang="en-US"/>
              <a:t>Make this overall slide to have ideae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64FF3-2E19-8744-A453-82C883D12A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3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9538" y="-7054"/>
            <a:ext cx="14630400" cy="82295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DB8757-79BD-9140-90F5-9AEB91D263FE}"/>
              </a:ext>
            </a:extLst>
          </p:cNvPr>
          <p:cNvSpPr/>
          <p:nvPr userDrawn="1"/>
        </p:nvSpPr>
        <p:spPr>
          <a:xfrm>
            <a:off x="-19538" y="3200400"/>
            <a:ext cx="14649937" cy="50291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946D9B-14F6-2C41-855F-583215E5E8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0318"/>
            <a:ext cx="14630400" cy="243033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44722" y="5964832"/>
            <a:ext cx="8761225" cy="1259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1800" cap="all" baseline="0">
                <a:solidFill>
                  <a:schemeClr val="bg1"/>
                </a:solidFill>
              </a:defRPr>
            </a:lvl1pPr>
            <a:lvl2pPr marL="0" indent="0" algn="l">
              <a:buNone/>
              <a:defRPr>
                <a:solidFill>
                  <a:schemeClr val="bg1"/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1B67658-4501-2E4C-AE86-0911646C49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987" y="1310430"/>
            <a:ext cx="7541638" cy="2706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44722" y="3527664"/>
            <a:ext cx="8761225" cy="1803106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Add Presentation Title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6C61A2-F4A3-1449-977B-435FA6FF99BF}"/>
              </a:ext>
            </a:extLst>
          </p:cNvPr>
          <p:cNvCxnSpPr>
            <a:cxnSpLocks/>
          </p:cNvCxnSpPr>
          <p:nvPr userDrawn="1"/>
        </p:nvCxnSpPr>
        <p:spPr>
          <a:xfrm flipH="1">
            <a:off x="4944722" y="5642625"/>
            <a:ext cx="1669626" cy="0"/>
          </a:xfrm>
          <a:prstGeom prst="line">
            <a:avLst/>
          </a:prstGeom>
          <a:ln w="1016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9963864-8141-E049-BB03-ADFABEB14F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0472" y="7586080"/>
            <a:ext cx="469900" cy="469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4148F0-F589-3840-8ABB-228914E96480}"/>
              </a:ext>
            </a:extLst>
          </p:cNvPr>
          <p:cNvSpPr txBox="1"/>
          <p:nvPr userDrawn="1"/>
        </p:nvSpPr>
        <p:spPr>
          <a:xfrm>
            <a:off x="8931271" y="7683345"/>
            <a:ext cx="4986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299404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l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B519ABC9-6189-544D-A0BF-101C2CD185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0"/>
            <a:ext cx="5029200" cy="3084064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87825BD-21E7-DA47-88CB-8CBC2FF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42" y="265140"/>
            <a:ext cx="11487955" cy="1392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220F9-75F4-6449-8C7D-AC1758FD9D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000" y="2163650"/>
            <a:ext cx="11487150" cy="4803819"/>
          </a:xfrm>
          <a:prstGeom prst="rect">
            <a:avLst/>
          </a:prstGeom>
        </p:spPr>
        <p:txBody>
          <a:bodyPr/>
          <a:lstStyle>
            <a:lvl1pPr marL="230188" indent="-230188">
              <a:spcAft>
                <a:spcPts val="1200"/>
              </a:spcAft>
              <a:tabLst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1200"/>
              </a:spcAft>
              <a:defRPr sz="21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6C4AC-D8DD-F34C-86D9-5CA9630FDED0}"/>
              </a:ext>
            </a:extLst>
          </p:cNvPr>
          <p:cNvSpPr/>
          <p:nvPr userDrawn="1"/>
        </p:nvSpPr>
        <p:spPr>
          <a:xfrm>
            <a:off x="2" y="7567717"/>
            <a:ext cx="3200397" cy="6530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AD1BD7-E7DD-074F-8191-70787EE0BE43}"/>
              </a:ext>
            </a:extLst>
          </p:cNvPr>
          <p:cNvSpPr txBox="1"/>
          <p:nvPr userDrawn="1"/>
        </p:nvSpPr>
        <p:spPr>
          <a:xfrm>
            <a:off x="-146957" y="7721109"/>
            <a:ext cx="32820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1" spc="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PORTAL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D773B-7BCB-084B-BFD3-FB7C47797A15}"/>
              </a:ext>
            </a:extLst>
          </p:cNvPr>
          <p:cNvCxnSpPr/>
          <p:nvPr userDrawn="1"/>
        </p:nvCxnSpPr>
        <p:spPr>
          <a:xfrm>
            <a:off x="3200401" y="7567717"/>
            <a:ext cx="0" cy="653072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79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tics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60B0613-DA4F-9346-855F-D03E1EC7E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4" r="32530"/>
          <a:stretch/>
        </p:blipFill>
        <p:spPr>
          <a:xfrm>
            <a:off x="1626547" y="4241844"/>
            <a:ext cx="13058289" cy="3514724"/>
          </a:xfrm>
          <a:prstGeom prst="rect">
            <a:avLst/>
          </a:prstGeom>
        </p:spPr>
      </p:pic>
      <p:pic>
        <p:nvPicPr>
          <p:cNvPr id="14" name="Picture 13" descr="Phys white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6437" y="925528"/>
            <a:ext cx="1515615" cy="5462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1C9DCAE-A33A-3544-BBDB-21281708A2A2}"/>
              </a:ext>
            </a:extLst>
          </p:cNvPr>
          <p:cNvSpPr txBox="1">
            <a:spLocks/>
          </p:cNvSpPr>
          <p:nvPr userDrawn="1"/>
        </p:nvSpPr>
        <p:spPr>
          <a:xfrm>
            <a:off x="1552617" y="2382807"/>
            <a:ext cx="10272544" cy="24900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548640" rtl="0" eaLnBrk="1" latinLnBrk="0" hangingPunct="1">
              <a:lnSpc>
                <a:spcPts val="6700"/>
              </a:lnSpc>
              <a:spcBef>
                <a:spcPct val="0"/>
              </a:spcBef>
              <a:buNone/>
              <a:defRPr sz="6000" b="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15" name="Picture 14" descr="A picture containing object, kit, drawing, clock&#10;&#10;Description automatically generated">
            <a:extLst>
              <a:ext uri="{FF2B5EF4-FFF2-40B4-BE49-F238E27FC236}">
                <a16:creationId xmlns:a16="http://schemas.microsoft.com/office/drawing/2014/main" id="{4BA951D1-178E-924E-845D-4794D9235E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068" y="4114800"/>
            <a:ext cx="666750" cy="9525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9729808-AA58-CC4F-BF42-29FBA5CD75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23836" y="6118652"/>
            <a:ext cx="803090" cy="80309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E299AF21-B191-E647-B487-BCC7C5DEF15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303" y="5543576"/>
            <a:ext cx="376699" cy="37669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D5F1528-6DB5-C041-9BB2-8B31958591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115798" y="5934410"/>
            <a:ext cx="585787" cy="585787"/>
          </a:xfrm>
          <a:prstGeom prst="rect">
            <a:avLst/>
          </a:prstGeom>
        </p:spPr>
      </p:pic>
      <p:pic>
        <p:nvPicPr>
          <p:cNvPr id="20" name="Picture 1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7946D82-2E0B-504C-AC4D-0E75575CD0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611" y="6065403"/>
            <a:ext cx="561283" cy="8009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8BB1D78-653E-7B4A-8E55-18CF09F0CB30}"/>
              </a:ext>
            </a:extLst>
          </p:cNvPr>
          <p:cNvSpPr/>
          <p:nvPr userDrawn="1"/>
        </p:nvSpPr>
        <p:spPr>
          <a:xfrm>
            <a:off x="1" y="0"/>
            <a:ext cx="1626549" cy="8229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6B2058-8520-0545-95FA-40AE1D24FA52}"/>
              </a:ext>
            </a:extLst>
          </p:cNvPr>
          <p:cNvSpPr txBox="1"/>
          <p:nvPr userDrawn="1"/>
        </p:nvSpPr>
        <p:spPr>
          <a:xfrm rot="16200000">
            <a:off x="-2970585" y="3391442"/>
            <a:ext cx="7567719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500" b="1" spc="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7014893-D2B3-664E-8C9F-820848B8EE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8792" y="1590675"/>
            <a:ext cx="9573969" cy="2524125"/>
          </a:xfrm>
          <a:prstGeom prst="rect">
            <a:avLst/>
          </a:prstGeom>
        </p:spPr>
        <p:txBody>
          <a:bodyPr/>
          <a:lstStyle>
            <a:lvl1pPr marL="15875" indent="-15875">
              <a:buNone/>
              <a:tabLst/>
              <a:defRPr sz="6000" b="1">
                <a:solidFill>
                  <a:schemeClr val="tx1"/>
                </a:solidFill>
              </a:defRPr>
            </a:lvl1pPr>
            <a:lvl2pPr>
              <a:buNone/>
              <a:defRPr sz="4800" b="1"/>
            </a:lvl2pPr>
            <a:lvl3pPr>
              <a:buNone/>
              <a:defRPr sz="4800" b="1"/>
            </a:lvl3pPr>
            <a:lvl4pPr>
              <a:buNone/>
              <a:defRPr sz="4800" b="1"/>
            </a:lvl4pPr>
            <a:lvl5pPr>
              <a:buNone/>
              <a:defRPr sz="4800" b="1"/>
            </a:lvl5pPr>
          </a:lstStyle>
          <a:p>
            <a:pPr lvl="0"/>
            <a:r>
              <a:rPr lang="en-US" dirty="0"/>
              <a:t>Analytics Section Headline in this Text Box</a:t>
            </a:r>
          </a:p>
        </p:txBody>
      </p:sp>
    </p:spTree>
    <p:extLst>
      <p:ext uri="{BB962C8B-B14F-4D97-AF65-F5344CB8AC3E}">
        <p14:creationId xmlns:p14="http://schemas.microsoft.com/office/powerpoint/2010/main" val="2882797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44" userDrawn="1">
          <p15:clr>
            <a:srgbClr val="FBAE40"/>
          </p15:clr>
        </p15:guide>
        <p15:guide id="2" pos="9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tics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B519ABC9-6189-544D-A0BF-101C2CD185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0"/>
            <a:ext cx="5029200" cy="3084064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87825BD-21E7-DA47-88CB-8CBC2FF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42" y="265140"/>
            <a:ext cx="11487955" cy="1392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220F9-75F4-6449-8C7D-AC1758FD9D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000" y="2163650"/>
            <a:ext cx="11487150" cy="4803819"/>
          </a:xfrm>
          <a:prstGeom prst="rect">
            <a:avLst/>
          </a:prstGeom>
        </p:spPr>
        <p:txBody>
          <a:bodyPr/>
          <a:lstStyle>
            <a:lvl1pPr marL="230188" indent="-230188">
              <a:spcAft>
                <a:spcPts val="1200"/>
              </a:spcAft>
              <a:tabLst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1200"/>
              </a:spcAft>
              <a:defRPr sz="21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6C4AC-D8DD-F34C-86D9-5CA9630FDED0}"/>
              </a:ext>
            </a:extLst>
          </p:cNvPr>
          <p:cNvSpPr/>
          <p:nvPr userDrawn="1"/>
        </p:nvSpPr>
        <p:spPr>
          <a:xfrm>
            <a:off x="1" y="7567717"/>
            <a:ext cx="1969445" cy="65307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AD1BD7-E7DD-074F-8191-70787EE0BE43}"/>
              </a:ext>
            </a:extLst>
          </p:cNvPr>
          <p:cNvSpPr txBox="1"/>
          <p:nvPr userDrawn="1"/>
        </p:nvSpPr>
        <p:spPr>
          <a:xfrm>
            <a:off x="48987" y="7743296"/>
            <a:ext cx="184512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1" spc="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D773B-7BCB-084B-BFD3-FB7C47797A15}"/>
              </a:ext>
            </a:extLst>
          </p:cNvPr>
          <p:cNvCxnSpPr/>
          <p:nvPr userDrawn="1"/>
        </p:nvCxnSpPr>
        <p:spPr>
          <a:xfrm>
            <a:off x="1969450" y="7567717"/>
            <a:ext cx="0" cy="653072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826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s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60B0613-DA4F-9346-855F-D03E1EC7E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4" r="32530"/>
          <a:stretch/>
        </p:blipFill>
        <p:spPr>
          <a:xfrm>
            <a:off x="1626547" y="4241844"/>
            <a:ext cx="13058289" cy="3514724"/>
          </a:xfrm>
          <a:prstGeom prst="rect">
            <a:avLst/>
          </a:prstGeom>
        </p:spPr>
      </p:pic>
      <p:pic>
        <p:nvPicPr>
          <p:cNvPr id="14" name="Picture 13" descr="Phys white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6437" y="925528"/>
            <a:ext cx="1515615" cy="5462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1C9DCAE-A33A-3544-BBDB-21281708A2A2}"/>
              </a:ext>
            </a:extLst>
          </p:cNvPr>
          <p:cNvSpPr txBox="1">
            <a:spLocks/>
          </p:cNvSpPr>
          <p:nvPr userDrawn="1"/>
        </p:nvSpPr>
        <p:spPr>
          <a:xfrm>
            <a:off x="1552617" y="2382807"/>
            <a:ext cx="10272544" cy="24900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548640" rtl="0" eaLnBrk="1" latinLnBrk="0" hangingPunct="1">
              <a:lnSpc>
                <a:spcPts val="6700"/>
              </a:lnSpc>
              <a:spcBef>
                <a:spcPct val="0"/>
              </a:spcBef>
              <a:buNone/>
              <a:defRPr sz="6000" b="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15" name="Picture 14" descr="A picture containing object, kit, drawing, clock&#10;&#10;Description automatically generated">
            <a:extLst>
              <a:ext uri="{FF2B5EF4-FFF2-40B4-BE49-F238E27FC236}">
                <a16:creationId xmlns:a16="http://schemas.microsoft.com/office/drawing/2014/main" id="{4BA951D1-178E-924E-845D-4794D9235E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068" y="4114800"/>
            <a:ext cx="666750" cy="9525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9729808-AA58-CC4F-BF42-29FBA5CD75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23836" y="6118652"/>
            <a:ext cx="803090" cy="80309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E299AF21-B191-E647-B487-BCC7C5DEF15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303" y="5543576"/>
            <a:ext cx="376699" cy="37669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D5F1528-6DB5-C041-9BB2-8B31958591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115798" y="5934410"/>
            <a:ext cx="585787" cy="585787"/>
          </a:xfrm>
          <a:prstGeom prst="rect">
            <a:avLst/>
          </a:prstGeom>
        </p:spPr>
      </p:pic>
      <p:pic>
        <p:nvPicPr>
          <p:cNvPr id="20" name="Picture 1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7946D82-2E0B-504C-AC4D-0E75575CD0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611" y="6065403"/>
            <a:ext cx="561283" cy="8009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8BB1D78-653E-7B4A-8E55-18CF09F0CB30}"/>
              </a:ext>
            </a:extLst>
          </p:cNvPr>
          <p:cNvSpPr/>
          <p:nvPr userDrawn="1"/>
        </p:nvSpPr>
        <p:spPr>
          <a:xfrm>
            <a:off x="1" y="0"/>
            <a:ext cx="1626549" cy="8229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6B2058-8520-0545-95FA-40AE1D24FA52}"/>
              </a:ext>
            </a:extLst>
          </p:cNvPr>
          <p:cNvSpPr txBox="1"/>
          <p:nvPr userDrawn="1"/>
        </p:nvSpPr>
        <p:spPr>
          <a:xfrm rot="16200000">
            <a:off x="-2970585" y="3391442"/>
            <a:ext cx="7567719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500" b="1" spc="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&amp; SECURITY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C280855-8271-1A4F-AA14-CDF36DD4BB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8792" y="1590675"/>
            <a:ext cx="9573969" cy="2524125"/>
          </a:xfrm>
          <a:prstGeom prst="rect">
            <a:avLst/>
          </a:prstGeom>
        </p:spPr>
        <p:txBody>
          <a:bodyPr/>
          <a:lstStyle>
            <a:lvl1pPr marL="15875" indent="-15875">
              <a:buNone/>
              <a:tabLst/>
              <a:defRPr sz="6000" b="1">
                <a:solidFill>
                  <a:schemeClr val="tx1"/>
                </a:solidFill>
              </a:defRPr>
            </a:lvl1pPr>
            <a:lvl2pPr>
              <a:buNone/>
              <a:defRPr sz="4800" b="1"/>
            </a:lvl2pPr>
            <a:lvl3pPr>
              <a:buNone/>
              <a:defRPr sz="4800" b="1"/>
            </a:lvl3pPr>
            <a:lvl4pPr>
              <a:buNone/>
              <a:defRPr sz="4800" b="1"/>
            </a:lvl4pPr>
            <a:lvl5pPr>
              <a:buNone/>
              <a:defRPr sz="4800" b="1"/>
            </a:lvl5pPr>
          </a:lstStyle>
          <a:p>
            <a:pPr lvl="0"/>
            <a:r>
              <a:rPr lang="en-US" dirty="0"/>
              <a:t>Systems + Security Section Headline in this Text Box</a:t>
            </a:r>
          </a:p>
        </p:txBody>
      </p:sp>
    </p:spTree>
    <p:extLst>
      <p:ext uri="{BB962C8B-B14F-4D97-AF65-F5344CB8AC3E}">
        <p14:creationId xmlns:p14="http://schemas.microsoft.com/office/powerpoint/2010/main" val="2276822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44" userDrawn="1">
          <p15:clr>
            <a:srgbClr val="FBAE40"/>
          </p15:clr>
        </p15:guide>
        <p15:guide id="2" pos="9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s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B519ABC9-6189-544D-A0BF-101C2CD185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0"/>
            <a:ext cx="5029200" cy="3084064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87825BD-21E7-DA47-88CB-8CBC2FF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42" y="265140"/>
            <a:ext cx="11487955" cy="1392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220F9-75F4-6449-8C7D-AC1758FD9D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000" y="2163650"/>
            <a:ext cx="11487150" cy="4803819"/>
          </a:xfrm>
          <a:prstGeom prst="rect">
            <a:avLst/>
          </a:prstGeom>
        </p:spPr>
        <p:txBody>
          <a:bodyPr/>
          <a:lstStyle>
            <a:lvl1pPr marL="230188" indent="-230188">
              <a:spcAft>
                <a:spcPts val="1200"/>
              </a:spcAft>
              <a:tabLst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1200"/>
              </a:spcAft>
              <a:defRPr sz="21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6C4AC-D8DD-F34C-86D9-5CA9630FDED0}"/>
              </a:ext>
            </a:extLst>
          </p:cNvPr>
          <p:cNvSpPr/>
          <p:nvPr userDrawn="1"/>
        </p:nvSpPr>
        <p:spPr>
          <a:xfrm>
            <a:off x="1" y="7567717"/>
            <a:ext cx="3406353" cy="6530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AD1BD7-E7DD-074F-8191-70787EE0BE43}"/>
              </a:ext>
            </a:extLst>
          </p:cNvPr>
          <p:cNvSpPr txBox="1"/>
          <p:nvPr userDrawn="1"/>
        </p:nvSpPr>
        <p:spPr>
          <a:xfrm>
            <a:off x="48986" y="7721109"/>
            <a:ext cx="32820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1" spc="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&amp; SECURITY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D773B-7BCB-084B-BFD3-FB7C47797A15}"/>
              </a:ext>
            </a:extLst>
          </p:cNvPr>
          <p:cNvCxnSpPr/>
          <p:nvPr userDrawn="1"/>
        </p:nvCxnSpPr>
        <p:spPr>
          <a:xfrm>
            <a:off x="3406365" y="7567717"/>
            <a:ext cx="0" cy="653072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86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60B0613-DA4F-9346-855F-D03E1EC7E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4" r="32530"/>
          <a:stretch/>
        </p:blipFill>
        <p:spPr>
          <a:xfrm>
            <a:off x="1626547" y="4241844"/>
            <a:ext cx="13058289" cy="3514724"/>
          </a:xfrm>
          <a:prstGeom prst="rect">
            <a:avLst/>
          </a:prstGeom>
        </p:spPr>
      </p:pic>
      <p:pic>
        <p:nvPicPr>
          <p:cNvPr id="14" name="Picture 13" descr="Phys white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6437" y="925528"/>
            <a:ext cx="1515615" cy="5462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1C9DCAE-A33A-3544-BBDB-21281708A2A2}"/>
              </a:ext>
            </a:extLst>
          </p:cNvPr>
          <p:cNvSpPr txBox="1">
            <a:spLocks/>
          </p:cNvSpPr>
          <p:nvPr userDrawn="1"/>
        </p:nvSpPr>
        <p:spPr>
          <a:xfrm>
            <a:off x="1552617" y="2382807"/>
            <a:ext cx="10272544" cy="24900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548640" rtl="0" eaLnBrk="1" latinLnBrk="0" hangingPunct="1">
              <a:lnSpc>
                <a:spcPts val="6700"/>
              </a:lnSpc>
              <a:spcBef>
                <a:spcPct val="0"/>
              </a:spcBef>
              <a:buNone/>
              <a:defRPr sz="6000" b="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15" name="Picture 14" descr="A picture containing object, kit, drawing, clock&#10;&#10;Description automatically generated">
            <a:extLst>
              <a:ext uri="{FF2B5EF4-FFF2-40B4-BE49-F238E27FC236}">
                <a16:creationId xmlns:a16="http://schemas.microsoft.com/office/drawing/2014/main" id="{4BA951D1-178E-924E-845D-4794D9235E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068" y="4114800"/>
            <a:ext cx="666750" cy="9525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9729808-AA58-CC4F-BF42-29FBA5CD75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23836" y="6118652"/>
            <a:ext cx="803090" cy="80309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E299AF21-B191-E647-B487-BCC7C5DEF15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303" y="5543576"/>
            <a:ext cx="376699" cy="37669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D5F1528-6DB5-C041-9BB2-8B31958591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115798" y="5934410"/>
            <a:ext cx="585787" cy="585787"/>
          </a:xfrm>
          <a:prstGeom prst="rect">
            <a:avLst/>
          </a:prstGeom>
        </p:spPr>
      </p:pic>
      <p:pic>
        <p:nvPicPr>
          <p:cNvPr id="20" name="Picture 1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7946D82-2E0B-504C-AC4D-0E75575CD0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611" y="6065403"/>
            <a:ext cx="561283" cy="8009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8BB1D78-653E-7B4A-8E55-18CF09F0CB30}"/>
              </a:ext>
            </a:extLst>
          </p:cNvPr>
          <p:cNvSpPr/>
          <p:nvPr userDrawn="1"/>
        </p:nvSpPr>
        <p:spPr>
          <a:xfrm>
            <a:off x="0" y="-3"/>
            <a:ext cx="1626549" cy="8229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6B2058-8520-0545-95FA-40AE1D24FA52}"/>
              </a:ext>
            </a:extLst>
          </p:cNvPr>
          <p:cNvSpPr txBox="1"/>
          <p:nvPr userDrawn="1"/>
        </p:nvSpPr>
        <p:spPr>
          <a:xfrm rot="16200000">
            <a:off x="-2970585" y="3391442"/>
            <a:ext cx="7567719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500" b="1" spc="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A4B11BC-CCDC-C248-A936-698AE1AA12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8792" y="1590675"/>
            <a:ext cx="9573969" cy="2524125"/>
          </a:xfrm>
          <a:prstGeom prst="rect">
            <a:avLst/>
          </a:prstGeom>
        </p:spPr>
        <p:txBody>
          <a:bodyPr/>
          <a:lstStyle>
            <a:lvl1pPr marL="15875" indent="-15875">
              <a:buNone/>
              <a:tabLst/>
              <a:defRPr sz="6000" b="1">
                <a:solidFill>
                  <a:schemeClr val="tx1"/>
                </a:solidFill>
              </a:defRPr>
            </a:lvl1pPr>
            <a:lvl2pPr>
              <a:buNone/>
              <a:defRPr sz="4800" b="1"/>
            </a:lvl2pPr>
            <a:lvl3pPr>
              <a:buNone/>
              <a:defRPr sz="4800" b="1"/>
            </a:lvl3pPr>
            <a:lvl4pPr>
              <a:buNone/>
              <a:defRPr sz="4800" b="1"/>
            </a:lvl4pPr>
            <a:lvl5pPr>
              <a:buNone/>
              <a:defRPr sz="4800" b="1"/>
            </a:lvl5pPr>
          </a:lstStyle>
          <a:p>
            <a:pPr lvl="0"/>
            <a:r>
              <a:rPr lang="en-US" dirty="0"/>
              <a:t>Data Section Headline in this Text Box</a:t>
            </a:r>
          </a:p>
        </p:txBody>
      </p:sp>
    </p:spTree>
    <p:extLst>
      <p:ext uri="{BB962C8B-B14F-4D97-AF65-F5344CB8AC3E}">
        <p14:creationId xmlns:p14="http://schemas.microsoft.com/office/powerpoint/2010/main" val="861399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44" userDrawn="1">
          <p15:clr>
            <a:srgbClr val="FBAE40"/>
          </p15:clr>
        </p15:guide>
        <p15:guide id="2" pos="9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B519ABC9-6189-544D-A0BF-101C2CD185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0"/>
            <a:ext cx="5029200" cy="3084064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87825BD-21E7-DA47-88CB-8CBC2FF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42" y="265140"/>
            <a:ext cx="11487955" cy="1392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220F9-75F4-6449-8C7D-AC1758FD9D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000" y="2163650"/>
            <a:ext cx="11487150" cy="4803819"/>
          </a:xfrm>
          <a:prstGeom prst="rect">
            <a:avLst/>
          </a:prstGeom>
        </p:spPr>
        <p:txBody>
          <a:bodyPr/>
          <a:lstStyle>
            <a:lvl1pPr marL="230188" indent="-230188">
              <a:spcAft>
                <a:spcPts val="1200"/>
              </a:spcAft>
              <a:tabLst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1200"/>
              </a:spcAft>
              <a:defRPr sz="21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6C4AC-D8DD-F34C-86D9-5CA9630FDED0}"/>
              </a:ext>
            </a:extLst>
          </p:cNvPr>
          <p:cNvSpPr/>
          <p:nvPr userDrawn="1"/>
        </p:nvSpPr>
        <p:spPr>
          <a:xfrm>
            <a:off x="1" y="7567717"/>
            <a:ext cx="1626549" cy="653072"/>
          </a:xfrm>
          <a:prstGeom prst="rect">
            <a:avLst/>
          </a:prstGeom>
          <a:solidFill>
            <a:srgbClr val="5C2C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AD1BD7-E7DD-074F-8191-70787EE0BE43}"/>
              </a:ext>
            </a:extLst>
          </p:cNvPr>
          <p:cNvSpPr txBox="1"/>
          <p:nvPr userDrawn="1"/>
        </p:nvSpPr>
        <p:spPr>
          <a:xfrm>
            <a:off x="718460" y="7726175"/>
            <a:ext cx="8264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1" spc="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D773B-7BCB-084B-BFD3-FB7C47797A15}"/>
              </a:ext>
            </a:extLst>
          </p:cNvPr>
          <p:cNvCxnSpPr/>
          <p:nvPr userDrawn="1"/>
        </p:nvCxnSpPr>
        <p:spPr>
          <a:xfrm>
            <a:off x="1626550" y="7567717"/>
            <a:ext cx="0" cy="653072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264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189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D4089F05-2FAB-FC40-B5B2-29BCBCD6F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0"/>
            <a:ext cx="5029200" cy="3084064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923C72A-ECE9-7E4E-944A-706063B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42" y="265140"/>
            <a:ext cx="11487955" cy="1392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EF27F37-C5AF-6947-820D-23CE234DAF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000" y="2163650"/>
            <a:ext cx="5563315" cy="791821"/>
          </a:xfrm>
          <a:prstGeom prst="rect">
            <a:avLst/>
          </a:prstGeom>
        </p:spPr>
        <p:txBody>
          <a:bodyPr anchor="b"/>
          <a:lstStyle>
            <a:lvl1pPr marL="230188" indent="-230188">
              <a:spcAft>
                <a:spcPts val="1200"/>
              </a:spcAft>
              <a:buNone/>
              <a:tabLst/>
              <a:defRPr sz="2400"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defRPr sz="21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Left Column Headline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7279B83-0965-794C-AE6B-377C231A4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15955" y="2163650"/>
            <a:ext cx="5434885" cy="791821"/>
          </a:xfrm>
          <a:prstGeom prst="rect">
            <a:avLst/>
          </a:prstGeom>
        </p:spPr>
        <p:txBody>
          <a:bodyPr anchor="b"/>
          <a:lstStyle>
            <a:lvl1pPr marL="230188" indent="-230188">
              <a:spcAft>
                <a:spcPts val="1200"/>
              </a:spcAft>
              <a:buNone/>
              <a:tabLst/>
              <a:defRPr sz="2400"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defRPr sz="21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Right Column Headline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379193-3BAD-AB4A-BE1B-409B49C72C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000" y="3084513"/>
            <a:ext cx="5562600" cy="37401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1079BCF-E98F-DC41-950C-268BF57842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97914" y="3084513"/>
            <a:ext cx="5562600" cy="37401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1988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 userDrawn="1">
          <p15:clr>
            <a:srgbClr val="FBAE40"/>
          </p15:clr>
        </p15:guide>
        <p15:guide id="2" pos="984" userDrawn="1">
          <p15:clr>
            <a:srgbClr val="FBAE40"/>
          </p15:clr>
        </p15:guide>
        <p15:guide id="3" orient="horz" pos="1608" userDrawn="1">
          <p15:clr>
            <a:srgbClr val="FBAE40"/>
          </p15:clr>
        </p15:guide>
        <p15:guide id="4" pos="4440" userDrawn="1">
          <p15:clr>
            <a:srgbClr val="FBAE40"/>
          </p15:clr>
        </p15:guide>
        <p15:guide id="5" pos="4800" userDrawn="1">
          <p15:clr>
            <a:srgbClr val="FBAE40"/>
          </p15:clr>
        </p15:guide>
        <p15:guide id="6" pos="825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8A1A27DC-E224-7B44-B486-4AC5BC5417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0"/>
            <a:ext cx="5029200" cy="3084064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923C72A-ECE9-7E4E-944A-706063B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42" y="265140"/>
            <a:ext cx="11487955" cy="1392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EF27F37-C5AF-6947-820D-23CE234DAF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001" y="2163651"/>
            <a:ext cx="3953456" cy="710178"/>
          </a:xfrm>
          <a:prstGeom prst="rect">
            <a:avLst/>
          </a:prstGeom>
        </p:spPr>
        <p:txBody>
          <a:bodyPr anchor="b"/>
          <a:lstStyle>
            <a:lvl1pPr marL="230188" indent="-230188">
              <a:spcAft>
                <a:spcPts val="1200"/>
              </a:spcAft>
              <a:buNone/>
              <a:tabLst/>
              <a:defRPr sz="2400"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defRPr sz="21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Left Column Headline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7279B83-0965-794C-AE6B-377C231A4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8471" y="2163651"/>
            <a:ext cx="3953457" cy="710178"/>
          </a:xfrm>
          <a:prstGeom prst="rect">
            <a:avLst/>
          </a:prstGeom>
        </p:spPr>
        <p:txBody>
          <a:bodyPr anchor="b"/>
          <a:lstStyle>
            <a:lvl1pPr marL="230188" indent="-230188">
              <a:spcAft>
                <a:spcPts val="1200"/>
              </a:spcAft>
              <a:buNone/>
              <a:tabLst/>
              <a:defRPr sz="2400"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defRPr sz="21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Center Column Headline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88D998-F4C5-0945-96FD-3ED99BA3AC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7942" y="2163651"/>
            <a:ext cx="3953457" cy="710178"/>
          </a:xfrm>
          <a:prstGeom prst="rect">
            <a:avLst/>
          </a:prstGeom>
        </p:spPr>
        <p:txBody>
          <a:bodyPr anchor="b"/>
          <a:lstStyle>
            <a:lvl1pPr marL="230188" indent="-230188">
              <a:spcAft>
                <a:spcPts val="1200"/>
              </a:spcAft>
              <a:buNone/>
              <a:tabLst/>
              <a:defRPr sz="2400"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defRPr sz="21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Right Column Headline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F3F05A3-E70C-A448-ACD5-AC0129B542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9000" y="3084513"/>
            <a:ext cx="3953456" cy="37401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7F4251E-3720-A34D-A428-FA190E125F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8471" y="3084513"/>
            <a:ext cx="3953456" cy="37401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4ADD46F-C1F8-BB47-8BD0-A6E96F9B6D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79843" y="3084513"/>
            <a:ext cx="3953456" cy="37401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33011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 userDrawn="1">
          <p15:clr>
            <a:srgbClr val="FBAE40"/>
          </p15:clr>
        </p15:guide>
        <p15:guide id="2" pos="984" userDrawn="1">
          <p15:clr>
            <a:srgbClr val="FBAE40"/>
          </p15:clr>
        </p15:guide>
        <p15:guide id="3" orient="horz" pos="1608" userDrawn="1">
          <p15:clr>
            <a:srgbClr val="FBAE40"/>
          </p15:clr>
        </p15:guide>
        <p15:guide id="4" pos="4440" userDrawn="1">
          <p15:clr>
            <a:srgbClr val="FBAE40"/>
          </p15:clr>
        </p15:guide>
        <p15:guide id="5" pos="4800" userDrawn="1">
          <p15:clr>
            <a:srgbClr val="FBAE40"/>
          </p15:clr>
        </p15:guide>
        <p15:guide id="6" pos="825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9538" y="-7054"/>
            <a:ext cx="14630400" cy="8229599"/>
          </a:xfrm>
          <a:prstGeom prst="rect">
            <a:avLst/>
          </a:prstGeom>
          <a:solidFill>
            <a:srgbClr val="E9F0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DB8757-79BD-9140-90F5-9AEB91D263FE}"/>
              </a:ext>
            </a:extLst>
          </p:cNvPr>
          <p:cNvSpPr/>
          <p:nvPr userDrawn="1"/>
        </p:nvSpPr>
        <p:spPr>
          <a:xfrm>
            <a:off x="7406640" y="0"/>
            <a:ext cx="7223759" cy="82295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62580" y="4421905"/>
            <a:ext cx="8910212" cy="6590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1800" cap="all" baseline="0">
                <a:solidFill>
                  <a:schemeClr val="bg1"/>
                </a:solidFill>
              </a:defRPr>
            </a:lvl1pPr>
            <a:lvl2pPr marL="0" indent="0" algn="l">
              <a:buNone/>
              <a:defRPr>
                <a:solidFill>
                  <a:schemeClr val="bg1"/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Presenter 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1B67658-4501-2E4C-AE86-0911646C4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987" y="1802575"/>
            <a:ext cx="5556279" cy="1994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62580" y="1122659"/>
            <a:ext cx="5799864" cy="2293752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6C61A2-F4A3-1449-977B-435FA6FF99BF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6641" y="3763025"/>
            <a:ext cx="1669626" cy="0"/>
          </a:xfrm>
          <a:prstGeom prst="line">
            <a:avLst/>
          </a:prstGeom>
          <a:ln w="1016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9946D9B-14F6-2C41-855F-583215E5E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514297"/>
            <a:ext cx="14630400" cy="2430339"/>
          </a:xfrm>
          <a:prstGeom prst="rect">
            <a:avLst/>
          </a:prstGeom>
        </p:spPr>
      </p:pic>
      <p:pic>
        <p:nvPicPr>
          <p:cNvPr id="22" name="Picture 21" descr="A picture containing object, kit, drawing, clock&#10;&#10;Description automatically generated">
            <a:extLst>
              <a:ext uri="{FF2B5EF4-FFF2-40B4-BE49-F238E27FC236}">
                <a16:creationId xmlns:a16="http://schemas.microsoft.com/office/drawing/2014/main" id="{01E8949A-27AE-0240-9D66-7B80B50930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8" y="5028448"/>
            <a:ext cx="666750" cy="95250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1803A033-3CC6-3B46-95FF-D4F971EA1A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08081" y="6505701"/>
            <a:ext cx="633839" cy="633839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FF29A924-52CB-2B42-88E2-201597814B4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571" y="7263839"/>
            <a:ext cx="376699" cy="376699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9A202BF-52BD-FC4E-A8CE-A46F04F7FC7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429068" y="6206918"/>
            <a:ext cx="774406" cy="774406"/>
          </a:xfrm>
          <a:prstGeom prst="rect">
            <a:avLst/>
          </a:prstGeom>
        </p:spPr>
      </p:pic>
      <p:pic>
        <p:nvPicPr>
          <p:cNvPr id="28" name="Picture 2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38715DE-3821-C24C-A67F-7208EEFFAAF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9189" y="7053882"/>
            <a:ext cx="561283" cy="800998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8604E85-CA85-B742-88FE-87388338970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3390" y="5896273"/>
            <a:ext cx="833193" cy="833193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E3429877-3942-6C45-ADFE-A89D618D67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535" y="7185466"/>
            <a:ext cx="339868" cy="339868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C7F3A8CB-7F9A-4841-8C06-AEE5B40659D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00561" y="6395537"/>
            <a:ext cx="585787" cy="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34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87825BD-21E7-DA47-88CB-8CBC2FF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42" y="265140"/>
            <a:ext cx="11487955" cy="1392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A3C07BF-10F8-1642-99FF-CA0825C585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0"/>
            <a:ext cx="5029200" cy="308406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B1422D-6C5E-814A-BFA2-194CA640EFA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89000" y="2163763"/>
            <a:ext cx="12877800" cy="494506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insert a table, chart or graphic</a:t>
            </a:r>
          </a:p>
        </p:txBody>
      </p:sp>
    </p:spTree>
    <p:extLst>
      <p:ext uri="{BB962C8B-B14F-4D97-AF65-F5344CB8AC3E}">
        <p14:creationId xmlns:p14="http://schemas.microsoft.com/office/powerpoint/2010/main" val="1460201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87825BD-21E7-DA47-88CB-8CBC2FF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501" y="265140"/>
            <a:ext cx="6426650" cy="139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220F9-75F4-6449-8C7D-AC1758FD9D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0858" y="2163650"/>
            <a:ext cx="6426200" cy="4803819"/>
          </a:xfrm>
          <a:prstGeom prst="rect">
            <a:avLst/>
          </a:prstGeom>
        </p:spPr>
        <p:txBody>
          <a:bodyPr/>
          <a:lstStyle>
            <a:lvl1pPr marL="230188" indent="-230188">
              <a:spcAft>
                <a:spcPts val="1200"/>
              </a:spcAft>
              <a:tabLst/>
              <a:defRPr sz="2400"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1200"/>
              </a:spcAft>
              <a:defRPr sz="21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6E0989-2A06-BB42-922E-CB042F3CCD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944" y="1197736"/>
            <a:ext cx="5756856" cy="5769733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algn="ctr">
              <a:buNone/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icon to add your image</a:t>
            </a:r>
          </a:p>
        </p:txBody>
      </p:sp>
    </p:spTree>
    <p:extLst>
      <p:ext uri="{BB962C8B-B14F-4D97-AF65-F5344CB8AC3E}">
        <p14:creationId xmlns:p14="http://schemas.microsoft.com/office/powerpoint/2010/main" val="418272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87825BD-21E7-DA47-88CB-8CBC2FF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00" y="381051"/>
            <a:ext cx="6426650" cy="139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220F9-75F4-6449-8C7D-AC1758FD9D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9457" y="2279561"/>
            <a:ext cx="6426200" cy="4803819"/>
          </a:xfrm>
          <a:prstGeom prst="rect">
            <a:avLst/>
          </a:prstGeom>
        </p:spPr>
        <p:txBody>
          <a:bodyPr/>
          <a:lstStyle>
            <a:lvl1pPr marL="230188" indent="-230188">
              <a:spcAft>
                <a:spcPts val="1200"/>
              </a:spcAft>
              <a:tabLst/>
              <a:defRPr sz="2400"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1200"/>
              </a:spcAft>
              <a:defRPr sz="21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2462559-7CCF-3844-B39B-C2FCA07823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90963" y="1197736"/>
            <a:ext cx="5756856" cy="5769733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algn="ctr">
              <a:buNone/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icon to add your image</a:t>
            </a:r>
          </a:p>
        </p:txBody>
      </p:sp>
    </p:spTree>
    <p:extLst>
      <p:ext uri="{BB962C8B-B14F-4D97-AF65-F5344CB8AC3E}">
        <p14:creationId xmlns:p14="http://schemas.microsoft.com/office/powerpoint/2010/main" val="590822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RIgh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87825BD-21E7-DA47-88CB-8CBC2FF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00" y="381051"/>
            <a:ext cx="6426650" cy="139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220F9-75F4-6449-8C7D-AC1758FD9D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9457" y="2279561"/>
            <a:ext cx="6426200" cy="4803819"/>
          </a:xfrm>
          <a:prstGeom prst="rect">
            <a:avLst/>
          </a:prstGeom>
        </p:spPr>
        <p:txBody>
          <a:bodyPr/>
          <a:lstStyle>
            <a:lvl1pPr marL="230188" indent="-230188">
              <a:spcAft>
                <a:spcPts val="1200"/>
              </a:spcAft>
              <a:tabLst/>
              <a:defRPr sz="2400"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1200"/>
              </a:spcAft>
              <a:defRPr sz="21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D86080C-BFA9-CB47-919F-34BC2913F1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30377" y="1197737"/>
            <a:ext cx="2730321" cy="2781835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algn="ctr">
              <a:buNone/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icon to add your image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4EE3F29-E4D8-8E4E-A496-26897EB3C3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8084" y="1197737"/>
            <a:ext cx="2730321" cy="2781835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algn="ctr">
              <a:buNone/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icon to add your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80F20CE6-788C-D544-854F-B9A928C411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230377" y="4185634"/>
            <a:ext cx="2730321" cy="2781835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algn="ctr">
              <a:buNone/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icon to add your image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8F888024-79AD-784A-A639-9243E860DDD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78084" y="4185634"/>
            <a:ext cx="2730321" cy="2781835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algn="ctr">
              <a:buNone/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icon to add your image</a:t>
            </a:r>
          </a:p>
        </p:txBody>
      </p:sp>
    </p:spTree>
    <p:extLst>
      <p:ext uri="{BB962C8B-B14F-4D97-AF65-F5344CB8AC3E}">
        <p14:creationId xmlns:p14="http://schemas.microsoft.com/office/powerpoint/2010/main" val="1008114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Pics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2D6CD6E4-2496-5C45-A3FD-5E24680ED7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0"/>
            <a:ext cx="5029200" cy="3084064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923C72A-ECE9-7E4E-944A-706063B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42" y="265140"/>
            <a:ext cx="11487955" cy="1392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EF27F37-C5AF-6947-820D-23CE234DAF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001" y="4699867"/>
            <a:ext cx="3953456" cy="557931"/>
          </a:xfrm>
          <a:prstGeom prst="rect">
            <a:avLst/>
          </a:prstGeom>
        </p:spPr>
        <p:txBody>
          <a:bodyPr anchor="b"/>
          <a:lstStyle>
            <a:lvl1pPr marL="230188" indent="-230188">
              <a:spcAft>
                <a:spcPts val="1200"/>
              </a:spcAft>
              <a:buNone/>
              <a:tabLst/>
              <a:defRPr sz="2100"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Left Column Headline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7279B83-0965-794C-AE6B-377C231A4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1351" y="4699867"/>
            <a:ext cx="3953457" cy="557931"/>
          </a:xfrm>
          <a:prstGeom prst="rect">
            <a:avLst/>
          </a:prstGeom>
        </p:spPr>
        <p:txBody>
          <a:bodyPr anchor="b"/>
          <a:lstStyle>
            <a:lvl1pPr marL="230188" indent="-230188">
              <a:spcAft>
                <a:spcPts val="1200"/>
              </a:spcAft>
              <a:buNone/>
              <a:tabLst/>
              <a:defRPr sz="2100"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Center Column Headline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88D998-F4C5-0945-96FD-3ED99BA3AC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0824" y="4699865"/>
            <a:ext cx="3953457" cy="557931"/>
          </a:xfrm>
          <a:prstGeom prst="rect">
            <a:avLst/>
          </a:prstGeom>
        </p:spPr>
        <p:txBody>
          <a:bodyPr anchor="b"/>
          <a:lstStyle>
            <a:lvl1pPr marL="230188" indent="-230188">
              <a:spcAft>
                <a:spcPts val="1200"/>
              </a:spcAft>
              <a:buNone/>
              <a:tabLst/>
              <a:defRPr sz="2400"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defRPr sz="21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Right Column Headline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387417E-41CA-0443-81C6-3670B6BB46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8642" y="2178112"/>
            <a:ext cx="3953456" cy="2395471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algn="ctr">
              <a:buNone/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icon to add your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B7D9DFD-1C62-5C42-AB9E-03C1587B07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38472" y="2178112"/>
            <a:ext cx="3953456" cy="2395471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algn="ctr">
              <a:buNone/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icon to add your image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D79FC84-E168-FF4A-81EB-04D1E012ED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87945" y="2178112"/>
            <a:ext cx="3953456" cy="2395471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algn="ctr">
              <a:buNone/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icon to add your image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36130F0-FF7F-334F-A2E2-BC8F72F1E7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9000" y="5384077"/>
            <a:ext cx="3953098" cy="14405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D2C0D53-46C5-A641-8754-189751100D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1351" y="5384077"/>
            <a:ext cx="3953099" cy="14405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8C8AD48-D1E1-964A-912A-B4158D628C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809051" y="5384077"/>
            <a:ext cx="3953099" cy="14405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50269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 userDrawn="1">
          <p15:clr>
            <a:srgbClr val="FBAE40"/>
          </p15:clr>
        </p15:guide>
        <p15:guide id="2" pos="984" userDrawn="1">
          <p15:clr>
            <a:srgbClr val="FBAE40"/>
          </p15:clr>
        </p15:guide>
        <p15:guide id="3" orient="horz" pos="1608" userDrawn="1">
          <p15:clr>
            <a:srgbClr val="FBAE40"/>
          </p15:clr>
        </p15:guide>
        <p15:guide id="4" pos="4440" userDrawn="1">
          <p15:clr>
            <a:srgbClr val="FBAE40"/>
          </p15:clr>
        </p15:guide>
        <p15:guide id="5" pos="4800" userDrawn="1">
          <p15:clr>
            <a:srgbClr val="FBAE40"/>
          </p15:clr>
        </p15:guide>
        <p15:guide id="6" pos="825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Pics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CFCF522F-9D98-3840-BAA9-1126EA5990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0"/>
            <a:ext cx="5029200" cy="3084064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923C72A-ECE9-7E4E-944A-706063B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42" y="265140"/>
            <a:ext cx="11487955" cy="1392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EF27F37-C5AF-6947-820D-23CE234DAF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001" y="4765183"/>
            <a:ext cx="6175242" cy="496993"/>
          </a:xfrm>
          <a:prstGeom prst="rect">
            <a:avLst/>
          </a:prstGeom>
        </p:spPr>
        <p:txBody>
          <a:bodyPr anchor="b"/>
          <a:lstStyle>
            <a:lvl1pPr marL="230188" indent="-230188">
              <a:spcAft>
                <a:spcPts val="1200"/>
              </a:spcAft>
              <a:buNone/>
              <a:tabLst/>
              <a:defRPr sz="2100"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Left Column Headline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7279B83-0965-794C-AE6B-377C231A4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0255" y="4765183"/>
            <a:ext cx="6175243" cy="496993"/>
          </a:xfrm>
          <a:prstGeom prst="rect">
            <a:avLst/>
          </a:prstGeom>
        </p:spPr>
        <p:txBody>
          <a:bodyPr anchor="b"/>
          <a:lstStyle>
            <a:lvl1pPr marL="230188" indent="-230188">
              <a:spcAft>
                <a:spcPts val="1200"/>
              </a:spcAft>
              <a:buNone/>
              <a:tabLst/>
              <a:defRPr sz="2100"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Right Column Headline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387417E-41CA-0443-81C6-3670B6BB46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8642" y="2178112"/>
            <a:ext cx="6175242" cy="2395471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algn="ctr">
              <a:buNone/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icon to add your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B7D9DFD-1C62-5C42-AB9E-03C1587B07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60256" y="2178112"/>
            <a:ext cx="6175242" cy="2395471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algn="ctr">
              <a:buNone/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icon to add your image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A1C29C-3FF7-6B4A-A43E-F70DB0A145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000" y="5432159"/>
            <a:ext cx="6174884" cy="1638112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157D946-A5AB-184B-B027-653813525C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60254" y="5432159"/>
            <a:ext cx="6175241" cy="1638112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>
              <a:defRPr b="0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3019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 userDrawn="1">
          <p15:clr>
            <a:srgbClr val="FBAE40"/>
          </p15:clr>
        </p15:guide>
        <p15:guide id="2" pos="984" userDrawn="1">
          <p15:clr>
            <a:srgbClr val="FBAE40"/>
          </p15:clr>
        </p15:guide>
        <p15:guide id="3" orient="horz" pos="1608" userDrawn="1">
          <p15:clr>
            <a:srgbClr val="FBAE40"/>
          </p15:clr>
        </p15:guide>
        <p15:guide id="4" pos="4440" userDrawn="1">
          <p15:clr>
            <a:srgbClr val="FBAE40"/>
          </p15:clr>
        </p15:guide>
        <p15:guide id="5" pos="4800" userDrawn="1">
          <p15:clr>
            <a:srgbClr val="FBAE40"/>
          </p15:clr>
        </p15:guide>
        <p15:guide id="6" pos="825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6224C14-7E2E-6A4A-AF00-A7EEF044E477}"/>
              </a:ext>
            </a:extLst>
          </p:cNvPr>
          <p:cNvSpPr/>
          <p:nvPr userDrawn="1"/>
        </p:nvSpPr>
        <p:spPr>
          <a:xfrm>
            <a:off x="0" y="0"/>
            <a:ext cx="14630399" cy="75861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C9DCAE-A33A-3544-BBDB-21281708A2A2}"/>
              </a:ext>
            </a:extLst>
          </p:cNvPr>
          <p:cNvSpPr txBox="1">
            <a:spLocks/>
          </p:cNvSpPr>
          <p:nvPr userDrawn="1"/>
        </p:nvSpPr>
        <p:spPr>
          <a:xfrm>
            <a:off x="1552617" y="2382807"/>
            <a:ext cx="10272544" cy="24900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548640" rtl="0" eaLnBrk="1" latinLnBrk="0" hangingPunct="1">
              <a:lnSpc>
                <a:spcPts val="6700"/>
              </a:lnSpc>
              <a:spcBef>
                <a:spcPct val="0"/>
              </a:spcBef>
              <a:buNone/>
              <a:defRPr sz="6000" b="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60B0613-DA4F-9346-855F-D03E1EC7E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4" r="32530"/>
          <a:stretch/>
        </p:blipFill>
        <p:spPr>
          <a:xfrm>
            <a:off x="0" y="4295447"/>
            <a:ext cx="14662671" cy="3946554"/>
          </a:xfrm>
          <a:prstGeom prst="rect">
            <a:avLst/>
          </a:prstGeom>
        </p:spPr>
      </p:pic>
      <p:pic>
        <p:nvPicPr>
          <p:cNvPr id="15" name="Picture 14" descr="A picture containing object, kit, drawing, clock&#10;&#10;Description automatically generated">
            <a:extLst>
              <a:ext uri="{FF2B5EF4-FFF2-40B4-BE49-F238E27FC236}">
                <a16:creationId xmlns:a16="http://schemas.microsoft.com/office/drawing/2014/main" id="{4BA951D1-178E-924E-845D-4794D9235E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268" y="4582542"/>
            <a:ext cx="666750" cy="9525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9729808-AA58-CC4F-BF42-29FBA5CD75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66133" y="5827936"/>
            <a:ext cx="803090" cy="80309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E299AF21-B191-E647-B487-BCC7C5DEF1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874" y="7487969"/>
            <a:ext cx="376699" cy="37669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D5F1528-6DB5-C041-9BB2-8B31958591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148866" y="5242149"/>
            <a:ext cx="585787" cy="585787"/>
          </a:xfrm>
          <a:prstGeom prst="rect">
            <a:avLst/>
          </a:prstGeom>
        </p:spPr>
      </p:pic>
      <p:pic>
        <p:nvPicPr>
          <p:cNvPr id="20" name="Picture 1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7946D82-2E0B-504C-AC4D-0E75575CD0E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2639" y="6383038"/>
            <a:ext cx="561283" cy="80099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9E57111-31F6-8641-A520-7A8AFF1D333C}"/>
              </a:ext>
            </a:extLst>
          </p:cNvPr>
          <p:cNvSpPr/>
          <p:nvPr userDrawn="1"/>
        </p:nvSpPr>
        <p:spPr>
          <a:xfrm>
            <a:off x="1018349" y="1069862"/>
            <a:ext cx="12567022" cy="14773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9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9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AA0670D-B108-5445-8724-51448053417A}"/>
              </a:ext>
            </a:extLst>
          </p:cNvPr>
          <p:cNvCxnSpPr/>
          <p:nvPr userDrawn="1"/>
        </p:nvCxnSpPr>
        <p:spPr>
          <a:xfrm>
            <a:off x="6688889" y="2861734"/>
            <a:ext cx="1168178" cy="0"/>
          </a:xfrm>
          <a:prstGeom prst="line">
            <a:avLst/>
          </a:prstGeom>
          <a:ln w="1016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41F88C-976B-8742-83EB-B22960D862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2318" y="3340346"/>
            <a:ext cx="9721320" cy="774453"/>
          </a:xfrm>
          <a:prstGeom prst="rect">
            <a:avLst/>
          </a:prstGeom>
        </p:spPr>
        <p:txBody>
          <a:bodyPr/>
          <a:lstStyle>
            <a:lvl1pPr algn="ctr">
              <a:buNone/>
              <a:defRPr b="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contact information in this text box</a:t>
            </a:r>
          </a:p>
        </p:txBody>
      </p:sp>
    </p:spTree>
    <p:extLst>
      <p:ext uri="{BB962C8B-B14F-4D97-AF65-F5344CB8AC3E}">
        <p14:creationId xmlns:p14="http://schemas.microsoft.com/office/powerpoint/2010/main" val="1131599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44" userDrawn="1">
          <p15:clr>
            <a:srgbClr val="FBAE40"/>
          </p15:clr>
        </p15:guide>
        <p15:guide id="2" pos="96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7B1C3AE-F67B-9143-8D76-719B8148A5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25502" y="7904163"/>
            <a:ext cx="2087563" cy="325437"/>
          </a:xfrm>
          <a:prstGeom prst="rect">
            <a:avLst/>
          </a:prstGeom>
        </p:spPr>
        <p:txBody>
          <a:bodyPr/>
          <a:lstStyle>
            <a:lvl1pPr marL="11113" indent="-11113" algn="r">
              <a:buNone/>
              <a:tabLst/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Enter Date</a:t>
            </a:r>
          </a:p>
        </p:txBody>
      </p:sp>
    </p:spTree>
    <p:extLst>
      <p:ext uri="{BB962C8B-B14F-4D97-AF65-F5344CB8AC3E}">
        <p14:creationId xmlns:p14="http://schemas.microsoft.com/office/powerpoint/2010/main" val="317355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9538" y="-7054"/>
            <a:ext cx="14630400" cy="7559321"/>
          </a:xfrm>
          <a:prstGeom prst="rect">
            <a:avLst/>
          </a:prstGeom>
          <a:solidFill>
            <a:srgbClr val="E9F0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946D9B-14F6-2C41-855F-583215E5E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224" r="1"/>
          <a:stretch/>
        </p:blipFill>
        <p:spPr>
          <a:xfrm>
            <a:off x="0" y="4647710"/>
            <a:ext cx="14630400" cy="3483064"/>
          </a:xfrm>
          <a:prstGeom prst="rect">
            <a:avLst/>
          </a:prstGeom>
        </p:spPr>
      </p:pic>
      <p:pic>
        <p:nvPicPr>
          <p:cNvPr id="10" name="Picture 9" descr="A picture containing text, outdoor, electronics&#10;&#10;Description automatically generated">
            <a:extLst>
              <a:ext uri="{FF2B5EF4-FFF2-40B4-BE49-F238E27FC236}">
                <a16:creationId xmlns:a16="http://schemas.microsoft.com/office/drawing/2014/main" id="{D432E760-DE76-B645-86E9-7223832592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12" y="515718"/>
            <a:ext cx="3966056" cy="737438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49333" y="4251332"/>
            <a:ext cx="9381067" cy="1259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1800" cap="all" baseline="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 marL="0" indent="0" algn="l">
              <a:buNone/>
              <a:defRPr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1B67658-4501-2E4C-AE86-0911646C49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2923" y="515718"/>
            <a:ext cx="4826000" cy="1731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9333" y="2751043"/>
            <a:ext cx="9381067" cy="1259619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2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Add Presentation Title Here</a:t>
            </a:r>
          </a:p>
        </p:txBody>
      </p:sp>
      <p:pic>
        <p:nvPicPr>
          <p:cNvPr id="18" name="Picture 17" descr="A picture containing object, kit, drawing, clock&#10;&#10;Description automatically generated">
            <a:extLst>
              <a:ext uri="{FF2B5EF4-FFF2-40B4-BE49-F238E27FC236}">
                <a16:creationId xmlns:a16="http://schemas.microsoft.com/office/drawing/2014/main" id="{63B4A2CB-358A-544C-896F-D9FCE7C97C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274" y="6380800"/>
            <a:ext cx="666750" cy="95250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51D01A4-3C90-7441-B814-98EAA9DFB4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7074" y="5978652"/>
            <a:ext cx="633839" cy="633839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C28D0D2-4BC1-B64D-8504-D860B4A404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298" y="6789371"/>
            <a:ext cx="376699" cy="376699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1030E6EF-63DA-6C47-B6A6-DA36CF4F811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44014" y="5881164"/>
            <a:ext cx="774406" cy="774406"/>
          </a:xfrm>
          <a:prstGeom prst="rect">
            <a:avLst/>
          </a:prstGeom>
        </p:spPr>
      </p:pic>
      <p:pic>
        <p:nvPicPr>
          <p:cNvPr id="23" name="Picture 2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0E1C0D8-265B-9849-9AC6-2E5CBB4B36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1744" y="6542895"/>
            <a:ext cx="561283" cy="800998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4B87CCB7-67B0-A040-85D3-03C12C8001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4773" y="5749519"/>
            <a:ext cx="339868" cy="339868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E6D6B1F-594C-6A43-89E9-E41AF917D60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88123" y="6026704"/>
            <a:ext cx="585787" cy="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B519ABC9-6189-544D-A0BF-101C2CD185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0"/>
            <a:ext cx="5029200" cy="3084064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87825BD-21E7-DA47-88CB-8CBC2FF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42" y="265140"/>
            <a:ext cx="11487955" cy="1392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220F9-75F4-6449-8C7D-AC1758FD9D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000" y="2163650"/>
            <a:ext cx="11487150" cy="4803819"/>
          </a:xfrm>
          <a:prstGeom prst="rect">
            <a:avLst/>
          </a:prstGeom>
        </p:spPr>
        <p:txBody>
          <a:bodyPr/>
          <a:lstStyle>
            <a:lvl1pPr marL="230188" indent="-230188">
              <a:spcAft>
                <a:spcPts val="1200"/>
              </a:spcAft>
              <a:tabLst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1200"/>
              </a:spcAft>
              <a:defRPr sz="21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6553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allou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220F9-75F4-6449-8C7D-AC1758FD9D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0596" y="1566272"/>
            <a:ext cx="6951393" cy="4803819"/>
          </a:xfrm>
          <a:prstGeom prst="rect">
            <a:avLst/>
          </a:prstGeom>
        </p:spPr>
        <p:txBody>
          <a:bodyPr/>
          <a:lstStyle>
            <a:lvl1pPr marL="230188" indent="-230188">
              <a:spcAft>
                <a:spcPts val="1200"/>
              </a:spcAft>
              <a:tabLst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1200"/>
              </a:spcAft>
              <a:defRPr sz="21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1200"/>
              </a:spcAft>
              <a:defRPr sz="18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6C2CC2-0D89-8845-B30D-97F7843A9708}"/>
              </a:ext>
            </a:extLst>
          </p:cNvPr>
          <p:cNvSpPr/>
          <p:nvPr userDrawn="1"/>
        </p:nvSpPr>
        <p:spPr>
          <a:xfrm>
            <a:off x="6875" y="0"/>
            <a:ext cx="6282694" cy="82295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517A5-B76A-3642-9380-6BBF155692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14297"/>
            <a:ext cx="14630400" cy="243033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FA8DD35-F4C4-4049-B11E-989CEBBD2C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02364" y="6193063"/>
            <a:ext cx="774406" cy="774406"/>
          </a:xfrm>
          <a:prstGeom prst="rect">
            <a:avLst/>
          </a:prstGeom>
        </p:spPr>
      </p:pic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8AC4EDE-9EF2-E540-BA60-A0D021E7E6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597" y="6655054"/>
            <a:ext cx="561283" cy="80099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8460508-EC4C-A547-AB07-89369F184C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056" y="7055553"/>
            <a:ext cx="279545" cy="27954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2FC7CED-57FE-3549-BF85-77D33BBB41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49" y="7065310"/>
            <a:ext cx="390742" cy="390742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87825BD-21E7-DA47-88CB-8CBC2FF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0" y="3016266"/>
            <a:ext cx="5222035" cy="1392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7DB50AF-4AB2-8449-B01D-5A78908787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537" y="6072196"/>
            <a:ext cx="241733" cy="241733"/>
          </a:xfrm>
          <a:prstGeom prst="rect">
            <a:avLst/>
          </a:prstGeom>
        </p:spPr>
      </p:pic>
      <p:pic>
        <p:nvPicPr>
          <p:cNvPr id="12" name="Picture 1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C4B5ADB-DC59-F947-B2E4-BC33097152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121" y="5407021"/>
            <a:ext cx="561283" cy="800998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88BA010-5CE5-8C41-9049-1E6AF4A489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3827" y="6101482"/>
            <a:ext cx="390742" cy="39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6DCEF27E-2218-4E48-A215-2ADBD07EEA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0"/>
            <a:ext cx="5029200" cy="3084064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87825BD-21E7-DA47-88CB-8CBC2FF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42" y="265140"/>
            <a:ext cx="11487955" cy="1392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694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ection Divider - Op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6224C14-7E2E-6A4A-AF00-A7EEF044E477}"/>
              </a:ext>
            </a:extLst>
          </p:cNvPr>
          <p:cNvSpPr/>
          <p:nvPr userDrawn="1"/>
        </p:nvSpPr>
        <p:spPr>
          <a:xfrm>
            <a:off x="0" y="0"/>
            <a:ext cx="14630399" cy="75861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C9DCAE-A33A-3544-BBDB-21281708A2A2}"/>
              </a:ext>
            </a:extLst>
          </p:cNvPr>
          <p:cNvSpPr txBox="1">
            <a:spLocks/>
          </p:cNvSpPr>
          <p:nvPr userDrawn="1"/>
        </p:nvSpPr>
        <p:spPr>
          <a:xfrm>
            <a:off x="1552617" y="2382807"/>
            <a:ext cx="10272544" cy="24900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548640" rtl="0" eaLnBrk="1" latinLnBrk="0" hangingPunct="1">
              <a:lnSpc>
                <a:spcPts val="6700"/>
              </a:lnSpc>
              <a:spcBef>
                <a:spcPct val="0"/>
              </a:spcBef>
              <a:buNone/>
              <a:defRPr sz="6000" b="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7DC22C0-743E-0F4F-9D1D-E2285EE57F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71388"/>
            <a:ext cx="14630400" cy="2430339"/>
          </a:xfrm>
          <a:prstGeom prst="rect">
            <a:avLst/>
          </a:prstGeom>
        </p:spPr>
      </p:pic>
      <p:pic>
        <p:nvPicPr>
          <p:cNvPr id="37" name="Picture 36" descr="A picture containing object, kit, drawing, clock&#10;&#10;Description automatically generated">
            <a:extLst>
              <a:ext uri="{FF2B5EF4-FFF2-40B4-BE49-F238E27FC236}">
                <a16:creationId xmlns:a16="http://schemas.microsoft.com/office/drawing/2014/main" id="{5D0D7A9B-D971-C44C-A107-A97D1B4573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8" y="4285539"/>
            <a:ext cx="666750" cy="952500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34961B00-7D73-7B45-BF88-26E471F0C2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08081" y="5762792"/>
            <a:ext cx="633839" cy="633839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96C78795-119F-CE41-B095-B4F9A92AA2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571" y="6520930"/>
            <a:ext cx="376699" cy="376699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867E656C-E67E-ED4F-82EB-A5241732C7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429068" y="5464009"/>
            <a:ext cx="774406" cy="774406"/>
          </a:xfrm>
          <a:prstGeom prst="rect">
            <a:avLst/>
          </a:prstGeom>
        </p:spPr>
      </p:pic>
      <p:pic>
        <p:nvPicPr>
          <p:cNvPr id="41" name="Picture 4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CBE71CC-ADC9-7242-8098-94DF496783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9189" y="6310973"/>
            <a:ext cx="561283" cy="800998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84959B44-BB9D-8D44-9C2B-2E5201348F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3390" y="5153364"/>
            <a:ext cx="833193" cy="833193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060A484A-E7D4-114F-918A-3D8143F6B0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535" y="6442557"/>
            <a:ext cx="339868" cy="339868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E01A0D12-E6D8-0F4D-9C1E-E0406FA0202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00561" y="5652628"/>
            <a:ext cx="585787" cy="58578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F40A4B-01CB-854B-A555-4D5879DCB3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7000" y="2220913"/>
            <a:ext cx="12002189" cy="1665287"/>
          </a:xfrm>
          <a:prstGeom prst="rect">
            <a:avLst/>
          </a:prstGeom>
        </p:spPr>
        <p:txBody>
          <a:bodyPr anchor="b"/>
          <a:lstStyle>
            <a:lvl1pPr>
              <a:buNone/>
              <a:defRPr sz="4500">
                <a:solidFill>
                  <a:schemeClr val="bg1"/>
                </a:solidFill>
              </a:defRPr>
            </a:lvl1pPr>
            <a:lvl2pPr>
              <a:buNone/>
              <a:defRPr sz="4500">
                <a:solidFill>
                  <a:schemeClr val="bg1"/>
                </a:solidFill>
              </a:defRPr>
            </a:lvl2pPr>
            <a:lvl3pPr>
              <a:buNone/>
              <a:defRPr sz="4500">
                <a:solidFill>
                  <a:schemeClr val="bg1"/>
                </a:solidFill>
              </a:defRPr>
            </a:lvl3pPr>
            <a:lvl4pPr>
              <a:buNone/>
              <a:defRPr sz="4500">
                <a:solidFill>
                  <a:schemeClr val="bg1"/>
                </a:solidFill>
              </a:defRPr>
            </a:lvl4pPr>
            <a:lvl5pPr>
              <a:buNone/>
              <a:defRPr sz="4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Headline in Text Box</a:t>
            </a:r>
          </a:p>
        </p:txBody>
      </p:sp>
    </p:spTree>
    <p:extLst>
      <p:ext uri="{BB962C8B-B14F-4D97-AF65-F5344CB8AC3E}">
        <p14:creationId xmlns:p14="http://schemas.microsoft.com/office/powerpoint/2010/main" val="3205982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44" userDrawn="1">
          <p15:clr>
            <a:srgbClr val="FBAE40"/>
          </p15:clr>
        </p15:guide>
        <p15:guide id="2" pos="9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ection Divider - Op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EA6A73-A295-4142-BBC5-099A1A4C37BB}"/>
              </a:ext>
            </a:extLst>
          </p:cNvPr>
          <p:cNvSpPr/>
          <p:nvPr userDrawn="1"/>
        </p:nvSpPr>
        <p:spPr>
          <a:xfrm>
            <a:off x="0" y="0"/>
            <a:ext cx="14630400" cy="7593180"/>
          </a:xfrm>
          <a:prstGeom prst="rect">
            <a:avLst/>
          </a:prstGeom>
          <a:solidFill>
            <a:srgbClr val="E9F0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C9DCAE-A33A-3544-BBDB-21281708A2A2}"/>
              </a:ext>
            </a:extLst>
          </p:cNvPr>
          <p:cNvSpPr txBox="1">
            <a:spLocks/>
          </p:cNvSpPr>
          <p:nvPr userDrawn="1"/>
        </p:nvSpPr>
        <p:spPr>
          <a:xfrm>
            <a:off x="1552617" y="2382807"/>
            <a:ext cx="10272544" cy="24900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548640" rtl="0" eaLnBrk="1" latinLnBrk="0" hangingPunct="1">
              <a:lnSpc>
                <a:spcPts val="6700"/>
              </a:lnSpc>
              <a:spcBef>
                <a:spcPct val="0"/>
              </a:spcBef>
              <a:buNone/>
              <a:defRPr sz="6000" b="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B6E173-5712-E44B-BFDB-E5068224C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71388"/>
            <a:ext cx="14630400" cy="2430339"/>
          </a:xfrm>
          <a:prstGeom prst="rect">
            <a:avLst/>
          </a:prstGeom>
        </p:spPr>
      </p:pic>
      <p:pic>
        <p:nvPicPr>
          <p:cNvPr id="16" name="Picture 15" descr="A picture containing object, kit, drawing, clock&#10;&#10;Description automatically generated">
            <a:extLst>
              <a:ext uri="{FF2B5EF4-FFF2-40B4-BE49-F238E27FC236}">
                <a16:creationId xmlns:a16="http://schemas.microsoft.com/office/drawing/2014/main" id="{DB10505A-E465-1144-A9C7-6306C94318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8" y="4285539"/>
            <a:ext cx="666750" cy="9525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0C7A18D0-38F5-9545-8D2C-81F5D31948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08081" y="5762792"/>
            <a:ext cx="633839" cy="633839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FB1329C7-9ECF-D14E-B1AB-02478013AD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571" y="6520930"/>
            <a:ext cx="376699" cy="376699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C5F0B6F-C114-E14E-A1C4-5F57C7394E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429068" y="5464009"/>
            <a:ext cx="774406" cy="774406"/>
          </a:xfrm>
          <a:prstGeom prst="rect">
            <a:avLst/>
          </a:prstGeom>
        </p:spPr>
      </p:pic>
      <p:pic>
        <p:nvPicPr>
          <p:cNvPr id="26" name="Picture 2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14A139B-56C7-F546-BFAB-56D91D1C2D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9189" y="6310973"/>
            <a:ext cx="561283" cy="80099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18000410-B1EB-1E4F-9BF3-DCD238CB4B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3390" y="5153364"/>
            <a:ext cx="833193" cy="833193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FF6CEB9C-E7C7-5944-8E29-77024F60A6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535" y="6442557"/>
            <a:ext cx="339868" cy="339868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39C46EAB-45AA-D047-B21C-D2CC099AD9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00561" y="5652628"/>
            <a:ext cx="585787" cy="585787"/>
          </a:xfrm>
          <a:prstGeom prst="rect">
            <a:avLst/>
          </a:prstGeom>
        </p:spPr>
      </p:pic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28FD49DF-C1A5-F841-8A32-0EC368AEFD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7000" y="2220913"/>
            <a:ext cx="12002189" cy="1665287"/>
          </a:xfrm>
          <a:prstGeom prst="rect">
            <a:avLst/>
          </a:prstGeom>
        </p:spPr>
        <p:txBody>
          <a:bodyPr anchor="b"/>
          <a:lstStyle>
            <a:lvl1pPr>
              <a:buNone/>
              <a:defRPr sz="4500">
                <a:solidFill>
                  <a:schemeClr val="tx1"/>
                </a:solidFill>
              </a:defRPr>
            </a:lvl1pPr>
            <a:lvl2pPr>
              <a:buNone/>
              <a:defRPr sz="4500">
                <a:solidFill>
                  <a:schemeClr val="bg1"/>
                </a:solidFill>
              </a:defRPr>
            </a:lvl2pPr>
            <a:lvl3pPr>
              <a:buNone/>
              <a:defRPr sz="4500">
                <a:solidFill>
                  <a:schemeClr val="bg1"/>
                </a:solidFill>
              </a:defRPr>
            </a:lvl3pPr>
            <a:lvl4pPr>
              <a:buNone/>
              <a:defRPr sz="4500">
                <a:solidFill>
                  <a:schemeClr val="bg1"/>
                </a:solidFill>
              </a:defRPr>
            </a:lvl4pPr>
            <a:lvl5pPr>
              <a:buNone/>
              <a:defRPr sz="4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Headline in Text Box</a:t>
            </a:r>
          </a:p>
        </p:txBody>
      </p:sp>
    </p:spTree>
    <p:extLst>
      <p:ext uri="{BB962C8B-B14F-4D97-AF65-F5344CB8AC3E}">
        <p14:creationId xmlns:p14="http://schemas.microsoft.com/office/powerpoint/2010/main" val="2328776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44" userDrawn="1">
          <p15:clr>
            <a:srgbClr val="FBAE40"/>
          </p15:clr>
        </p15:guide>
        <p15:guide id="2" pos="9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l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60B0613-DA4F-9346-855F-D03E1EC7E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4" r="32530"/>
          <a:stretch/>
        </p:blipFill>
        <p:spPr>
          <a:xfrm>
            <a:off x="1626547" y="4241844"/>
            <a:ext cx="13058289" cy="3514724"/>
          </a:xfrm>
          <a:prstGeom prst="rect">
            <a:avLst/>
          </a:prstGeom>
        </p:spPr>
      </p:pic>
      <p:pic>
        <p:nvPicPr>
          <p:cNvPr id="14" name="Picture 13" descr="Phys white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6437" y="925528"/>
            <a:ext cx="1515615" cy="5462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1C9DCAE-A33A-3544-BBDB-21281708A2A2}"/>
              </a:ext>
            </a:extLst>
          </p:cNvPr>
          <p:cNvSpPr txBox="1">
            <a:spLocks/>
          </p:cNvSpPr>
          <p:nvPr userDrawn="1"/>
        </p:nvSpPr>
        <p:spPr>
          <a:xfrm>
            <a:off x="1552617" y="2382807"/>
            <a:ext cx="10272544" cy="24900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548640" rtl="0" eaLnBrk="1" latinLnBrk="0" hangingPunct="1">
              <a:lnSpc>
                <a:spcPts val="6700"/>
              </a:lnSpc>
              <a:spcBef>
                <a:spcPct val="0"/>
              </a:spcBef>
              <a:buNone/>
              <a:defRPr sz="6000" b="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15" name="Picture 14" descr="A picture containing object, kit, drawing, clock&#10;&#10;Description automatically generated">
            <a:extLst>
              <a:ext uri="{FF2B5EF4-FFF2-40B4-BE49-F238E27FC236}">
                <a16:creationId xmlns:a16="http://schemas.microsoft.com/office/drawing/2014/main" id="{4BA951D1-178E-924E-845D-4794D9235E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068" y="4114800"/>
            <a:ext cx="666750" cy="9525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9729808-AA58-CC4F-BF42-29FBA5CD75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23836" y="6118652"/>
            <a:ext cx="803090" cy="80309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E299AF21-B191-E647-B487-BCC7C5DEF15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303" y="5543576"/>
            <a:ext cx="376699" cy="37669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D5F1528-6DB5-C041-9BB2-8B31958591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115798" y="5934410"/>
            <a:ext cx="585787" cy="585787"/>
          </a:xfrm>
          <a:prstGeom prst="rect">
            <a:avLst/>
          </a:prstGeom>
        </p:spPr>
      </p:pic>
      <p:pic>
        <p:nvPicPr>
          <p:cNvPr id="20" name="Picture 1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7946D82-2E0B-504C-AC4D-0E75575CD0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611" y="6065403"/>
            <a:ext cx="561283" cy="80099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6224C14-7E2E-6A4A-AF00-A7EEF044E477}"/>
              </a:ext>
            </a:extLst>
          </p:cNvPr>
          <p:cNvSpPr/>
          <p:nvPr userDrawn="1"/>
        </p:nvSpPr>
        <p:spPr>
          <a:xfrm>
            <a:off x="1" y="0"/>
            <a:ext cx="1626549" cy="8229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71F1D3-D9DB-FF47-AF52-E20641E34D8E}"/>
              </a:ext>
            </a:extLst>
          </p:cNvPr>
          <p:cNvSpPr txBox="1"/>
          <p:nvPr userDrawn="1"/>
        </p:nvSpPr>
        <p:spPr>
          <a:xfrm rot="16200000">
            <a:off x="-2970585" y="3391442"/>
            <a:ext cx="7567719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500" b="1" spc="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PORTAL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9C052-041E-4A44-AC15-62ED876DF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8792" y="1590675"/>
            <a:ext cx="9573969" cy="2524125"/>
          </a:xfrm>
          <a:prstGeom prst="rect">
            <a:avLst/>
          </a:prstGeom>
        </p:spPr>
        <p:txBody>
          <a:bodyPr/>
          <a:lstStyle>
            <a:lvl1pPr marL="15875" indent="-15875">
              <a:buNone/>
              <a:tabLst/>
              <a:defRPr sz="6000" b="1">
                <a:solidFill>
                  <a:schemeClr val="tx1"/>
                </a:solidFill>
              </a:defRPr>
            </a:lvl1pPr>
            <a:lvl2pPr>
              <a:buNone/>
              <a:defRPr sz="4800" b="1"/>
            </a:lvl2pPr>
            <a:lvl3pPr>
              <a:buNone/>
              <a:defRPr sz="4800" b="1"/>
            </a:lvl3pPr>
            <a:lvl4pPr>
              <a:buNone/>
              <a:defRPr sz="4800" b="1"/>
            </a:lvl4pPr>
            <a:lvl5pPr>
              <a:buNone/>
              <a:defRPr sz="4800" b="1"/>
            </a:lvl5pPr>
          </a:lstStyle>
          <a:p>
            <a:pPr lvl="0"/>
            <a:r>
              <a:rPr lang="en-US" dirty="0"/>
              <a:t>Portal Section Headline in this Text Box</a:t>
            </a:r>
          </a:p>
        </p:txBody>
      </p:sp>
    </p:spTree>
    <p:extLst>
      <p:ext uri="{BB962C8B-B14F-4D97-AF65-F5344CB8AC3E}">
        <p14:creationId xmlns:p14="http://schemas.microsoft.com/office/powerpoint/2010/main" val="1438708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44" userDrawn="1">
          <p15:clr>
            <a:srgbClr val="FBAE40"/>
          </p15:clr>
        </p15:guide>
        <p15:guide id="2" pos="9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8642" y="265140"/>
            <a:ext cx="11487955" cy="1392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E575932-0AF8-B64B-8CD7-4FE48CF7B68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2280" y="265140"/>
            <a:ext cx="1294595" cy="4646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A5CBF2-27D1-144E-9F91-6D3D56907D62}"/>
              </a:ext>
            </a:extLst>
          </p:cNvPr>
          <p:cNvSpPr/>
          <p:nvPr userDrawn="1"/>
        </p:nvSpPr>
        <p:spPr>
          <a:xfrm>
            <a:off x="0" y="7567717"/>
            <a:ext cx="14630400" cy="661883"/>
          </a:xfrm>
          <a:prstGeom prst="rect">
            <a:avLst/>
          </a:prstGeom>
          <a:solidFill>
            <a:srgbClr val="0055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C23E2D-A623-5E4D-BCEA-3AC79AF00250}"/>
              </a:ext>
            </a:extLst>
          </p:cNvPr>
          <p:cNvSpPr txBox="1"/>
          <p:nvPr userDrawn="1"/>
        </p:nvSpPr>
        <p:spPr>
          <a:xfrm>
            <a:off x="12721358" y="7903594"/>
            <a:ext cx="1645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Q1, 2021    </a:t>
            </a:r>
            <a:r>
              <a:rPr lang="en-US" sz="1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 </a:t>
            </a:r>
            <a:fld id="{FEB4FB26-0B43-439F-9615-8172AE06A140}" type="slidenum">
              <a:rPr lang="en-US" sz="1000" b="1" smtClean="0">
                <a:solidFill>
                  <a:schemeClr val="bg1"/>
                </a:solidFill>
              </a:rPr>
              <a:pPr marL="0" marR="0" lvl="0" indent="0" algn="r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559E95-4A79-6B4C-8916-0646008E19CB}"/>
              </a:ext>
            </a:extLst>
          </p:cNvPr>
          <p:cNvSpPr txBox="1"/>
          <p:nvPr userDrawn="1"/>
        </p:nvSpPr>
        <p:spPr>
          <a:xfrm>
            <a:off x="9874804" y="7903594"/>
            <a:ext cx="3197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physIQ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CONFIDENTIAL.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81280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61" r:id="rId2"/>
    <p:sldLayoutId id="2147483707" r:id="rId3"/>
    <p:sldLayoutId id="2147483662" r:id="rId4"/>
    <p:sldLayoutId id="2147483708" r:id="rId5"/>
    <p:sldLayoutId id="2147483691" r:id="rId6"/>
    <p:sldLayoutId id="2147483683" r:id="rId7"/>
    <p:sldLayoutId id="2147483705" r:id="rId8"/>
    <p:sldLayoutId id="2147483703" r:id="rId9"/>
    <p:sldLayoutId id="2147483712" r:id="rId10"/>
    <p:sldLayoutId id="2147483700" r:id="rId11"/>
    <p:sldLayoutId id="2147483710" r:id="rId12"/>
    <p:sldLayoutId id="2147483701" r:id="rId13"/>
    <p:sldLayoutId id="2147483711" r:id="rId14"/>
    <p:sldLayoutId id="2147483702" r:id="rId15"/>
    <p:sldLayoutId id="2147483709" r:id="rId16"/>
    <p:sldLayoutId id="2147483690" r:id="rId17"/>
    <p:sldLayoutId id="2147483686" r:id="rId18"/>
    <p:sldLayoutId id="2147483692" r:id="rId19"/>
    <p:sldLayoutId id="2147483698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704" r:id="rId26"/>
    <p:sldLayoutId id="2147483758" r:id="rId27"/>
  </p:sldLayoutIdLst>
  <p:hf hdr="0"/>
  <p:txStyles>
    <p:titleStyle>
      <a:lvl1pPr algn="l" defTabSz="548640" rtl="0" eaLnBrk="1" latinLnBrk="0" hangingPunct="1">
        <a:lnSpc>
          <a:spcPts val="4000"/>
        </a:lnSpc>
        <a:spcBef>
          <a:spcPct val="0"/>
        </a:spcBef>
        <a:buNone/>
        <a:defRPr sz="3600" b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85750" marR="0" indent="-285750" algn="l" defTabSz="548640" rtl="0" eaLnBrk="1" fontAlgn="auto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1800" b="1" kern="1200">
          <a:solidFill>
            <a:srgbClr val="2787C4"/>
          </a:solidFill>
          <a:latin typeface="Arial"/>
          <a:ea typeface="+mn-ea"/>
          <a:cs typeface="Arial"/>
        </a:defRPr>
      </a:lvl1pPr>
      <a:lvl2pPr marL="426720" indent="-207646" algn="l" defTabSz="54864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SzPct val="94000"/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/>
          <a:ea typeface="+mn-ea"/>
          <a:cs typeface="Arial"/>
        </a:defRPr>
      </a:lvl2pPr>
      <a:lvl3pPr marL="630238" indent="-204788" algn="l" defTabSz="54864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3pPr>
      <a:lvl4pPr marL="788670" indent="-219076" algn="l" defTabSz="54864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 Italic"/>
        <a:buChar char="▫"/>
        <a:defRPr sz="1800" kern="1200">
          <a:solidFill>
            <a:schemeClr val="tx2"/>
          </a:solidFill>
          <a:latin typeface="Arial"/>
          <a:ea typeface="+mn-ea"/>
          <a:cs typeface="Arial"/>
        </a:defRPr>
      </a:lvl4pPr>
      <a:lvl5pPr marL="1007746" indent="-219076" algn="l" defTabSz="54864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/>
        <a:buChar char="»"/>
        <a:defRPr sz="1800" kern="1200">
          <a:solidFill>
            <a:schemeClr val="tx2"/>
          </a:solidFill>
          <a:latin typeface="Arial"/>
          <a:ea typeface="+mn-ea"/>
          <a:cs typeface="Arial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91E7A59-EB29-2E4E-A1F6-81718C3E1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2579" y="4421904"/>
            <a:ext cx="5226849" cy="870185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2600" dirty="0" err="1"/>
              <a:t>CoVAXCEN</a:t>
            </a:r>
            <a:endParaRPr lang="en-US" sz="2600" dirty="0"/>
          </a:p>
          <a:p>
            <a:pPr lvl="1"/>
            <a:r>
              <a:rPr lang="en-US" sz="2600" dirty="0"/>
              <a:t>March 8, 2021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9739D6-23D4-C64D-AF09-B913BB1FF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2579" y="1122659"/>
            <a:ext cx="6626847" cy="2293752"/>
          </a:xfrm>
        </p:spPr>
        <p:txBody>
          <a:bodyPr>
            <a:normAutofit fontScale="90000"/>
          </a:bodyPr>
          <a:lstStyle/>
          <a:p>
            <a:r>
              <a:rPr lang="en-US" dirty="0"/>
              <a:t>The promise of biosensors and AI in COVID patient care and clinical development</a:t>
            </a:r>
          </a:p>
        </p:txBody>
      </p:sp>
    </p:spTree>
    <p:extLst>
      <p:ext uri="{BB962C8B-B14F-4D97-AF65-F5344CB8AC3E}">
        <p14:creationId xmlns:p14="http://schemas.microsoft.com/office/powerpoint/2010/main" val="2709314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D860DC-EF83-1747-A114-81799D27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81" y="193240"/>
            <a:ext cx="11939462" cy="1392502"/>
          </a:xfrm>
        </p:spPr>
        <p:txBody>
          <a:bodyPr>
            <a:normAutofit/>
          </a:bodyPr>
          <a:lstStyle/>
          <a:p>
            <a:r>
              <a:rPr lang="en-US" sz="3200" dirty="0"/>
              <a:t>COVID biomarker performance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A8147BE-73CE-48AA-9337-55642ED1F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89" b="13356"/>
          <a:stretch/>
        </p:blipFill>
        <p:spPr>
          <a:xfrm>
            <a:off x="1280197" y="1325365"/>
            <a:ext cx="4417329" cy="4438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8C8D29-E247-4123-A1A9-E9953CA12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636" y="5770985"/>
            <a:ext cx="3120717" cy="179074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2C918D03-8FC9-4748-A40A-9362E3497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944310"/>
              </p:ext>
            </p:extLst>
          </p:nvPr>
        </p:nvGraphicFramePr>
        <p:xfrm>
          <a:off x="6544638" y="1677798"/>
          <a:ext cx="6671797" cy="5016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9505">
                  <a:extLst>
                    <a:ext uri="{9D8B030D-6E8A-4147-A177-3AD203B41FA5}">
                      <a16:colId xmlns:a16="http://schemas.microsoft.com/office/drawing/2014/main" val="3542322114"/>
                    </a:ext>
                  </a:extLst>
                </a:gridCol>
                <a:gridCol w="927093">
                  <a:extLst>
                    <a:ext uri="{9D8B030D-6E8A-4147-A177-3AD203B41FA5}">
                      <a16:colId xmlns:a16="http://schemas.microsoft.com/office/drawing/2014/main" val="3182726441"/>
                    </a:ext>
                  </a:extLst>
                </a:gridCol>
                <a:gridCol w="884952">
                  <a:extLst>
                    <a:ext uri="{9D8B030D-6E8A-4147-A177-3AD203B41FA5}">
                      <a16:colId xmlns:a16="http://schemas.microsoft.com/office/drawing/2014/main" val="1517768620"/>
                    </a:ext>
                  </a:extLst>
                </a:gridCol>
                <a:gridCol w="1295823">
                  <a:extLst>
                    <a:ext uri="{9D8B030D-6E8A-4147-A177-3AD203B41FA5}">
                      <a16:colId xmlns:a16="http://schemas.microsoft.com/office/drawing/2014/main" val="1538231952"/>
                    </a:ext>
                  </a:extLst>
                </a:gridCol>
                <a:gridCol w="1014424">
                  <a:extLst>
                    <a:ext uri="{9D8B030D-6E8A-4147-A177-3AD203B41FA5}">
                      <a16:colId xmlns:a16="http://schemas.microsoft.com/office/drawing/2014/main" val="4044767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Biomarker Input Modality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False Positive Rate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True Positive Rate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Positive Predictive Value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ROC AUC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9158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Biosensor Analytics + Wellness Quest. + All Manual SpO2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125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Biosensor Analytics + Skin Temp.**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973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Biosensor Analytics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7833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Biosensor Analytics + All Manual SpO2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613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Manual SpO2 after Walking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65593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Manual SpO2 at Rest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8886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Skin Temp. + All Manual SpO2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7064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Skin Temp.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3837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Wellness Quest. + All Manual SpO2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5722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Demographics + Wellness Quest. + All Manual SpO2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2064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Demographics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561249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22CC0A2-252C-4DAE-B822-1E6BD2735C48}"/>
              </a:ext>
            </a:extLst>
          </p:cNvPr>
          <p:cNvSpPr txBox="1"/>
          <p:nvPr/>
        </p:nvSpPr>
        <p:spPr>
          <a:xfrm>
            <a:off x="6544638" y="6771118"/>
            <a:ext cx="2595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** Skin Temp. acquired from biosensor</a:t>
            </a:r>
          </a:p>
        </p:txBody>
      </p:sp>
    </p:spTree>
    <p:extLst>
      <p:ext uri="{BB962C8B-B14F-4D97-AF65-F5344CB8AC3E}">
        <p14:creationId xmlns:p14="http://schemas.microsoft.com/office/powerpoint/2010/main" val="792119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FDE3EED-0AC9-4E2F-98A1-3FF9D483B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941" y="1269692"/>
            <a:ext cx="6888341" cy="53445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D860DC-EF83-1747-A114-81799D27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81" y="193240"/>
            <a:ext cx="11939462" cy="1392502"/>
          </a:xfrm>
        </p:spPr>
        <p:txBody>
          <a:bodyPr>
            <a:normAutofit/>
          </a:bodyPr>
          <a:lstStyle/>
          <a:p>
            <a:r>
              <a:rPr lang="en-US" sz="3200" dirty="0"/>
              <a:t>COVID biomarker performance – Participant 37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FFCA7868-3380-874D-82A0-563F31C79141}"/>
              </a:ext>
            </a:extLst>
          </p:cNvPr>
          <p:cNvSpPr/>
          <p:nvPr/>
        </p:nvSpPr>
        <p:spPr>
          <a:xfrm rot="5400000">
            <a:off x="7957047" y="5632701"/>
            <a:ext cx="482826" cy="232132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5DF5D-0452-E74D-8A7F-2A17F0011DCD}"/>
              </a:ext>
            </a:extLst>
          </p:cNvPr>
          <p:cNvSpPr txBox="1"/>
          <p:nvPr/>
        </p:nvSpPr>
        <p:spPr>
          <a:xfrm>
            <a:off x="5116530" y="6988403"/>
            <a:ext cx="537338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First Alert ~48 hours before event</a:t>
            </a:r>
          </a:p>
        </p:txBody>
      </p:sp>
    </p:spTree>
    <p:extLst>
      <p:ext uri="{BB962C8B-B14F-4D97-AF65-F5344CB8AC3E}">
        <p14:creationId xmlns:p14="http://schemas.microsoft.com/office/powerpoint/2010/main" val="2264546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D860DC-EF83-1747-A114-81799D27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81" y="193240"/>
            <a:ext cx="11939462" cy="1392502"/>
          </a:xfrm>
        </p:spPr>
        <p:txBody>
          <a:bodyPr>
            <a:normAutofit/>
          </a:bodyPr>
          <a:lstStyle/>
          <a:p>
            <a:r>
              <a:rPr lang="en-US" sz="3200" dirty="0"/>
              <a:t>COVID biomarker performance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15B322-F370-A548-BD77-3CBC99B57910}"/>
              </a:ext>
            </a:extLst>
          </p:cNvPr>
          <p:cNvSpPr>
            <a:spLocks noGrp="1"/>
          </p:cNvSpPr>
          <p:nvPr/>
        </p:nvSpPr>
        <p:spPr>
          <a:xfrm>
            <a:off x="367861" y="2038095"/>
            <a:ext cx="4171705" cy="1055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54A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4B7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49699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rgbClr val="949699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rgbClr val="949699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Hourly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biomarker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values across population for negative and positive Decompensation cases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+mj-lt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605775-290A-9046-8B1F-B150CA1F7778}"/>
              </a:ext>
            </a:extLst>
          </p:cNvPr>
          <p:cNvGrpSpPr/>
          <p:nvPr/>
        </p:nvGrpSpPr>
        <p:grpSpPr>
          <a:xfrm>
            <a:off x="712214" y="4041515"/>
            <a:ext cx="3482997" cy="923330"/>
            <a:chOff x="712214" y="4041515"/>
            <a:chExt cx="3482997" cy="923330"/>
          </a:xfrm>
        </p:grpSpPr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40C68F4-3EA4-734E-9A16-7E42339520F6}"/>
                </a:ext>
              </a:extLst>
            </p:cNvPr>
            <p:cNvSpPr txBox="1"/>
            <p:nvPr/>
          </p:nvSpPr>
          <p:spPr>
            <a:xfrm>
              <a:off x="1354240" y="4041515"/>
              <a:ext cx="284097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Median</a:t>
              </a:r>
            </a:p>
            <a:p>
              <a:r>
                <a:rPr lang="en-US"/>
                <a:t>25</a:t>
              </a:r>
              <a:r>
                <a:rPr lang="en-US" baseline="30000"/>
                <a:t>th</a:t>
              </a:r>
              <a:r>
                <a:rPr lang="en-US"/>
                <a:t> to 75</a:t>
              </a:r>
              <a:r>
                <a:rPr lang="en-US" baseline="30000"/>
                <a:t>th</a:t>
              </a:r>
              <a:r>
                <a:rPr lang="en-US"/>
                <a:t> Percentile Range</a:t>
              </a:r>
            </a:p>
            <a:p>
              <a:r>
                <a:rPr lang="en-US"/>
                <a:t>5</a:t>
              </a:r>
              <a:r>
                <a:rPr lang="en-US" baseline="30000"/>
                <a:t>th</a:t>
              </a:r>
              <a:r>
                <a:rPr lang="en-US"/>
                <a:t> to 95</a:t>
              </a:r>
              <a:r>
                <a:rPr lang="en-US" baseline="30000"/>
                <a:t>th</a:t>
              </a:r>
              <a:r>
                <a:rPr lang="en-US"/>
                <a:t> Percentile Range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37730B7-4BD7-1042-A649-FBDE5D038F07}"/>
                </a:ext>
              </a:extLst>
            </p:cNvPr>
            <p:cNvCxnSpPr/>
            <p:nvPr/>
          </p:nvCxnSpPr>
          <p:spPr>
            <a:xfrm>
              <a:off x="712214" y="4228859"/>
              <a:ext cx="243192" cy="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01C8D22-61CF-C448-AB46-0F0B44ABD711}"/>
                </a:ext>
              </a:extLst>
            </p:cNvPr>
            <p:cNvCxnSpPr/>
            <p:nvPr/>
          </p:nvCxnSpPr>
          <p:spPr>
            <a:xfrm>
              <a:off x="715456" y="4503180"/>
              <a:ext cx="243192" cy="0"/>
            </a:xfrm>
            <a:prstGeom prst="line">
              <a:avLst/>
            </a:prstGeom>
            <a:ln w="57150">
              <a:solidFill>
                <a:srgbClr val="8F8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C2A0028-7673-4E41-AE51-4ADB9612F015}"/>
                </a:ext>
              </a:extLst>
            </p:cNvPr>
            <p:cNvCxnSpPr/>
            <p:nvPr/>
          </p:nvCxnSpPr>
          <p:spPr>
            <a:xfrm>
              <a:off x="715456" y="4770366"/>
              <a:ext cx="243192" cy="0"/>
            </a:xfrm>
            <a:prstGeom prst="line">
              <a:avLst/>
            </a:prstGeom>
            <a:ln w="57150">
              <a:solidFill>
                <a:srgbClr val="BFB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4A9B2CC-F847-1C4D-B268-C3C149B5DA27}"/>
                </a:ext>
              </a:extLst>
            </p:cNvPr>
            <p:cNvCxnSpPr/>
            <p:nvPr/>
          </p:nvCxnSpPr>
          <p:spPr>
            <a:xfrm>
              <a:off x="1107806" y="4228859"/>
              <a:ext cx="243192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60F5-4962-F24A-9DD4-240D17CE4F37}"/>
                </a:ext>
              </a:extLst>
            </p:cNvPr>
            <p:cNvCxnSpPr/>
            <p:nvPr/>
          </p:nvCxnSpPr>
          <p:spPr>
            <a:xfrm>
              <a:off x="1111048" y="4503180"/>
              <a:ext cx="243192" cy="0"/>
            </a:xfrm>
            <a:prstGeom prst="line">
              <a:avLst/>
            </a:prstGeom>
            <a:ln w="57150">
              <a:solidFill>
                <a:srgbClr val="FF8F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2DB1897-D781-2540-A72E-AE90AB48531B}"/>
                </a:ext>
              </a:extLst>
            </p:cNvPr>
            <p:cNvCxnSpPr/>
            <p:nvPr/>
          </p:nvCxnSpPr>
          <p:spPr>
            <a:xfrm>
              <a:off x="1111048" y="4770366"/>
              <a:ext cx="243192" cy="0"/>
            </a:xfrm>
            <a:prstGeom prst="line">
              <a:avLst/>
            </a:prstGeom>
            <a:ln w="57150">
              <a:solidFill>
                <a:srgbClr val="FFBF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EE6765A-5EFE-E140-A285-E4D3D1EF0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533" y="1952979"/>
            <a:ext cx="9211732" cy="511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32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D860DC-EF83-1747-A114-81799D27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81" y="590805"/>
            <a:ext cx="8944471" cy="1392502"/>
          </a:xfrm>
        </p:spPr>
        <p:txBody>
          <a:bodyPr>
            <a:normAutofit fontScale="90000"/>
          </a:bodyPr>
          <a:lstStyle/>
          <a:p>
            <a:r>
              <a:rPr lang="en-US" dirty="0"/>
              <a:t>Leveraging continuous ambulatory biosensor data coupled with AI/ML analytics offers tangible benefits for vaccine development.</a:t>
            </a:r>
            <a:endParaRPr lang="en-US" sz="32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6CCBCB9-87FD-1441-AFE4-A80C71F858B7}"/>
              </a:ext>
            </a:extLst>
          </p:cNvPr>
          <p:cNvSpPr>
            <a:spLocks noGrp="1"/>
          </p:cNvSpPr>
          <p:nvPr/>
        </p:nvSpPr>
        <p:spPr>
          <a:xfrm>
            <a:off x="822381" y="2687450"/>
            <a:ext cx="11356368" cy="45101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54A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4B7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49699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rgbClr val="949699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rgbClr val="949699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DECODE and PROMETHEUS studies have demonstrated how continuous ambulatory biosensor data, when coupled with AI/ML analytics, can detect COVID-related physiological signal</a:t>
            </a:r>
          </a:p>
          <a:p>
            <a:pPr lvl="1">
              <a:spcBef>
                <a:spcPts val="1600"/>
              </a:spcBef>
            </a:pPr>
            <a:r>
              <a:rPr lang="en-US" sz="16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DECODE: Biomarker for COVID Decompensation Event detection</a:t>
            </a:r>
          </a:p>
          <a:p>
            <a:pPr lvl="1">
              <a:spcBef>
                <a:spcPts val="1600"/>
              </a:spcBef>
            </a:pPr>
            <a:r>
              <a:rPr lang="en-US" sz="16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PROMETHEUS: Biomarker for continuous assessment of symptom severity (i.e., biosensor-derived FLU-PRO scores)</a:t>
            </a:r>
          </a:p>
          <a:p>
            <a:pPr>
              <a:spcBef>
                <a:spcPts val="1600"/>
              </a:spcBef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 solution has been well tolerated by patients and proven to be rapidly scalable in a real-world environment</a:t>
            </a:r>
          </a:p>
          <a:p>
            <a:pPr>
              <a:spcBef>
                <a:spcPts val="1600"/>
              </a:spcBef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Patient-to-clinician ratio is an exemplary 75:1</a:t>
            </a:r>
          </a:p>
          <a:p>
            <a:pPr>
              <a:spcBef>
                <a:spcPts val="16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Beyond patient care implications, we see opportunity in clinical development related to:</a:t>
            </a:r>
          </a:p>
          <a:p>
            <a:pPr lvl="1">
              <a:spcBef>
                <a:spcPts val="16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Safety monitoring at scale in future vaccine trials</a:t>
            </a:r>
          </a:p>
          <a:p>
            <a:pPr lvl="1">
              <a:spcBef>
                <a:spcPts val="1600"/>
              </a:spcBef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Support of efficacy endpoints for ambulatory/outpatient COVID therapeutics</a:t>
            </a:r>
          </a:p>
          <a:p>
            <a:pPr lvl="1">
              <a:spcBef>
                <a:spcPts val="16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Remote monitoring of high-risk/immunocompromised patients in era of COVID (</a:t>
            </a:r>
            <a:r>
              <a:rPr lang="en-US" sz="20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eg.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chemotherapy)</a:t>
            </a:r>
            <a:endParaRPr lang="en-US" sz="20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457200" lvl="1" indent="0">
              <a:spcBef>
                <a:spcPts val="1600"/>
              </a:spcBef>
              <a:buNone/>
            </a:pPr>
            <a:endParaRPr lang="en-US" sz="20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spcBef>
                <a:spcPts val="1600"/>
              </a:spcBef>
              <a:buNone/>
            </a:pPr>
            <a:endParaRPr lang="en-US" sz="20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spcBef>
                <a:spcPts val="1600"/>
              </a:spcBef>
              <a:buNone/>
            </a:pPr>
            <a:endParaRPr lang="en-US" sz="2000" dirty="0">
              <a:solidFill>
                <a:schemeClr val="tx1"/>
              </a:solidFill>
              <a:latin typeface="+mj-lt"/>
              <a:ea typeface="Times New Roman" panose="02020603050405020304" pitchFamily="18" charset="0"/>
            </a:endParaRPr>
          </a:p>
          <a:p>
            <a:pPr marL="0" indent="0">
              <a:spcBef>
                <a:spcPts val="1600"/>
              </a:spcBef>
              <a:buNone/>
            </a:pPr>
            <a:endParaRPr lang="en-US" sz="20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spcBef>
                <a:spcPts val="1600"/>
              </a:spcBef>
              <a:buNone/>
            </a:pP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7912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3040" y="4419600"/>
            <a:ext cx="6418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Follow-up contact details: </a:t>
            </a:r>
            <a:r>
              <a:rPr lang="en-US" sz="2000" dirty="0" err="1">
                <a:solidFill>
                  <a:srgbClr val="FFFFFF"/>
                </a:solidFill>
              </a:rPr>
              <a:t>steve.steinhubl@physiq.com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29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:a16="http://schemas.microsoft.com/office/drawing/2014/main" id="{C3AE9178-AA35-3A4E-AA9D-8FE2E77D15E6}"/>
              </a:ext>
            </a:extLst>
          </p:cNvPr>
          <p:cNvSpPr txBox="1">
            <a:spLocks/>
          </p:cNvSpPr>
          <p:nvPr/>
        </p:nvSpPr>
        <p:spPr>
          <a:xfrm>
            <a:off x="872619" y="641069"/>
            <a:ext cx="11487955" cy="1392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4864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500" dirty="0" err="1"/>
              <a:t>physIQ</a:t>
            </a:r>
            <a:r>
              <a:rPr lang="en-US" sz="3500" dirty="0"/>
              <a:t> TEAM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59416-898B-584D-86B6-8447329590B1}"/>
              </a:ext>
            </a:extLst>
          </p:cNvPr>
          <p:cNvSpPr txBox="1"/>
          <p:nvPr/>
        </p:nvSpPr>
        <p:spPr>
          <a:xfrm>
            <a:off x="872619" y="2183974"/>
            <a:ext cx="85444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Gary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Conkright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CEO</a:t>
            </a:r>
          </a:p>
          <a:p>
            <a:pPr>
              <a:spcBef>
                <a:spcPts val="24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Dr. Steve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Steinhubl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CMO</a:t>
            </a:r>
          </a:p>
          <a:p>
            <a:pPr>
              <a:spcBef>
                <a:spcPts val="24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Stephan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Wegerich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CSO</a:t>
            </a:r>
          </a:p>
          <a:p>
            <a:pPr>
              <a:spcBef>
                <a:spcPts val="24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Chris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Economos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CCO</a:t>
            </a:r>
          </a:p>
          <a:p>
            <a:pPr>
              <a:spcBef>
                <a:spcPts val="24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Varaklis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physIQ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Advisor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7B5DEF-A327-744C-B16F-12C3FF78A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440" y="1614131"/>
            <a:ext cx="7247687" cy="456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48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:a16="http://schemas.microsoft.com/office/drawing/2014/main" id="{C3AE9178-AA35-3A4E-AA9D-8FE2E77D15E6}"/>
              </a:ext>
            </a:extLst>
          </p:cNvPr>
          <p:cNvSpPr txBox="1">
            <a:spLocks/>
          </p:cNvSpPr>
          <p:nvPr/>
        </p:nvSpPr>
        <p:spPr>
          <a:xfrm>
            <a:off x="872619" y="641069"/>
            <a:ext cx="11487955" cy="1392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4864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500" dirty="0" err="1"/>
              <a:t>physIQ</a:t>
            </a:r>
            <a:r>
              <a:rPr lang="en-US" sz="3500" dirty="0"/>
              <a:t>: Extracting Insight from Biosensor Data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B50F56-35A2-3444-A6A1-60A4B7E71D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30" t="21212" r="981" b="7576"/>
          <a:stretch/>
        </p:blipFill>
        <p:spPr>
          <a:xfrm>
            <a:off x="2739789" y="1447800"/>
            <a:ext cx="9003465" cy="58772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B2569C-6667-3D4E-BE2D-7F9C854232A8}"/>
              </a:ext>
            </a:extLst>
          </p:cNvPr>
          <p:cNvGrpSpPr/>
          <p:nvPr/>
        </p:nvGrpSpPr>
        <p:grpSpPr>
          <a:xfrm>
            <a:off x="318052" y="1447801"/>
            <a:ext cx="8839201" cy="5877262"/>
            <a:chOff x="318052" y="1447801"/>
            <a:chExt cx="8839201" cy="587726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583506-CD0A-EA4B-9F65-13D0F4A47FB5}"/>
                </a:ext>
              </a:extLst>
            </p:cNvPr>
            <p:cNvSpPr txBox="1"/>
            <p:nvPr/>
          </p:nvSpPr>
          <p:spPr>
            <a:xfrm>
              <a:off x="470299" y="2186109"/>
              <a:ext cx="241684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1. Platform for continuous biosensor data collection and processing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7EBB7DC-ADC4-5D45-A963-AE7D623F33BA}"/>
                </a:ext>
              </a:extLst>
            </p:cNvPr>
            <p:cNvSpPr/>
            <p:nvPr/>
          </p:nvSpPr>
          <p:spPr>
            <a:xfrm>
              <a:off x="318052" y="1447801"/>
              <a:ext cx="8839201" cy="5877262"/>
            </a:xfrm>
            <a:prstGeom prst="roundRect">
              <a:avLst>
                <a:gd name="adj" fmla="val 1903"/>
              </a:avLst>
            </a:prstGeom>
            <a:noFill/>
            <a:ln w="28575"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349254-96FE-BD4E-945B-82C0BC75D720}"/>
              </a:ext>
            </a:extLst>
          </p:cNvPr>
          <p:cNvGrpSpPr/>
          <p:nvPr/>
        </p:nvGrpSpPr>
        <p:grpSpPr>
          <a:xfrm>
            <a:off x="6891130" y="1447800"/>
            <a:ext cx="7421218" cy="5877262"/>
            <a:chOff x="6891130" y="1447800"/>
            <a:chExt cx="7421218" cy="587726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95091E-B6F7-B742-A560-F093072B3E93}"/>
                </a:ext>
              </a:extLst>
            </p:cNvPr>
            <p:cNvSpPr txBox="1"/>
            <p:nvPr/>
          </p:nvSpPr>
          <p:spPr>
            <a:xfrm>
              <a:off x="11566179" y="2186109"/>
              <a:ext cx="26803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2. Portfolio of digital biomarkers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301341E-023B-6F44-AAB3-19F1465E853E}"/>
                </a:ext>
              </a:extLst>
            </p:cNvPr>
            <p:cNvSpPr/>
            <p:nvPr/>
          </p:nvSpPr>
          <p:spPr>
            <a:xfrm>
              <a:off x="6891130" y="1447800"/>
              <a:ext cx="7421218" cy="5877262"/>
            </a:xfrm>
            <a:prstGeom prst="roundRect">
              <a:avLst>
                <a:gd name="adj" fmla="val 1903"/>
              </a:avLst>
            </a:prstGeom>
            <a:noFill/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72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1074BA03-1C87-7642-9BD6-C6C3922F79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684" y="3917905"/>
            <a:ext cx="2289551" cy="363133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8998FFE-0A37-FE4E-AF32-FB100FFC8C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776" y="3882221"/>
            <a:ext cx="5751424" cy="3597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C6C8025-38A1-084D-BDDD-7D1467C304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324" y="1030337"/>
            <a:ext cx="4262372" cy="284755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2302142-EFDA-0544-9FA7-3884178EF85B}"/>
              </a:ext>
            </a:extLst>
          </p:cNvPr>
          <p:cNvCxnSpPr>
            <a:cxnSpLocks/>
          </p:cNvCxnSpPr>
          <p:nvPr/>
        </p:nvCxnSpPr>
        <p:spPr>
          <a:xfrm flipV="1">
            <a:off x="5104081" y="3396647"/>
            <a:ext cx="559281" cy="481242"/>
          </a:xfrm>
          <a:prstGeom prst="straightConnector1">
            <a:avLst/>
          </a:prstGeom>
          <a:ln cap="flat" cmpd="sng">
            <a:solidFill>
              <a:srgbClr val="1E5AA1"/>
            </a:solidFill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40D3785-9899-954C-B4A7-0DE05C6B2687}"/>
              </a:ext>
            </a:extLst>
          </p:cNvPr>
          <p:cNvCxnSpPr>
            <a:cxnSpLocks/>
          </p:cNvCxnSpPr>
          <p:nvPr/>
        </p:nvCxnSpPr>
        <p:spPr>
          <a:xfrm flipH="1" flipV="1">
            <a:off x="9067215" y="3324076"/>
            <a:ext cx="656328" cy="426909"/>
          </a:xfrm>
          <a:prstGeom prst="straightConnector1">
            <a:avLst/>
          </a:prstGeom>
          <a:ln cap="flat" cmpd="sng">
            <a:solidFill>
              <a:srgbClr val="1E5AA1"/>
            </a:solidFill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AD792E20-6752-934D-98D9-14017032C1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25124" y="5788688"/>
            <a:ext cx="694276" cy="694276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C3AE9178-AA35-3A4E-AA9D-8FE2E77D15E6}"/>
              </a:ext>
            </a:extLst>
          </p:cNvPr>
          <p:cNvSpPr txBox="1">
            <a:spLocks/>
          </p:cNvSpPr>
          <p:nvPr/>
        </p:nvSpPr>
        <p:spPr>
          <a:xfrm>
            <a:off x="872620" y="641069"/>
            <a:ext cx="8350894" cy="1392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4864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500" dirty="0"/>
              <a:t>(Near) Real-time, Real-world data collection and analytics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0DE6DE-F360-184F-94E9-D6E9B8CC3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36" y="4983871"/>
            <a:ext cx="1694099" cy="2331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4B0588-8CC2-A748-8EDF-3055E0BC1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123" y="5376065"/>
            <a:ext cx="1106899" cy="1106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CFE8DE-CBD9-C748-9BBA-7D46503FD4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645" y="2557671"/>
            <a:ext cx="2792345" cy="5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02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7B42BF7-6740-9E4A-A6E2-AA5EE1379F56}"/>
              </a:ext>
            </a:extLst>
          </p:cNvPr>
          <p:cNvGrpSpPr/>
          <p:nvPr/>
        </p:nvGrpSpPr>
        <p:grpSpPr>
          <a:xfrm>
            <a:off x="593399" y="2050245"/>
            <a:ext cx="6497504" cy="5026989"/>
            <a:chOff x="-42447" y="1771649"/>
            <a:chExt cx="13726424" cy="579845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4BB7CB-738A-854A-B7EA-6B0CEEEB44CE}"/>
                </a:ext>
              </a:extLst>
            </p:cNvPr>
            <p:cNvSpPr/>
            <p:nvPr/>
          </p:nvSpPr>
          <p:spPr>
            <a:xfrm>
              <a:off x="6513314" y="1777151"/>
              <a:ext cx="1826349" cy="57929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b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</a:br>
              <a:b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</a:br>
              <a: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  <a:t>Algorithm Development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0BA2E3-8B59-344E-945A-D05560C69DBB}"/>
                </a:ext>
              </a:extLst>
            </p:cNvPr>
            <p:cNvSpPr/>
            <p:nvPr/>
          </p:nvSpPr>
          <p:spPr>
            <a:xfrm>
              <a:off x="3156948" y="1777151"/>
              <a:ext cx="1698436" cy="57929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b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</a:br>
              <a:b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</a:br>
              <a: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  <a:t>Target Research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58222C-6E80-8549-A91E-3A9DEB83F3D1}"/>
                </a:ext>
              </a:extLst>
            </p:cNvPr>
            <p:cNvSpPr/>
            <p:nvPr/>
          </p:nvSpPr>
          <p:spPr>
            <a:xfrm>
              <a:off x="9966186" y="1777151"/>
              <a:ext cx="1698435" cy="57929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b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</a:br>
              <a:b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</a:br>
              <a: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  <a:t>Release in Product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B9A540-7990-1F45-9E12-B56D8C5135AC}"/>
                </a:ext>
              </a:extLst>
            </p:cNvPr>
            <p:cNvSpPr/>
            <p:nvPr/>
          </p:nvSpPr>
          <p:spPr>
            <a:xfrm>
              <a:off x="8263877" y="1777151"/>
              <a:ext cx="1698435" cy="579295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b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</a:br>
              <a:b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</a:br>
              <a: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  <a:t>Clinical Validation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95BC15-069B-6045-ACF6-3B463474F2BB}"/>
                </a:ext>
              </a:extLst>
            </p:cNvPr>
            <p:cNvSpPr/>
            <p:nvPr/>
          </p:nvSpPr>
          <p:spPr>
            <a:xfrm>
              <a:off x="4859257" y="1777151"/>
              <a:ext cx="1698435" cy="579295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b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</a:br>
              <a:b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</a:br>
              <a:b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</a:br>
              <a: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  <a:t>Feasibility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D8CCE76-08A9-8449-B060-44EC16BDCF9B}"/>
                </a:ext>
              </a:extLst>
            </p:cNvPr>
            <p:cNvGrpSpPr/>
            <p:nvPr/>
          </p:nvGrpSpPr>
          <p:grpSpPr>
            <a:xfrm>
              <a:off x="-42447" y="5201904"/>
              <a:ext cx="9416023" cy="384048"/>
              <a:chOff x="-42446" y="4809996"/>
              <a:chExt cx="9416024" cy="384048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1636859-4D96-1A44-B252-22D3CF6E3ABA}"/>
                  </a:ext>
                </a:extLst>
              </p:cNvPr>
              <p:cNvSpPr txBox="1"/>
              <p:nvPr/>
            </p:nvSpPr>
            <p:spPr>
              <a:xfrm>
                <a:off x="-42446" y="4809996"/>
                <a:ext cx="3183430" cy="384048"/>
              </a:xfrm>
              <a:prstGeom prst="rect">
                <a:avLst/>
              </a:prstGeom>
              <a:solidFill>
                <a:srgbClr val="E9F0F9"/>
              </a:solidFill>
            </p:spPr>
            <p:txBody>
              <a:bodyPr wrap="none" tIns="0" bIns="0" rtlCol="0" anchor="ctr">
                <a:noAutofit/>
              </a:bodyPr>
              <a:lstStyle>
                <a:defPPr>
                  <a:defRPr lang="en-US"/>
                </a:defPPr>
                <a:lvl1pPr algn="r">
                  <a:defRPr sz="126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800"/>
                  <a:t>e-VO2max</a:t>
                </a:r>
              </a:p>
            </p:txBody>
          </p:sp>
          <p:sp>
            <p:nvSpPr>
              <p:cNvPr id="61" name="Pentagon 23">
                <a:extLst>
                  <a:ext uri="{FF2B5EF4-FFF2-40B4-BE49-F238E27FC236}">
                    <a16:creationId xmlns:a16="http://schemas.microsoft.com/office/drawing/2014/main" id="{3285264E-4738-CC40-8F54-1BD62E775002}"/>
                  </a:ext>
                </a:extLst>
              </p:cNvPr>
              <p:cNvSpPr/>
              <p:nvPr/>
            </p:nvSpPr>
            <p:spPr>
              <a:xfrm>
                <a:off x="3156949" y="4849247"/>
                <a:ext cx="6216629" cy="289042"/>
              </a:xfrm>
              <a:prstGeom prst="homePlate">
                <a:avLst/>
              </a:prstGeom>
              <a:solidFill>
                <a:schemeClr val="tx1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US" sz="800">
                    <a:latin typeface="+mj-lt"/>
                    <a:cs typeface="Arial" panose="020B0604020202020204" pitchFamily="34" charset="0"/>
                  </a:rPr>
                  <a:t>Functional capacity estimation to replace 6-minute walk test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CF4183-3999-8C4A-AB1A-498E61FBF07B}"/>
                </a:ext>
              </a:extLst>
            </p:cNvPr>
            <p:cNvGrpSpPr/>
            <p:nvPr/>
          </p:nvGrpSpPr>
          <p:grpSpPr>
            <a:xfrm>
              <a:off x="-42447" y="6079163"/>
              <a:ext cx="6685492" cy="1220314"/>
              <a:chOff x="-42446" y="5687255"/>
              <a:chExt cx="6685492" cy="1220314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EA3D611-3C58-B04D-991F-3E45CC2263E1}"/>
                  </a:ext>
                </a:extLst>
              </p:cNvPr>
              <p:cNvSpPr txBox="1"/>
              <p:nvPr/>
            </p:nvSpPr>
            <p:spPr>
              <a:xfrm>
                <a:off x="-42446" y="5687255"/>
                <a:ext cx="3183430" cy="384047"/>
              </a:xfrm>
              <a:prstGeom prst="rect">
                <a:avLst/>
              </a:prstGeom>
              <a:solidFill>
                <a:srgbClr val="E9F0F9"/>
              </a:solidFill>
            </p:spPr>
            <p:txBody>
              <a:bodyPr wrap="none" tIns="0" bIns="0" rtlCol="0" anchor="ctr">
                <a:noAutofit/>
              </a:bodyPr>
              <a:lstStyle>
                <a:defPPr>
                  <a:defRPr lang="en-US"/>
                </a:defPPr>
                <a:lvl1pPr algn="r">
                  <a:defRPr sz="126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endParaRPr lang="en-US" sz="800"/>
              </a:p>
            </p:txBody>
          </p:sp>
          <p:sp>
            <p:nvSpPr>
              <p:cNvPr id="59" name="Pentagon 23">
                <a:extLst>
                  <a:ext uri="{FF2B5EF4-FFF2-40B4-BE49-F238E27FC236}">
                    <a16:creationId xmlns:a16="http://schemas.microsoft.com/office/drawing/2014/main" id="{040DC4C4-EE59-1344-85D0-73030230C554}"/>
                  </a:ext>
                </a:extLst>
              </p:cNvPr>
              <p:cNvSpPr/>
              <p:nvPr/>
            </p:nvSpPr>
            <p:spPr>
              <a:xfrm>
                <a:off x="3139317" y="6618527"/>
                <a:ext cx="3503729" cy="289042"/>
              </a:xfrm>
              <a:prstGeom prst="homePlate">
                <a:avLst/>
              </a:prstGeom>
              <a:solidFill>
                <a:schemeClr val="tx1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US" sz="800">
                    <a:cs typeface="Arial" panose="020B0604020202020204" pitchFamily="34" charset="0"/>
                  </a:rPr>
                  <a:t>Pulmonary capacity estimation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A6E060D-869F-8F48-925D-CB6741920DAC}"/>
                </a:ext>
              </a:extLst>
            </p:cNvPr>
            <p:cNvGrpSpPr/>
            <p:nvPr/>
          </p:nvGrpSpPr>
          <p:grpSpPr>
            <a:xfrm>
              <a:off x="450807" y="5686327"/>
              <a:ext cx="8922769" cy="386889"/>
              <a:chOff x="450807" y="5294418"/>
              <a:chExt cx="8922769" cy="38688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9799EAD-C580-9F46-AD71-5391B3AB3330}"/>
                  </a:ext>
                </a:extLst>
              </p:cNvPr>
              <p:cNvSpPr txBox="1"/>
              <p:nvPr/>
            </p:nvSpPr>
            <p:spPr>
              <a:xfrm>
                <a:off x="450807" y="5297258"/>
                <a:ext cx="2690173" cy="3840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tIns="0" bIns="0" rtlCol="0" anchor="ctr">
                <a:noAutofit/>
              </a:bodyPr>
              <a:lstStyle>
                <a:defPPr>
                  <a:defRPr lang="en-US"/>
                </a:defPPr>
                <a:lvl1pPr algn="r">
                  <a:defRPr sz="126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800"/>
                  <a:t>Pulse Rhythms / A-Fib</a:t>
                </a:r>
              </a:p>
            </p:txBody>
          </p:sp>
          <p:sp>
            <p:nvSpPr>
              <p:cNvPr id="57" name="Pentagon 23">
                <a:extLst>
                  <a:ext uri="{FF2B5EF4-FFF2-40B4-BE49-F238E27FC236}">
                    <a16:creationId xmlns:a16="http://schemas.microsoft.com/office/drawing/2014/main" id="{305FAD50-7A32-C64E-9FC7-88EDF8AB385F}"/>
                  </a:ext>
                </a:extLst>
              </p:cNvPr>
              <p:cNvSpPr/>
              <p:nvPr/>
            </p:nvSpPr>
            <p:spPr>
              <a:xfrm>
                <a:off x="3156949" y="5294418"/>
                <a:ext cx="6216627" cy="289042"/>
              </a:xfrm>
              <a:prstGeom prst="homePlate">
                <a:avLst/>
              </a:prstGeom>
              <a:solidFill>
                <a:schemeClr val="tx1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US" sz="800">
                    <a:latin typeface="+mj-lt"/>
                    <a:cs typeface="Arial" panose="020B0604020202020204" pitchFamily="34" charset="0"/>
                  </a:rPr>
                  <a:t>Pulse rate &amp; A-Fib screening on wrist PPG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8551CCC-876A-6E4F-BE72-1566A359454A}"/>
                </a:ext>
              </a:extLst>
            </p:cNvPr>
            <p:cNvGrpSpPr/>
            <p:nvPr/>
          </p:nvGrpSpPr>
          <p:grpSpPr>
            <a:xfrm>
              <a:off x="-42447" y="6131411"/>
              <a:ext cx="7484517" cy="1218182"/>
              <a:chOff x="-42446" y="6131414"/>
              <a:chExt cx="7484518" cy="1218182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61DBF1A-7483-7D48-BD23-0EB03F3FE12A}"/>
                  </a:ext>
                </a:extLst>
              </p:cNvPr>
              <p:cNvSpPr txBox="1"/>
              <p:nvPr/>
            </p:nvSpPr>
            <p:spPr>
              <a:xfrm>
                <a:off x="-42446" y="6965547"/>
                <a:ext cx="3183426" cy="384049"/>
              </a:xfrm>
              <a:prstGeom prst="rect">
                <a:avLst/>
              </a:prstGeom>
              <a:solidFill>
                <a:srgbClr val="E9F0F9"/>
              </a:solidFill>
            </p:spPr>
            <p:txBody>
              <a:bodyPr wrap="none" tIns="0" bIns="0" rtlCol="0" anchor="ctr">
                <a:noAutofit/>
              </a:bodyPr>
              <a:lstStyle>
                <a:defPPr>
                  <a:defRPr lang="en-US"/>
                </a:defPPr>
                <a:lvl1pPr algn="r">
                  <a:defRPr sz="126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800"/>
                  <a:t>e-FEV1 / e-Residual Volume</a:t>
                </a:r>
              </a:p>
            </p:txBody>
          </p:sp>
          <p:sp>
            <p:nvSpPr>
              <p:cNvPr id="55" name="Pentagon 23">
                <a:extLst>
                  <a:ext uri="{FF2B5EF4-FFF2-40B4-BE49-F238E27FC236}">
                    <a16:creationId xmlns:a16="http://schemas.microsoft.com/office/drawing/2014/main" id="{6D164B7E-8D6A-AE4E-BB93-05F009C478C7}"/>
                  </a:ext>
                </a:extLst>
              </p:cNvPr>
              <p:cNvSpPr/>
              <p:nvPr/>
            </p:nvSpPr>
            <p:spPr>
              <a:xfrm>
                <a:off x="3156144" y="6131414"/>
                <a:ext cx="4285928" cy="289043"/>
              </a:xfrm>
              <a:prstGeom prst="homePlate">
                <a:avLst/>
              </a:prstGeom>
              <a:solidFill>
                <a:schemeClr val="tx1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US" sz="800">
                    <a:cs typeface="Arial" panose="020B0604020202020204" pitchFamily="34" charset="0"/>
                  </a:rPr>
                  <a:t>Detect &amp; quantify coughing</a:t>
                </a:r>
                <a:endParaRPr lang="en-US" sz="800">
                  <a:latin typeface="+mj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87E0A30-DF02-AD44-B6DD-CCE92574BC76}"/>
                </a:ext>
              </a:extLst>
            </p:cNvPr>
            <p:cNvGrpSpPr/>
            <p:nvPr/>
          </p:nvGrpSpPr>
          <p:grpSpPr>
            <a:xfrm>
              <a:off x="438718" y="6520165"/>
              <a:ext cx="6324190" cy="384048"/>
              <a:chOff x="438718" y="6520168"/>
              <a:chExt cx="6324191" cy="384048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B11F00A-8A1A-144F-A342-CA9D137A5D79}"/>
                  </a:ext>
                </a:extLst>
              </p:cNvPr>
              <p:cNvSpPr txBox="1"/>
              <p:nvPr/>
            </p:nvSpPr>
            <p:spPr>
              <a:xfrm>
                <a:off x="438718" y="6520168"/>
                <a:ext cx="2702263" cy="384048"/>
              </a:xfrm>
              <a:prstGeom prst="rect">
                <a:avLst/>
              </a:prstGeom>
              <a:noFill/>
            </p:spPr>
            <p:txBody>
              <a:bodyPr wrap="none" tIns="0" bIns="0" rtlCol="0" anchor="ctr">
                <a:noAutofit/>
              </a:bodyPr>
              <a:lstStyle>
                <a:defPPr>
                  <a:defRPr lang="en-US"/>
                </a:defPPr>
                <a:lvl1pPr algn="r">
                  <a:defRPr sz="126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800"/>
                  <a:t>e-Cardiac Output</a:t>
                </a:r>
              </a:p>
            </p:txBody>
          </p:sp>
          <p:sp>
            <p:nvSpPr>
              <p:cNvPr id="53" name="Pentagon 23">
                <a:extLst>
                  <a:ext uri="{FF2B5EF4-FFF2-40B4-BE49-F238E27FC236}">
                    <a16:creationId xmlns:a16="http://schemas.microsoft.com/office/drawing/2014/main" id="{DBC3FC53-6190-A543-9C9F-64FB0155C716}"/>
                  </a:ext>
                </a:extLst>
              </p:cNvPr>
              <p:cNvSpPr/>
              <p:nvPr/>
            </p:nvSpPr>
            <p:spPr>
              <a:xfrm>
                <a:off x="3156948" y="6576676"/>
                <a:ext cx="3605961" cy="289042"/>
              </a:xfrm>
              <a:prstGeom prst="homePlate">
                <a:avLst/>
              </a:prstGeom>
              <a:solidFill>
                <a:schemeClr val="tx1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US" sz="800">
                    <a:cs typeface="Arial" panose="020B0604020202020204" pitchFamily="34" charset="0"/>
                  </a:rPr>
                  <a:t>Cardiac output estimation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EA46651-D40D-1B42-BE2E-0B98662D8063}"/>
                </a:ext>
              </a:extLst>
            </p:cNvPr>
            <p:cNvSpPr/>
            <p:nvPr/>
          </p:nvSpPr>
          <p:spPr>
            <a:xfrm>
              <a:off x="11673222" y="1771649"/>
              <a:ext cx="1698435" cy="579295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b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</a:br>
              <a:b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</a:br>
              <a:r>
                <a:rPr lang="en-US" sz="800" b="1">
                  <a:solidFill>
                    <a:schemeClr val="tx1"/>
                  </a:solidFill>
                  <a:cs typeface="Arial" panose="020B0604020202020204" pitchFamily="34" charset="0"/>
                </a:rPr>
                <a:t>US FDA Clearance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976756-C65F-DB4C-BB4E-3AB5B397EFB1}"/>
                </a:ext>
              </a:extLst>
            </p:cNvPr>
            <p:cNvGrpSpPr/>
            <p:nvPr/>
          </p:nvGrpSpPr>
          <p:grpSpPr>
            <a:xfrm>
              <a:off x="-42447" y="4284104"/>
              <a:ext cx="13710457" cy="384048"/>
              <a:chOff x="-42446" y="4284106"/>
              <a:chExt cx="13710457" cy="384048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305B2B3-1789-2C41-BD03-AD50F74439A0}"/>
                  </a:ext>
                </a:extLst>
              </p:cNvPr>
              <p:cNvSpPr txBox="1"/>
              <p:nvPr/>
            </p:nvSpPr>
            <p:spPr>
              <a:xfrm>
                <a:off x="-42446" y="4284106"/>
                <a:ext cx="3183430" cy="384048"/>
              </a:xfrm>
              <a:prstGeom prst="rect">
                <a:avLst/>
              </a:prstGeom>
              <a:solidFill>
                <a:srgbClr val="E9F0F9"/>
              </a:solidFill>
            </p:spPr>
            <p:txBody>
              <a:bodyPr wrap="none" tIns="0" bIns="0" rtlCol="0" anchor="ctr">
                <a:noAutofit/>
              </a:bodyPr>
              <a:lstStyle/>
              <a:p>
                <a:pPr algn="r"/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HRRM (3.0)</a:t>
                </a:r>
              </a:p>
            </p:txBody>
          </p:sp>
          <p:sp>
            <p:nvSpPr>
              <p:cNvPr id="44" name="Pentagon 23">
                <a:extLst>
                  <a:ext uri="{FF2B5EF4-FFF2-40B4-BE49-F238E27FC236}">
                    <a16:creationId xmlns:a16="http://schemas.microsoft.com/office/drawing/2014/main" id="{83C7CAC0-3BF1-8C4F-B04E-4E4EE98BF85D}"/>
                  </a:ext>
                </a:extLst>
              </p:cNvPr>
              <p:cNvSpPr/>
              <p:nvPr/>
            </p:nvSpPr>
            <p:spPr>
              <a:xfrm>
                <a:off x="3156946" y="4305669"/>
                <a:ext cx="10511065" cy="334184"/>
              </a:xfrm>
              <a:prstGeom prst="homePlate">
                <a:avLst/>
              </a:prstGeom>
              <a:solidFill>
                <a:schemeClr val="tx1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US" sz="800" dirty="0">
                    <a:latin typeface="+mj-lt"/>
                    <a:cs typeface="Arial" panose="020B0604020202020204" pitchFamily="34" charset="0"/>
                  </a:rPr>
                  <a:t>Improved AI-enabled Heart Rhythm / QRS, A-Fib and Respiration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93071E3-648C-424A-A5BE-0B7629A972FC}"/>
                  </a:ext>
                </a:extLst>
              </p:cNvPr>
              <p:cNvSpPr/>
              <p:nvPr/>
            </p:nvSpPr>
            <p:spPr>
              <a:xfrm>
                <a:off x="11542949" y="4296092"/>
                <a:ext cx="1931733" cy="33832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>
                    <a:cs typeface="Arial" panose="020B0604020202020204" pitchFamily="34" charset="0"/>
                  </a:rPr>
                  <a:t>K193415</a:t>
                </a:r>
              </a:p>
              <a:p>
                <a:pPr algn="ctr"/>
                <a:r>
                  <a:rPr lang="en-US" sz="700">
                    <a:cs typeface="Arial" panose="020B0604020202020204" pitchFamily="34" charset="0"/>
                  </a:rPr>
                  <a:t>6/11/2020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B714989-8FB2-534F-ACD5-380AE8D11515}"/>
                </a:ext>
              </a:extLst>
            </p:cNvPr>
            <p:cNvGrpSpPr/>
            <p:nvPr/>
          </p:nvGrpSpPr>
          <p:grpSpPr>
            <a:xfrm>
              <a:off x="438718" y="3818721"/>
              <a:ext cx="13245259" cy="384048"/>
              <a:chOff x="438718" y="3818723"/>
              <a:chExt cx="13245260" cy="384048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4DA769C-65D2-6A42-85AE-167F474BDBC3}"/>
                  </a:ext>
                </a:extLst>
              </p:cNvPr>
              <p:cNvSpPr txBox="1"/>
              <p:nvPr/>
            </p:nvSpPr>
            <p:spPr>
              <a:xfrm>
                <a:off x="438718" y="3818723"/>
                <a:ext cx="2702263" cy="3840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tIns="0" bIns="0" rtlCol="0" anchor="ctr">
                <a:noAutofit/>
              </a:bodyPr>
              <a:lstStyle>
                <a:defPPr>
                  <a:defRPr lang="en-US"/>
                </a:defPPr>
                <a:lvl1pPr>
                  <a:defRPr sz="105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r"/>
                <a:r>
                  <a:rPr lang="en-US" sz="800" dirty="0"/>
                  <a:t>Respiration Rate</a:t>
                </a:r>
              </a:p>
            </p:txBody>
          </p:sp>
          <p:sp>
            <p:nvSpPr>
              <p:cNvPr id="41" name="Pentagon 23">
                <a:extLst>
                  <a:ext uri="{FF2B5EF4-FFF2-40B4-BE49-F238E27FC236}">
                    <a16:creationId xmlns:a16="http://schemas.microsoft.com/office/drawing/2014/main" id="{122B2B51-6DBC-B641-AD0C-53D02F8F0D5F}"/>
                  </a:ext>
                </a:extLst>
              </p:cNvPr>
              <p:cNvSpPr/>
              <p:nvPr/>
            </p:nvSpPr>
            <p:spPr>
              <a:xfrm>
                <a:off x="3156948" y="3860497"/>
                <a:ext cx="10527030" cy="289041"/>
              </a:xfrm>
              <a:prstGeom prst="homePlate">
                <a:avLst/>
              </a:prstGeom>
              <a:solidFill>
                <a:schemeClr val="tx1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US" sz="800">
                    <a:latin typeface="+mj-lt"/>
                    <a:cs typeface="Arial" panose="020B0604020202020204" pitchFamily="34" charset="0"/>
                  </a:rPr>
                  <a:t>Ambulatory respiration rate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154CFFC-DE72-D549-89B6-E3ABBF8025C6}"/>
                  </a:ext>
                </a:extLst>
              </p:cNvPr>
              <p:cNvSpPr/>
              <p:nvPr/>
            </p:nvSpPr>
            <p:spPr>
              <a:xfrm>
                <a:off x="11570101" y="3824454"/>
                <a:ext cx="1931733" cy="33832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>
                    <a:cs typeface="Arial" panose="020B0604020202020204" pitchFamily="34" charset="0"/>
                  </a:rPr>
                  <a:t>K183322</a:t>
                </a:r>
              </a:p>
              <a:p>
                <a:pPr algn="ctr"/>
                <a:r>
                  <a:rPr lang="en-US" sz="700">
                    <a:cs typeface="Arial" panose="020B0604020202020204" pitchFamily="34" charset="0"/>
                  </a:rPr>
                  <a:t>7/10/2019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C64EE1B-A3C3-274B-BE31-2A70DA2FC79D}"/>
                </a:ext>
              </a:extLst>
            </p:cNvPr>
            <p:cNvGrpSpPr/>
            <p:nvPr/>
          </p:nvGrpSpPr>
          <p:grpSpPr>
            <a:xfrm>
              <a:off x="-42447" y="3350825"/>
              <a:ext cx="13710457" cy="384048"/>
              <a:chOff x="-42446" y="3350826"/>
              <a:chExt cx="13710457" cy="384048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E7B9A76-BF2F-D545-AC5F-37BD2C6AE281}"/>
                  </a:ext>
                </a:extLst>
              </p:cNvPr>
              <p:cNvSpPr txBox="1"/>
              <p:nvPr/>
            </p:nvSpPr>
            <p:spPr>
              <a:xfrm>
                <a:off x="-42446" y="3350826"/>
                <a:ext cx="3183430" cy="384048"/>
              </a:xfrm>
              <a:prstGeom prst="rect">
                <a:avLst/>
              </a:prstGeom>
              <a:solidFill>
                <a:srgbClr val="E9F0F9"/>
              </a:solidFill>
            </p:spPr>
            <p:txBody>
              <a:bodyPr wrap="none" tIns="0" bIns="0" rtlCol="0" anchor="ctr">
                <a:noAutofit/>
              </a:bodyPr>
              <a:lstStyle>
                <a:defPPr>
                  <a:defRPr lang="en-US"/>
                </a:defPPr>
                <a:lvl1pPr algn="r">
                  <a:defRPr sz="105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800" dirty="0"/>
                  <a:t>Heart Rhythm / QRS</a:t>
                </a:r>
              </a:p>
            </p:txBody>
          </p:sp>
          <p:sp>
            <p:nvSpPr>
              <p:cNvPr id="38" name="Pentagon 23">
                <a:extLst>
                  <a:ext uri="{FF2B5EF4-FFF2-40B4-BE49-F238E27FC236}">
                    <a16:creationId xmlns:a16="http://schemas.microsoft.com/office/drawing/2014/main" id="{A71248EC-2A84-5644-8A4C-4D12BE43557D}"/>
                  </a:ext>
                </a:extLst>
              </p:cNvPr>
              <p:cNvSpPr/>
              <p:nvPr/>
            </p:nvSpPr>
            <p:spPr>
              <a:xfrm>
                <a:off x="3140982" y="3395037"/>
                <a:ext cx="10527029" cy="309329"/>
              </a:xfrm>
              <a:prstGeom prst="homePlate">
                <a:avLst/>
              </a:prstGeom>
              <a:solidFill>
                <a:schemeClr val="tx1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US" sz="800">
                    <a:latin typeface="+mj-lt"/>
                    <a:cs typeface="Arial" panose="020B0604020202020204" pitchFamily="34" charset="0"/>
                  </a:rPr>
                  <a:t>Basis for all heart rate analyses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307FC52-2786-1D46-8DD3-6E5E5E6E6B4D}"/>
                  </a:ext>
                </a:extLst>
              </p:cNvPr>
              <p:cNvSpPr/>
              <p:nvPr/>
            </p:nvSpPr>
            <p:spPr>
              <a:xfrm>
                <a:off x="11570101" y="3369837"/>
                <a:ext cx="1931733" cy="338429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>
                    <a:cs typeface="Arial" panose="020B0604020202020204" pitchFamily="34" charset="0"/>
                  </a:rPr>
                  <a:t>K180234</a:t>
                </a:r>
              </a:p>
              <a:p>
                <a:pPr algn="ctr"/>
                <a:r>
                  <a:rPr lang="en-US" sz="700">
                    <a:cs typeface="Arial" panose="020B0604020202020204" pitchFamily="34" charset="0"/>
                  </a:rPr>
                  <a:t>8/10/2018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D22FC88-1E0A-C64F-B4F3-61F9E35AB8B9}"/>
                </a:ext>
              </a:extLst>
            </p:cNvPr>
            <p:cNvGrpSpPr/>
            <p:nvPr/>
          </p:nvGrpSpPr>
          <p:grpSpPr>
            <a:xfrm>
              <a:off x="450809" y="2888539"/>
              <a:ext cx="13217201" cy="384048"/>
              <a:chOff x="450808" y="2888541"/>
              <a:chExt cx="13217202" cy="384048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D2F599A-B44C-8F40-8EBD-A23BD5C64352}"/>
                  </a:ext>
                </a:extLst>
              </p:cNvPr>
              <p:cNvSpPr txBox="1"/>
              <p:nvPr/>
            </p:nvSpPr>
            <p:spPr>
              <a:xfrm>
                <a:off x="450808" y="2888541"/>
                <a:ext cx="2690173" cy="384048"/>
              </a:xfrm>
              <a:prstGeom prst="rect">
                <a:avLst/>
              </a:prstGeom>
              <a:noFill/>
            </p:spPr>
            <p:txBody>
              <a:bodyPr wrap="none" tIns="0" bIns="0" rtlCol="0" anchor="ctr">
                <a:noAutofit/>
              </a:bodyPr>
              <a:lstStyle/>
              <a:p>
                <a:pPr algn="r"/>
                <a:r>
                  <a:rPr lang="en-US" sz="800">
                    <a:latin typeface="Arial" panose="020B0604020202020204" pitchFamily="34" charset="0"/>
                    <a:cs typeface="Arial" panose="020B0604020202020204" pitchFamily="34" charset="0"/>
                  </a:rPr>
                  <a:t>Atrial Fibrillation</a:t>
                </a:r>
              </a:p>
            </p:txBody>
          </p:sp>
          <p:sp>
            <p:nvSpPr>
              <p:cNvPr id="35" name="Pentagon 23">
                <a:extLst>
                  <a:ext uri="{FF2B5EF4-FFF2-40B4-BE49-F238E27FC236}">
                    <a16:creationId xmlns:a16="http://schemas.microsoft.com/office/drawing/2014/main" id="{745996F1-0324-7941-B1F1-3F9DA93E8F46}"/>
                  </a:ext>
                </a:extLst>
              </p:cNvPr>
              <p:cNvSpPr/>
              <p:nvPr/>
            </p:nvSpPr>
            <p:spPr>
              <a:xfrm>
                <a:off x="3156947" y="2930038"/>
                <a:ext cx="10511063" cy="308869"/>
              </a:xfrm>
              <a:prstGeom prst="homePlate">
                <a:avLst/>
              </a:prstGeom>
              <a:solidFill>
                <a:schemeClr val="tx1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US" sz="800">
                    <a:latin typeface="+mj-lt"/>
                    <a:cs typeface="Arial" panose="020B0604020202020204" pitchFamily="34" charset="0"/>
                  </a:rPr>
                  <a:t>Continuous A-Fib burden with ambulatory single-lead ECG 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DF5126B-92F8-3D4D-AB85-BABF41CBFFDA}"/>
                  </a:ext>
                </a:extLst>
              </p:cNvPr>
              <p:cNvSpPr/>
              <p:nvPr/>
            </p:nvSpPr>
            <p:spPr>
              <a:xfrm>
                <a:off x="11542947" y="2914696"/>
                <a:ext cx="1931733" cy="33832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>
                    <a:cs typeface="Arial" panose="020B0604020202020204" pitchFamily="34" charset="0"/>
                  </a:rPr>
                  <a:t>K180234</a:t>
                </a:r>
              </a:p>
              <a:p>
                <a:pPr algn="ctr"/>
                <a:r>
                  <a:rPr lang="en-US" sz="700">
                    <a:cs typeface="Arial" panose="020B0604020202020204" pitchFamily="34" charset="0"/>
                  </a:rPr>
                  <a:t>8/10/2018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21E210F-93E1-5343-BB69-11AF137CE0E1}"/>
                </a:ext>
              </a:extLst>
            </p:cNvPr>
            <p:cNvGrpSpPr/>
            <p:nvPr/>
          </p:nvGrpSpPr>
          <p:grpSpPr>
            <a:xfrm>
              <a:off x="-42447" y="2431219"/>
              <a:ext cx="13710457" cy="384048"/>
              <a:chOff x="-42446" y="2431220"/>
              <a:chExt cx="13710457" cy="384048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5DC4444-2EDB-A44A-8DE3-61241B5EED92}"/>
                  </a:ext>
                </a:extLst>
              </p:cNvPr>
              <p:cNvSpPr txBox="1"/>
              <p:nvPr/>
            </p:nvSpPr>
            <p:spPr>
              <a:xfrm>
                <a:off x="-42446" y="2431220"/>
                <a:ext cx="3183430" cy="384048"/>
              </a:xfrm>
              <a:prstGeom prst="rect">
                <a:avLst/>
              </a:prstGeom>
              <a:solidFill>
                <a:srgbClr val="E9F0F9"/>
              </a:solidFill>
            </p:spPr>
            <p:txBody>
              <a:bodyPr wrap="none" tIns="0" bIns="0" rtlCol="0" anchor="ctr">
                <a:noAutofit/>
              </a:bodyPr>
              <a:lstStyle>
                <a:defPPr>
                  <a:defRPr lang="en-US"/>
                </a:defPPr>
                <a:lvl1pPr algn="r">
                  <a:defRPr sz="105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800"/>
                  <a:t>Multivariate Change Index</a:t>
                </a:r>
              </a:p>
            </p:txBody>
          </p:sp>
          <p:sp>
            <p:nvSpPr>
              <p:cNvPr id="32" name="Pentagon 23">
                <a:extLst>
                  <a:ext uri="{FF2B5EF4-FFF2-40B4-BE49-F238E27FC236}">
                    <a16:creationId xmlns:a16="http://schemas.microsoft.com/office/drawing/2014/main" id="{5EA4CFE9-F23A-B245-A0B4-6E258A1AF62A}"/>
                  </a:ext>
                </a:extLst>
              </p:cNvPr>
              <p:cNvSpPr/>
              <p:nvPr/>
            </p:nvSpPr>
            <p:spPr>
              <a:xfrm>
                <a:off x="3156949" y="2461489"/>
                <a:ext cx="10511062" cy="312417"/>
              </a:xfrm>
              <a:prstGeom prst="homePlate">
                <a:avLst/>
              </a:prstGeom>
              <a:solidFill>
                <a:schemeClr val="tx1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US" sz="800">
                    <a:latin typeface="+mj-lt"/>
                    <a:cs typeface="Arial" panose="020B0604020202020204" pitchFamily="34" charset="0"/>
                  </a:rPr>
                  <a:t>Change from personalized multivariate physiological baseline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EBB7E2B-0D3B-3847-A8FE-71A26AFDE55D}"/>
                  </a:ext>
                </a:extLst>
              </p:cNvPr>
              <p:cNvSpPr/>
              <p:nvPr/>
            </p:nvSpPr>
            <p:spPr>
              <a:xfrm>
                <a:off x="11577793" y="2447382"/>
                <a:ext cx="1931733" cy="337649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>
                    <a:cs typeface="Arial" panose="020B0604020202020204" pitchFamily="34" charset="0"/>
                  </a:rPr>
                  <a:t>K142512</a:t>
                </a:r>
              </a:p>
              <a:p>
                <a:pPr algn="ctr"/>
                <a:r>
                  <a:rPr lang="en-US" sz="700">
                    <a:cs typeface="Arial" panose="020B0604020202020204" pitchFamily="34" charset="0"/>
                  </a:rPr>
                  <a:t>6/11/2015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8BAF751-F945-5240-9D63-F441B34AA04F}"/>
                </a:ext>
              </a:extLst>
            </p:cNvPr>
            <p:cNvGrpSpPr/>
            <p:nvPr/>
          </p:nvGrpSpPr>
          <p:grpSpPr>
            <a:xfrm>
              <a:off x="450809" y="4745101"/>
              <a:ext cx="9521961" cy="420624"/>
              <a:chOff x="450809" y="5912024"/>
              <a:chExt cx="9521961" cy="420624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605514-3A9F-564C-B1AF-780CE96EED42}"/>
                  </a:ext>
                </a:extLst>
              </p:cNvPr>
              <p:cNvSpPr txBox="1"/>
              <p:nvPr/>
            </p:nvSpPr>
            <p:spPr>
              <a:xfrm>
                <a:off x="450809" y="5914004"/>
                <a:ext cx="2690175" cy="3840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tIns="0" bIns="0" rtlCol="0" anchor="ctr">
                <a:noAutofit/>
              </a:bodyPr>
              <a:lstStyle>
                <a:defPPr>
                  <a:defRPr lang="en-US"/>
                </a:defPPr>
                <a:lvl1pPr algn="r">
                  <a:defRPr sz="126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800"/>
                  <a:t>Sleep Quantity/Stage</a:t>
                </a:r>
              </a:p>
            </p:txBody>
          </p:sp>
          <p:sp>
            <p:nvSpPr>
              <p:cNvPr id="28" name="Pentagon 23">
                <a:extLst>
                  <a:ext uri="{FF2B5EF4-FFF2-40B4-BE49-F238E27FC236}">
                    <a16:creationId xmlns:a16="http://schemas.microsoft.com/office/drawing/2014/main" id="{0BD8DF9E-8B1F-724B-8607-86426A74F375}"/>
                  </a:ext>
                </a:extLst>
              </p:cNvPr>
              <p:cNvSpPr/>
              <p:nvPr/>
            </p:nvSpPr>
            <p:spPr>
              <a:xfrm>
                <a:off x="3156949" y="5962905"/>
                <a:ext cx="6216625" cy="289042"/>
              </a:xfrm>
              <a:prstGeom prst="homePlate">
                <a:avLst/>
              </a:prstGeom>
              <a:solidFill>
                <a:schemeClr val="tx1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US" sz="800">
                    <a:latin typeface="+mj-lt"/>
                    <a:cs typeface="Arial" panose="020B0604020202020204" pitchFamily="34" charset="0"/>
                  </a:rPr>
                  <a:t>Wake/asleep/REM/deep/light sleep staging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DC0AC81-1A3E-6F4E-ADF3-7666AAA5D710}"/>
                  </a:ext>
                </a:extLst>
              </p:cNvPr>
              <p:cNvSpPr/>
              <p:nvPr/>
            </p:nvSpPr>
            <p:spPr>
              <a:xfrm>
                <a:off x="7947448" y="5912024"/>
                <a:ext cx="2025322" cy="420624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5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Discussions with FDA</a:t>
                </a:r>
                <a:endParaRPr lang="en-US" sz="65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96E3BCC2-C909-F643-BD42-BD006E477A5C}"/>
              </a:ext>
            </a:extLst>
          </p:cNvPr>
          <p:cNvSpPr/>
          <p:nvPr/>
        </p:nvSpPr>
        <p:spPr>
          <a:xfrm>
            <a:off x="7184200" y="2047731"/>
            <a:ext cx="897211" cy="4980983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  <a:t>Cardiology &amp; Metabolism &amp; Endocrinology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A23464D-5656-1A45-98EC-C5C9F55F4C63}"/>
              </a:ext>
            </a:extLst>
          </p:cNvPr>
          <p:cNvSpPr/>
          <p:nvPr/>
        </p:nvSpPr>
        <p:spPr>
          <a:xfrm>
            <a:off x="8081411" y="2047731"/>
            <a:ext cx="685167" cy="4980603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</a:br>
            <a:b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</a:br>
            <a:b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  <a:t>Oncology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99FFA3-59E8-3C49-B673-2EEB1A8E3505}"/>
              </a:ext>
            </a:extLst>
          </p:cNvPr>
          <p:cNvSpPr/>
          <p:nvPr/>
        </p:nvSpPr>
        <p:spPr>
          <a:xfrm>
            <a:off x="8773754" y="2047731"/>
            <a:ext cx="827848" cy="4980603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en-US" sz="800" b="1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800" b="1" dirty="0">
                <a:solidFill>
                  <a:schemeClr val="tx1"/>
                </a:solidFill>
                <a:cs typeface="Arial" panose="020B0604020202020204" pitchFamily="34" charset="0"/>
              </a:rPr>
              <a:t>Pulmonology, Dermatology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10B7C15-115E-2744-AC5E-81D9755F39B7}"/>
              </a:ext>
            </a:extLst>
          </p:cNvPr>
          <p:cNvSpPr/>
          <p:nvPr/>
        </p:nvSpPr>
        <p:spPr>
          <a:xfrm>
            <a:off x="9597589" y="2047731"/>
            <a:ext cx="890902" cy="4980603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  <a:t>Immunology, Rheumatology &amp; Infectious Diseases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088A503-D2EE-BF42-964B-47C7682B59AC}"/>
              </a:ext>
            </a:extLst>
          </p:cNvPr>
          <p:cNvSpPr/>
          <p:nvPr/>
        </p:nvSpPr>
        <p:spPr>
          <a:xfrm>
            <a:off x="10454136" y="2047731"/>
            <a:ext cx="929969" cy="4980603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</a:br>
            <a:b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  <a:t>Neurology &amp; </a:t>
            </a:r>
          </a:p>
          <a:p>
            <a:pPr algn="ctr"/>
            <a: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  <a:t>Ophthalmology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4E3CF9E-D42B-1645-9C56-0243D6713DC8}"/>
              </a:ext>
            </a:extLst>
          </p:cNvPr>
          <p:cNvSpPr/>
          <p:nvPr/>
        </p:nvSpPr>
        <p:spPr>
          <a:xfrm>
            <a:off x="11363280" y="2047731"/>
            <a:ext cx="1079975" cy="4980603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  <a:t>Urology, </a:t>
            </a:r>
          </a:p>
          <a:p>
            <a:pPr algn="ctr"/>
            <a: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  <a:t>Gastroenterology &amp; Hematology &amp; Women’s Health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B18025B-9599-404A-9EC7-5FEA5986877C}"/>
              </a:ext>
            </a:extLst>
          </p:cNvPr>
          <p:cNvSpPr/>
          <p:nvPr/>
        </p:nvSpPr>
        <p:spPr>
          <a:xfrm>
            <a:off x="12397980" y="2047731"/>
            <a:ext cx="808440" cy="4980603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</a:br>
            <a:b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</a:br>
            <a:b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  <a:t>Orthopedics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B1CA60D-AF46-3544-91C9-EF9A150D7C6B}"/>
              </a:ext>
            </a:extLst>
          </p:cNvPr>
          <p:cNvSpPr/>
          <p:nvPr/>
        </p:nvSpPr>
        <p:spPr>
          <a:xfrm>
            <a:off x="13206386" y="2047731"/>
            <a:ext cx="808440" cy="4980603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800" b="1">
                <a:solidFill>
                  <a:schemeClr val="tx1"/>
                </a:solidFill>
                <a:cs typeface="Arial" panose="020B0604020202020204" pitchFamily="34" charset="0"/>
              </a:rPr>
              <a:t>Psychiatry &amp; Substance Abuse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C9CBF9-02A5-D547-BD12-49F1E6DFC918}"/>
              </a:ext>
            </a:extLst>
          </p:cNvPr>
          <p:cNvCxnSpPr>
            <a:cxnSpLocks/>
          </p:cNvCxnSpPr>
          <p:nvPr/>
        </p:nvCxnSpPr>
        <p:spPr>
          <a:xfrm>
            <a:off x="7184200" y="3022080"/>
            <a:ext cx="6830626" cy="0"/>
          </a:xfrm>
          <a:prstGeom prst="line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99F3CC7-D8CB-4D46-BE83-6B8168205147}"/>
              </a:ext>
            </a:extLst>
          </p:cNvPr>
          <p:cNvCxnSpPr>
            <a:cxnSpLocks/>
          </p:cNvCxnSpPr>
          <p:nvPr/>
        </p:nvCxnSpPr>
        <p:spPr>
          <a:xfrm>
            <a:off x="7184200" y="3402278"/>
            <a:ext cx="6830626" cy="11501"/>
          </a:xfrm>
          <a:prstGeom prst="line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5803B9E-F93E-DC45-9E93-90519EFE750E}"/>
              </a:ext>
            </a:extLst>
          </p:cNvPr>
          <p:cNvCxnSpPr>
            <a:cxnSpLocks/>
          </p:cNvCxnSpPr>
          <p:nvPr/>
        </p:nvCxnSpPr>
        <p:spPr>
          <a:xfrm>
            <a:off x="7184200" y="3793916"/>
            <a:ext cx="6830626" cy="0"/>
          </a:xfrm>
          <a:prstGeom prst="line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9AD9390-1ED4-5948-B042-8E03997D7014}"/>
              </a:ext>
            </a:extLst>
          </p:cNvPr>
          <p:cNvCxnSpPr>
            <a:cxnSpLocks/>
          </p:cNvCxnSpPr>
          <p:nvPr/>
        </p:nvCxnSpPr>
        <p:spPr>
          <a:xfrm>
            <a:off x="7184200" y="4174114"/>
            <a:ext cx="6830626" cy="0"/>
          </a:xfrm>
          <a:prstGeom prst="line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BC7086C-CD67-314A-9D85-8997DB01624B}"/>
              </a:ext>
            </a:extLst>
          </p:cNvPr>
          <p:cNvCxnSpPr>
            <a:cxnSpLocks/>
            <a:endCxn id="90" idx="3"/>
          </p:cNvCxnSpPr>
          <p:nvPr/>
        </p:nvCxnSpPr>
        <p:spPr>
          <a:xfrm flipV="1">
            <a:off x="7184200" y="4538033"/>
            <a:ext cx="6830626" cy="16280"/>
          </a:xfrm>
          <a:prstGeom prst="line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D239E4E-17D3-B74D-836E-C934660065DD}"/>
              </a:ext>
            </a:extLst>
          </p:cNvPr>
          <p:cNvCxnSpPr>
            <a:cxnSpLocks/>
          </p:cNvCxnSpPr>
          <p:nvPr/>
        </p:nvCxnSpPr>
        <p:spPr>
          <a:xfrm>
            <a:off x="7184200" y="4934510"/>
            <a:ext cx="6830626" cy="14448"/>
          </a:xfrm>
          <a:prstGeom prst="line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14A2399-0A83-A148-8089-E609B74156F8}"/>
              </a:ext>
            </a:extLst>
          </p:cNvPr>
          <p:cNvCxnSpPr>
            <a:cxnSpLocks/>
          </p:cNvCxnSpPr>
          <p:nvPr/>
        </p:nvCxnSpPr>
        <p:spPr>
          <a:xfrm>
            <a:off x="7184200" y="5329123"/>
            <a:ext cx="6830626" cy="30212"/>
          </a:xfrm>
          <a:prstGeom prst="line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D8FF1D3-920F-AB4A-9CD1-F6F825AD1F9B}"/>
              </a:ext>
            </a:extLst>
          </p:cNvPr>
          <p:cNvCxnSpPr>
            <a:cxnSpLocks/>
          </p:cNvCxnSpPr>
          <p:nvPr/>
        </p:nvCxnSpPr>
        <p:spPr>
          <a:xfrm flipV="1">
            <a:off x="7184200" y="5739064"/>
            <a:ext cx="6830626" cy="17618"/>
          </a:xfrm>
          <a:prstGeom prst="line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92584D4-ED18-4445-9B8D-F903A0DD3372}"/>
              </a:ext>
            </a:extLst>
          </p:cNvPr>
          <p:cNvCxnSpPr>
            <a:cxnSpLocks/>
          </p:cNvCxnSpPr>
          <p:nvPr/>
        </p:nvCxnSpPr>
        <p:spPr>
          <a:xfrm flipV="1">
            <a:off x="7184200" y="6136806"/>
            <a:ext cx="6830626" cy="14044"/>
          </a:xfrm>
          <a:prstGeom prst="line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82269D8-1BCB-844B-890F-62FD07D7EBBD}"/>
              </a:ext>
            </a:extLst>
          </p:cNvPr>
          <p:cNvCxnSpPr>
            <a:cxnSpLocks/>
          </p:cNvCxnSpPr>
          <p:nvPr/>
        </p:nvCxnSpPr>
        <p:spPr>
          <a:xfrm>
            <a:off x="7184200" y="6540645"/>
            <a:ext cx="6830626" cy="0"/>
          </a:xfrm>
          <a:prstGeom prst="line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3F8C386-12CA-7B47-A8A7-431B93D971B3}"/>
              </a:ext>
            </a:extLst>
          </p:cNvPr>
          <p:cNvSpPr/>
          <p:nvPr/>
        </p:nvSpPr>
        <p:spPr>
          <a:xfrm>
            <a:off x="593400" y="1795915"/>
            <a:ext cx="6349664" cy="21544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Digital Bio-Marker Development Stages 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02B2D17-B424-8F4D-AFB4-D9DC82DCB998}"/>
              </a:ext>
            </a:extLst>
          </p:cNvPr>
          <p:cNvSpPr/>
          <p:nvPr/>
        </p:nvSpPr>
        <p:spPr>
          <a:xfrm>
            <a:off x="7184200" y="1795915"/>
            <a:ext cx="6833878" cy="21544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physIQ Therapeutic and Chronic Diseases Market Opportunities for Life Sciences and Healthcare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291CF9DD-3C8E-F146-8B49-66BA8C03AD06}"/>
              </a:ext>
            </a:extLst>
          </p:cNvPr>
          <p:cNvSpPr txBox="1">
            <a:spLocks/>
          </p:cNvSpPr>
          <p:nvPr/>
        </p:nvSpPr>
        <p:spPr>
          <a:xfrm>
            <a:off x="888642" y="247526"/>
            <a:ext cx="13126183" cy="105791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54864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600" dirty="0" err="1"/>
              <a:t>physIQ’s</a:t>
            </a:r>
            <a:r>
              <a:rPr lang="en-US" sz="2600" dirty="0"/>
              <a:t> Leadership in FDA Cleared Digital Biomarkers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C1CCBF3-1205-AF47-B57D-35FF678C0166}"/>
              </a:ext>
            </a:extLst>
          </p:cNvPr>
          <p:cNvSpPr/>
          <p:nvPr/>
        </p:nvSpPr>
        <p:spPr>
          <a:xfrm>
            <a:off x="7463937" y="26153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F2E7F02-FB63-6C47-94FA-F375A3765E88}"/>
              </a:ext>
            </a:extLst>
          </p:cNvPr>
          <p:cNvSpPr/>
          <p:nvPr/>
        </p:nvSpPr>
        <p:spPr>
          <a:xfrm>
            <a:off x="8930812" y="300408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90EC52D-B31B-9E42-8024-E7AB0B9EA86F}"/>
              </a:ext>
            </a:extLst>
          </p:cNvPr>
          <p:cNvSpPr/>
          <p:nvPr/>
        </p:nvSpPr>
        <p:spPr>
          <a:xfrm>
            <a:off x="7439713" y="300935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21BCCE0-A1DA-6849-86A6-238C27A441D1}"/>
              </a:ext>
            </a:extLst>
          </p:cNvPr>
          <p:cNvSpPr/>
          <p:nvPr/>
        </p:nvSpPr>
        <p:spPr>
          <a:xfrm>
            <a:off x="8199233" y="262245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20D09E2-F48A-4445-A6B4-91FD0CF669EA}"/>
              </a:ext>
            </a:extLst>
          </p:cNvPr>
          <p:cNvSpPr/>
          <p:nvPr/>
        </p:nvSpPr>
        <p:spPr>
          <a:xfrm>
            <a:off x="8946802" y="26153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CF9ED56F-CBF2-5F44-9944-6C3BC4048C47}"/>
              </a:ext>
            </a:extLst>
          </p:cNvPr>
          <p:cNvSpPr/>
          <p:nvPr/>
        </p:nvSpPr>
        <p:spPr>
          <a:xfrm>
            <a:off x="9804703" y="262221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98C0900-EB92-A74B-BEBD-85B705B36231}"/>
              </a:ext>
            </a:extLst>
          </p:cNvPr>
          <p:cNvSpPr/>
          <p:nvPr/>
        </p:nvSpPr>
        <p:spPr>
          <a:xfrm>
            <a:off x="10746250" y="264152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58D534B-1D3B-9748-94A5-28E91F4ED10A}"/>
              </a:ext>
            </a:extLst>
          </p:cNvPr>
          <p:cNvSpPr/>
          <p:nvPr/>
        </p:nvSpPr>
        <p:spPr>
          <a:xfrm>
            <a:off x="12620206" y="261588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23BA9EC-2CED-654C-8210-254FECB38554}"/>
              </a:ext>
            </a:extLst>
          </p:cNvPr>
          <p:cNvSpPr/>
          <p:nvPr/>
        </p:nvSpPr>
        <p:spPr>
          <a:xfrm>
            <a:off x="11694561" y="262855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CABB796-5129-B24F-B316-D36A23EC4742}"/>
              </a:ext>
            </a:extLst>
          </p:cNvPr>
          <p:cNvSpPr/>
          <p:nvPr/>
        </p:nvSpPr>
        <p:spPr>
          <a:xfrm>
            <a:off x="13402874" y="264372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ED22199-832C-A148-8AA0-1B081716C320}"/>
              </a:ext>
            </a:extLst>
          </p:cNvPr>
          <p:cNvSpPr/>
          <p:nvPr/>
        </p:nvSpPr>
        <p:spPr>
          <a:xfrm>
            <a:off x="7415102" y="415147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C712289-3C30-834D-831E-548D6BCAF3CD}"/>
              </a:ext>
            </a:extLst>
          </p:cNvPr>
          <p:cNvSpPr/>
          <p:nvPr/>
        </p:nvSpPr>
        <p:spPr>
          <a:xfrm>
            <a:off x="8222937" y="612808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D7190D5-5755-D341-8862-17CA73507D73}"/>
              </a:ext>
            </a:extLst>
          </p:cNvPr>
          <p:cNvSpPr/>
          <p:nvPr/>
        </p:nvSpPr>
        <p:spPr>
          <a:xfrm>
            <a:off x="7439713" y="339079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40FCF8E-44F6-E742-B45A-F94C64175689}"/>
              </a:ext>
            </a:extLst>
          </p:cNvPr>
          <p:cNvSpPr/>
          <p:nvPr/>
        </p:nvSpPr>
        <p:spPr>
          <a:xfrm>
            <a:off x="8963033" y="375793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6BAF3E3-0433-D548-9B5A-CF52C58F86E0}"/>
              </a:ext>
            </a:extLst>
          </p:cNvPr>
          <p:cNvSpPr/>
          <p:nvPr/>
        </p:nvSpPr>
        <p:spPr>
          <a:xfrm>
            <a:off x="8983997" y="497185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C7470CE-F944-F749-A095-80F5E9B34676}"/>
              </a:ext>
            </a:extLst>
          </p:cNvPr>
          <p:cNvSpPr/>
          <p:nvPr/>
        </p:nvSpPr>
        <p:spPr>
          <a:xfrm>
            <a:off x="11636757" y="535540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CD2CC07-9C34-0A42-9EB5-23CAE4D17EEE}"/>
              </a:ext>
            </a:extLst>
          </p:cNvPr>
          <p:cNvSpPr/>
          <p:nvPr/>
        </p:nvSpPr>
        <p:spPr>
          <a:xfrm>
            <a:off x="10721427" y="532695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E6D97D1-BA03-FA40-A483-FFA8F2EF39ED}"/>
              </a:ext>
            </a:extLst>
          </p:cNvPr>
          <p:cNvSpPr/>
          <p:nvPr/>
        </p:nvSpPr>
        <p:spPr>
          <a:xfrm>
            <a:off x="11670145" y="659784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37E89DE-F104-1248-A8A2-3DE3D7CA16A2}"/>
              </a:ext>
            </a:extLst>
          </p:cNvPr>
          <p:cNvSpPr/>
          <p:nvPr/>
        </p:nvSpPr>
        <p:spPr>
          <a:xfrm>
            <a:off x="12613753" y="500252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0D3AC631-5B16-504D-B598-16D919B2B71B}"/>
              </a:ext>
            </a:extLst>
          </p:cNvPr>
          <p:cNvSpPr/>
          <p:nvPr/>
        </p:nvSpPr>
        <p:spPr>
          <a:xfrm>
            <a:off x="13395039" y="414208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20413D-66A9-DB4E-ACFE-930EAA521988}"/>
              </a:ext>
            </a:extLst>
          </p:cNvPr>
          <p:cNvSpPr/>
          <p:nvPr/>
        </p:nvSpPr>
        <p:spPr>
          <a:xfrm>
            <a:off x="1231465" y="5808786"/>
            <a:ext cx="8515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/>
              <a:t>Cough Burden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40FCF8E-44F6-E742-B45A-F94C64175689}"/>
              </a:ext>
            </a:extLst>
          </p:cNvPr>
          <p:cNvSpPr/>
          <p:nvPr/>
        </p:nvSpPr>
        <p:spPr>
          <a:xfrm>
            <a:off x="8201753" y="415654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86BAF3E3-0433-D548-9B5A-CF52C58F86E0}"/>
              </a:ext>
            </a:extLst>
          </p:cNvPr>
          <p:cNvSpPr/>
          <p:nvPr/>
        </p:nvSpPr>
        <p:spPr>
          <a:xfrm>
            <a:off x="7463937" y="494895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F9ED56F-CBF2-5F44-9944-6C3BC4048C47}"/>
              </a:ext>
            </a:extLst>
          </p:cNvPr>
          <p:cNvSpPr/>
          <p:nvPr/>
        </p:nvSpPr>
        <p:spPr>
          <a:xfrm>
            <a:off x="9832571" y="342372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CF9ED56F-CBF2-5F44-9944-6C3BC4048C47}"/>
              </a:ext>
            </a:extLst>
          </p:cNvPr>
          <p:cNvSpPr/>
          <p:nvPr/>
        </p:nvSpPr>
        <p:spPr>
          <a:xfrm>
            <a:off x="10744064" y="456422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6BAF3E3-0433-D548-9B5A-CF52C58F86E0}"/>
              </a:ext>
            </a:extLst>
          </p:cNvPr>
          <p:cNvSpPr/>
          <p:nvPr/>
        </p:nvSpPr>
        <p:spPr>
          <a:xfrm>
            <a:off x="7463937" y="537184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C712289-3C30-834D-831E-548D6BCAF3CD}"/>
              </a:ext>
            </a:extLst>
          </p:cNvPr>
          <p:cNvSpPr/>
          <p:nvPr/>
        </p:nvSpPr>
        <p:spPr>
          <a:xfrm>
            <a:off x="8977517" y="575878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58D534B-1D3B-9748-94A5-28E91F4ED10A}"/>
              </a:ext>
            </a:extLst>
          </p:cNvPr>
          <p:cNvSpPr/>
          <p:nvPr/>
        </p:nvSpPr>
        <p:spPr>
          <a:xfrm>
            <a:off x="12620206" y="456422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58D534B-1D3B-9748-94A5-28E91F4ED10A}"/>
              </a:ext>
            </a:extLst>
          </p:cNvPr>
          <p:cNvSpPr/>
          <p:nvPr/>
        </p:nvSpPr>
        <p:spPr>
          <a:xfrm>
            <a:off x="11694561" y="455431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558D534B-1D3B-9748-94A5-28E91F4ED10A}"/>
              </a:ext>
            </a:extLst>
          </p:cNvPr>
          <p:cNvSpPr/>
          <p:nvPr/>
        </p:nvSpPr>
        <p:spPr>
          <a:xfrm>
            <a:off x="13395039" y="456132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CF9ED56F-CBF2-5F44-9944-6C3BC4048C47}"/>
              </a:ext>
            </a:extLst>
          </p:cNvPr>
          <p:cNvSpPr/>
          <p:nvPr/>
        </p:nvSpPr>
        <p:spPr>
          <a:xfrm>
            <a:off x="9867356" y="456642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CF9ED56F-CBF2-5F44-9944-6C3BC4048C47}"/>
              </a:ext>
            </a:extLst>
          </p:cNvPr>
          <p:cNvSpPr/>
          <p:nvPr/>
        </p:nvSpPr>
        <p:spPr>
          <a:xfrm>
            <a:off x="8983327" y="456517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F9ED56F-CBF2-5F44-9944-6C3BC4048C47}"/>
              </a:ext>
            </a:extLst>
          </p:cNvPr>
          <p:cNvSpPr/>
          <p:nvPr/>
        </p:nvSpPr>
        <p:spPr>
          <a:xfrm>
            <a:off x="8215087" y="455287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F9ED56F-CBF2-5F44-9944-6C3BC4048C47}"/>
              </a:ext>
            </a:extLst>
          </p:cNvPr>
          <p:cNvSpPr/>
          <p:nvPr/>
        </p:nvSpPr>
        <p:spPr>
          <a:xfrm>
            <a:off x="7425778" y="456447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FCD2CC07-9C34-0A42-9EB5-23CAE4D17EEE}"/>
              </a:ext>
            </a:extLst>
          </p:cNvPr>
          <p:cNvSpPr/>
          <p:nvPr/>
        </p:nvSpPr>
        <p:spPr>
          <a:xfrm>
            <a:off x="9839870" y="495304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CD2CC07-9C34-0A42-9EB5-23CAE4D17EEE}"/>
              </a:ext>
            </a:extLst>
          </p:cNvPr>
          <p:cNvSpPr/>
          <p:nvPr/>
        </p:nvSpPr>
        <p:spPr>
          <a:xfrm>
            <a:off x="10736768" y="496676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40FCF8E-44F6-E742-B45A-F94C64175689}"/>
              </a:ext>
            </a:extLst>
          </p:cNvPr>
          <p:cNvSpPr/>
          <p:nvPr/>
        </p:nvSpPr>
        <p:spPr>
          <a:xfrm>
            <a:off x="9811440" y="379440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EC712289-3C30-834D-831E-548D6BCAF3CD}"/>
              </a:ext>
            </a:extLst>
          </p:cNvPr>
          <p:cNvSpPr/>
          <p:nvPr/>
        </p:nvSpPr>
        <p:spPr>
          <a:xfrm>
            <a:off x="9774217" y="577185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C712289-3C30-834D-831E-548D6BCAF3CD}"/>
              </a:ext>
            </a:extLst>
          </p:cNvPr>
          <p:cNvSpPr/>
          <p:nvPr/>
        </p:nvSpPr>
        <p:spPr>
          <a:xfrm>
            <a:off x="9775640" y="611075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EC712289-3C30-834D-831E-548D6BCAF3CD}"/>
              </a:ext>
            </a:extLst>
          </p:cNvPr>
          <p:cNvSpPr/>
          <p:nvPr/>
        </p:nvSpPr>
        <p:spPr>
          <a:xfrm>
            <a:off x="9812587" y="656511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6BAF3E3-0433-D548-9B5A-CF52C58F86E0}"/>
              </a:ext>
            </a:extLst>
          </p:cNvPr>
          <p:cNvSpPr/>
          <p:nvPr/>
        </p:nvSpPr>
        <p:spPr>
          <a:xfrm>
            <a:off x="8238007" y="538214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86BAF3E3-0433-D548-9B5A-CF52C58F86E0}"/>
              </a:ext>
            </a:extLst>
          </p:cNvPr>
          <p:cNvSpPr/>
          <p:nvPr/>
        </p:nvSpPr>
        <p:spPr>
          <a:xfrm>
            <a:off x="7463937" y="615085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EC712289-3C30-834D-831E-548D6BCAF3CD}"/>
              </a:ext>
            </a:extLst>
          </p:cNvPr>
          <p:cNvSpPr/>
          <p:nvPr/>
        </p:nvSpPr>
        <p:spPr>
          <a:xfrm>
            <a:off x="8961483" y="614726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C7470CE-F944-F749-A095-80F5E9B34676}"/>
              </a:ext>
            </a:extLst>
          </p:cNvPr>
          <p:cNvSpPr/>
          <p:nvPr/>
        </p:nvSpPr>
        <p:spPr>
          <a:xfrm>
            <a:off x="13412801" y="535706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58D534B-1D3B-9748-94A5-28E91F4ED10A}"/>
              </a:ext>
            </a:extLst>
          </p:cNvPr>
          <p:cNvSpPr/>
          <p:nvPr/>
        </p:nvSpPr>
        <p:spPr>
          <a:xfrm>
            <a:off x="11696788" y="380543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2244EA3-36D6-F34E-925C-C429418F75A0}"/>
              </a:ext>
            </a:extLst>
          </p:cNvPr>
          <p:cNvSpPr/>
          <p:nvPr/>
        </p:nvSpPr>
        <p:spPr>
          <a:xfrm>
            <a:off x="10736540" y="307282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AC52A08-DDE8-3845-B3D3-1F0E199D7803}"/>
              </a:ext>
            </a:extLst>
          </p:cNvPr>
          <p:cNvSpPr/>
          <p:nvPr/>
        </p:nvSpPr>
        <p:spPr>
          <a:xfrm>
            <a:off x="8206509" y="308646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57E8B244-6E74-E540-BC57-EACD6CC8E009}"/>
              </a:ext>
            </a:extLst>
          </p:cNvPr>
          <p:cNvSpPr/>
          <p:nvPr/>
        </p:nvSpPr>
        <p:spPr>
          <a:xfrm>
            <a:off x="11697509" y="307282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✔️</a:t>
            </a:r>
          </a:p>
        </p:txBody>
      </p:sp>
    </p:spTree>
    <p:extLst>
      <p:ext uri="{BB962C8B-B14F-4D97-AF65-F5344CB8AC3E}">
        <p14:creationId xmlns:p14="http://schemas.microsoft.com/office/powerpoint/2010/main" val="1057174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0">
            <a:extLst>
              <a:ext uri="{FF2B5EF4-FFF2-40B4-BE49-F238E27FC236}">
                <a16:creationId xmlns:a16="http://schemas.microsoft.com/office/drawing/2014/main" id="{5C239B95-3756-0140-9503-A33F8D0E9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5" t="11111" r="33019" b="37963"/>
          <a:stretch/>
        </p:blipFill>
        <p:spPr>
          <a:xfrm>
            <a:off x="619809" y="1305437"/>
            <a:ext cx="6347046" cy="33778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" name="Title 1">
            <a:extLst>
              <a:ext uri="{FF2B5EF4-FFF2-40B4-BE49-F238E27FC236}">
                <a16:creationId xmlns:a16="http://schemas.microsoft.com/office/drawing/2014/main" id="{291CF9DD-3C8E-F146-8B49-66BA8C03AD06}"/>
              </a:ext>
            </a:extLst>
          </p:cNvPr>
          <p:cNvSpPr txBox="1">
            <a:spLocks/>
          </p:cNvSpPr>
          <p:nvPr/>
        </p:nvSpPr>
        <p:spPr>
          <a:xfrm>
            <a:off x="888642" y="247526"/>
            <a:ext cx="13126183" cy="105791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54864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600" dirty="0"/>
              <a:t>Our work in supporting COVID research and patient care</a:t>
            </a: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21070005-B586-104C-ABA8-16CB801594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8" t="12963" r="32999" b="43518"/>
          <a:stretch/>
        </p:blipFill>
        <p:spPr>
          <a:xfrm>
            <a:off x="3793332" y="3086314"/>
            <a:ext cx="6347046" cy="28410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F9333722-4E16-6B44-945C-C12AD2625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512" y="4619054"/>
            <a:ext cx="7312203" cy="28535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97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D860DC-EF83-1747-A114-81799D27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81" y="193240"/>
            <a:ext cx="11939462" cy="1392502"/>
          </a:xfrm>
        </p:spPr>
        <p:txBody>
          <a:bodyPr>
            <a:normAutofit/>
          </a:bodyPr>
          <a:lstStyle/>
          <a:p>
            <a:r>
              <a:rPr lang="en-US" sz="3200" dirty="0"/>
              <a:t>NIH-sponsored DECODE study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1E4B8B-5599-F146-87A8-2221219D2ACE}"/>
              </a:ext>
            </a:extLst>
          </p:cNvPr>
          <p:cNvSpPr txBox="1">
            <a:spLocks/>
          </p:cNvSpPr>
          <p:nvPr/>
        </p:nvSpPr>
        <p:spPr>
          <a:xfrm>
            <a:off x="725557" y="2046337"/>
            <a:ext cx="5832063" cy="506848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342900" marR="0" indent="-342900" defTabSz="548640" fontAlgn="auto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2000" b="0">
                <a:latin typeface="Arial"/>
                <a:cs typeface="Arial"/>
              </a:defRPr>
            </a:lvl1pPr>
            <a:lvl2pPr marL="426720" indent="-207646" defTabSz="54864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4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/>
                <a:cs typeface="Arial"/>
              </a:defRPr>
            </a:lvl2pPr>
            <a:lvl3pPr marL="630238" indent="-204788" defTabSz="54864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 marL="788670" indent="-219076" defTabSz="5486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 Italic"/>
              <a:buChar char="▫"/>
              <a:defRPr sz="1800">
                <a:solidFill>
                  <a:schemeClr val="tx2"/>
                </a:solidFill>
                <a:latin typeface="Arial"/>
                <a:cs typeface="Arial"/>
              </a:defRPr>
            </a:lvl4pPr>
            <a:lvl5pPr marL="1007746" indent="-219076" defTabSz="5486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»"/>
              <a:defRPr sz="1800">
                <a:solidFill>
                  <a:schemeClr val="tx2"/>
                </a:solidFill>
                <a:latin typeface="Arial"/>
                <a:cs typeface="Arial"/>
              </a:defRPr>
            </a:lvl5pPr>
            <a:lvl6pPr marL="3017520" indent="-274320" defTabSz="548640">
              <a:spcBef>
                <a:spcPct val="20000"/>
              </a:spcBef>
              <a:buFont typeface="Arial"/>
              <a:buChar char="•"/>
              <a:defRPr sz="2400"/>
            </a:lvl6pPr>
            <a:lvl7pPr marL="3566160" indent="-274320" defTabSz="548640">
              <a:spcBef>
                <a:spcPct val="20000"/>
              </a:spcBef>
              <a:buFont typeface="Arial"/>
              <a:buChar char="•"/>
              <a:defRPr sz="2400"/>
            </a:lvl7pPr>
            <a:lvl8pPr marL="4114800" indent="-274320" defTabSz="548640">
              <a:spcBef>
                <a:spcPct val="20000"/>
              </a:spcBef>
              <a:buFont typeface="Arial"/>
              <a:buChar char="•"/>
              <a:defRPr sz="2400"/>
            </a:lvl8pPr>
            <a:lvl9pPr marL="4663440" indent="-274320" defTabSz="548640">
              <a:spcBef>
                <a:spcPct val="20000"/>
              </a:spcBef>
              <a:buFont typeface="Arial"/>
              <a:buChar char="•"/>
              <a:defRPr sz="2400"/>
            </a:lvl9pPr>
          </a:lstStyle>
          <a:p>
            <a:r>
              <a:rPr lang="en-US" dirty="0"/>
              <a:t>Develop and validate a COVID-19 decompensation biomarker that builds off existing analytics generated by </a:t>
            </a:r>
            <a:r>
              <a:rPr lang="en-US" dirty="0" err="1"/>
              <a:t>physIQ’s</a:t>
            </a:r>
            <a:r>
              <a:rPr lang="en-US" dirty="0"/>
              <a:t> end-to-end cloud platform</a:t>
            </a:r>
          </a:p>
          <a:p>
            <a:r>
              <a:rPr lang="en-US" dirty="0"/>
              <a:t>In partnership with UI Health in Chicago</a:t>
            </a:r>
          </a:p>
          <a:p>
            <a:r>
              <a:rPr lang="en-US" dirty="0"/>
              <a:t>Phase 1 = 400 patients</a:t>
            </a:r>
          </a:p>
          <a:p>
            <a:pPr lvl="1"/>
            <a:r>
              <a:rPr lang="en-US" dirty="0"/>
              <a:t>Enrolled all 400 between October and December, which triggered…</a:t>
            </a:r>
          </a:p>
          <a:p>
            <a:r>
              <a:rPr lang="en-US" sz="2000" dirty="0">
                <a:solidFill>
                  <a:schemeClr val="tx1"/>
                </a:solidFill>
              </a:rPr>
              <a:t>Phase 2 </a:t>
            </a:r>
            <a:r>
              <a:rPr lang="en-US" dirty="0"/>
              <a:t>= 1200 patients</a:t>
            </a:r>
          </a:p>
          <a:p>
            <a:r>
              <a:rPr lang="en-US" dirty="0"/>
              <a:t>In addition to collecting data to develop the COVID biomarker, the solution was used by UIH clinicians to actively monitor and care for high-risk COVID+ patients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0D76B-5F3B-4F41-AFD5-809438835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1594" r="690" b="6602"/>
          <a:stretch/>
        </p:blipFill>
        <p:spPr>
          <a:xfrm>
            <a:off x="6792112" y="1821611"/>
            <a:ext cx="6320541" cy="3253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5B3E2-95E2-A54E-B914-EE7F8AB76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1434" r="690" b="7246"/>
          <a:stretch/>
        </p:blipFill>
        <p:spPr>
          <a:xfrm>
            <a:off x="8072781" y="3896501"/>
            <a:ext cx="6358090" cy="32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04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D860DC-EF83-1747-A114-81799D27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81" y="193240"/>
            <a:ext cx="11939462" cy="1392502"/>
          </a:xfrm>
        </p:spPr>
        <p:txBody>
          <a:bodyPr>
            <a:normAutofit/>
          </a:bodyPr>
          <a:lstStyle/>
          <a:p>
            <a:r>
              <a:rPr lang="en-US" sz="3200" dirty="0"/>
              <a:t>NIH-sponsored DECODE timeline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1E4B8B-5599-F146-87A8-2221219D2ACE}"/>
              </a:ext>
            </a:extLst>
          </p:cNvPr>
          <p:cNvSpPr txBox="1">
            <a:spLocks/>
          </p:cNvSpPr>
          <p:nvPr/>
        </p:nvSpPr>
        <p:spPr>
          <a:xfrm>
            <a:off x="703111" y="1410232"/>
            <a:ext cx="11874501" cy="5068485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5486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800" b="1" kern="1200">
                <a:solidFill>
                  <a:srgbClr val="2787C4"/>
                </a:solidFill>
                <a:latin typeface="Arial"/>
                <a:ea typeface="+mn-ea"/>
                <a:cs typeface="Arial"/>
              </a:defRPr>
            </a:lvl1pPr>
            <a:lvl2pPr marL="426720" indent="-207646" algn="l" defTabSz="54864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4000"/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630238" indent="-204788" algn="l" defTabSz="54864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788670" indent="-219076" algn="l" defTabSz="54864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 Italic"/>
              <a:buChar char="▫"/>
              <a:defRPr sz="1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007746" indent="-219076" algn="l" defTabSz="54864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»"/>
              <a:defRPr sz="1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800"/>
              </a:spcAft>
            </a:pPr>
            <a:r>
              <a:rPr lang="en-US" sz="2000" b="0" dirty="0">
                <a:solidFill>
                  <a:schemeClr val="tx1"/>
                </a:solidFill>
              </a:rPr>
              <a:t>Protocol, ICF, and supporting documents approved by IRB 9.9.20</a:t>
            </a:r>
          </a:p>
          <a:p>
            <a:pPr marL="342900" indent="-342900">
              <a:spcAft>
                <a:spcPts val="800"/>
              </a:spcAft>
            </a:pPr>
            <a:r>
              <a:rPr lang="en-US" sz="2000" b="0" dirty="0">
                <a:solidFill>
                  <a:schemeClr val="tx1"/>
                </a:solidFill>
              </a:rPr>
              <a:t>Contract with NIH executed 9.11.20</a:t>
            </a:r>
          </a:p>
          <a:p>
            <a:pPr marL="342900" indent="-342900">
              <a:spcAft>
                <a:spcPts val="800"/>
              </a:spcAft>
            </a:pPr>
            <a:r>
              <a:rPr lang="en-US" sz="2000" b="0" dirty="0" err="1">
                <a:solidFill>
                  <a:schemeClr val="tx1"/>
                </a:solidFill>
              </a:rPr>
              <a:t>DeCODe</a:t>
            </a:r>
            <a:r>
              <a:rPr lang="en-US" sz="2000" b="0" dirty="0">
                <a:solidFill>
                  <a:schemeClr val="tx1"/>
                </a:solidFill>
              </a:rPr>
              <a:t> portal “live” 9.28.20</a:t>
            </a:r>
          </a:p>
          <a:p>
            <a:pPr marL="342900" indent="-342900">
              <a:spcAft>
                <a:spcPts val="800"/>
              </a:spcAft>
            </a:pPr>
            <a:r>
              <a:rPr lang="en-US" sz="2000" b="0" dirty="0">
                <a:solidFill>
                  <a:schemeClr val="tx1"/>
                </a:solidFill>
              </a:rPr>
              <a:t>Training material developed and staff training completed 9.29.20</a:t>
            </a:r>
          </a:p>
          <a:p>
            <a:pPr marL="342900" indent="-342900">
              <a:spcAft>
                <a:spcPts val="800"/>
              </a:spcAft>
            </a:pPr>
            <a:r>
              <a:rPr lang="en-US" sz="2000" b="0" dirty="0">
                <a:solidFill>
                  <a:schemeClr val="tx1"/>
                </a:solidFill>
              </a:rPr>
              <a:t>Contract with sub-contractor (UIH) executed 9.30.20</a:t>
            </a:r>
          </a:p>
          <a:p>
            <a:pPr marL="342900" indent="-342900">
              <a:spcAft>
                <a:spcPts val="800"/>
              </a:spcAft>
            </a:pPr>
            <a:r>
              <a:rPr lang="en-US" sz="2000" b="0" dirty="0">
                <a:solidFill>
                  <a:schemeClr val="tx1"/>
                </a:solidFill>
              </a:rPr>
              <a:t>First enrolled participant 10.5.20 </a:t>
            </a:r>
          </a:p>
          <a:p>
            <a:pPr marL="342900" indent="-342900">
              <a:spcAft>
                <a:spcPts val="800"/>
              </a:spcAft>
            </a:pPr>
            <a:r>
              <a:rPr lang="en-US" sz="2000" b="0" dirty="0">
                <a:solidFill>
                  <a:schemeClr val="tx1"/>
                </a:solidFill>
              </a:rPr>
              <a:t>First participant started monitoring 10.7.20</a:t>
            </a:r>
          </a:p>
          <a:p>
            <a:pPr marL="342900" indent="-342900">
              <a:spcAft>
                <a:spcPts val="800"/>
              </a:spcAft>
            </a:pPr>
            <a:r>
              <a:rPr lang="en-US" sz="2000" b="0" dirty="0">
                <a:solidFill>
                  <a:schemeClr val="tx1"/>
                </a:solidFill>
              </a:rPr>
              <a:t>First 100 participants enrolled 10.30.20 </a:t>
            </a:r>
          </a:p>
          <a:p>
            <a:pPr marL="342900" indent="-342900">
              <a:spcAft>
                <a:spcPts val="800"/>
              </a:spcAft>
            </a:pPr>
            <a:r>
              <a:rPr lang="en-US" sz="2000" b="0" dirty="0">
                <a:solidFill>
                  <a:schemeClr val="tx1"/>
                </a:solidFill>
              </a:rPr>
              <a:t>End first reporting period 10.30.20</a:t>
            </a:r>
          </a:p>
          <a:p>
            <a:pPr marL="342900" indent="-342900">
              <a:spcAft>
                <a:spcPts val="800"/>
              </a:spcAft>
            </a:pPr>
            <a:r>
              <a:rPr lang="en-US" sz="2000" b="0" dirty="0">
                <a:solidFill>
                  <a:schemeClr val="tx1"/>
                </a:solidFill>
              </a:rPr>
              <a:t>Halfway point for enrollment, </a:t>
            </a:r>
            <a:r>
              <a:rPr lang="en-US" sz="2000" b="0">
                <a:solidFill>
                  <a:schemeClr val="tx1"/>
                </a:solidFill>
              </a:rPr>
              <a:t>200 participants</a:t>
            </a:r>
            <a:r>
              <a:rPr lang="en-US" sz="2000" b="0" dirty="0">
                <a:solidFill>
                  <a:schemeClr val="tx1"/>
                </a:solidFill>
              </a:rPr>
              <a:t>, 11.20.20</a:t>
            </a:r>
          </a:p>
          <a:p>
            <a:pPr marL="342900" indent="-342900">
              <a:spcAft>
                <a:spcPts val="800"/>
              </a:spcAft>
            </a:pPr>
            <a:r>
              <a:rPr lang="en-US" sz="2000" b="0" dirty="0">
                <a:solidFill>
                  <a:schemeClr val="tx1"/>
                </a:solidFill>
              </a:rPr>
              <a:t>End second reporting period 11.30.20</a:t>
            </a:r>
          </a:p>
          <a:p>
            <a:pPr marL="342900" indent="-342900">
              <a:spcAft>
                <a:spcPts val="800"/>
              </a:spcAft>
            </a:pPr>
            <a:r>
              <a:rPr lang="en-US" sz="2000" b="0" dirty="0">
                <a:solidFill>
                  <a:schemeClr val="tx1"/>
                </a:solidFill>
              </a:rPr>
              <a:t>Enrollment N = 400, 12.22.20</a:t>
            </a:r>
          </a:p>
          <a:p>
            <a:pPr marL="342900" indent="-342900">
              <a:spcAft>
                <a:spcPts val="800"/>
              </a:spcAft>
            </a:pPr>
            <a:r>
              <a:rPr lang="en-US" sz="2000" b="0" dirty="0">
                <a:solidFill>
                  <a:schemeClr val="tx1"/>
                </a:solidFill>
              </a:rPr>
              <a:t>Third and Final Reporting Period for Phase I 1.22.21</a:t>
            </a:r>
            <a:endParaRPr lang="en-US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498AE-619F-DA4C-BD5E-70442ECFFAD0}"/>
              </a:ext>
            </a:extLst>
          </p:cNvPr>
          <p:cNvSpPr txBox="1"/>
          <p:nvPr/>
        </p:nvSpPr>
        <p:spPr>
          <a:xfrm>
            <a:off x="9459886" y="3704824"/>
            <a:ext cx="4164674" cy="1692771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 approval to preliminary digital biomarker based on 400 patients’ data…&lt;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months</a:t>
            </a:r>
          </a:p>
        </p:txBody>
      </p:sp>
    </p:spTree>
    <p:extLst>
      <p:ext uri="{BB962C8B-B14F-4D97-AF65-F5344CB8AC3E}">
        <p14:creationId xmlns:p14="http://schemas.microsoft.com/office/powerpoint/2010/main" val="1716437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D860DC-EF83-1747-A114-81799D27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81" y="193240"/>
            <a:ext cx="11939462" cy="1392502"/>
          </a:xfrm>
        </p:spPr>
        <p:txBody>
          <a:bodyPr>
            <a:normAutofit/>
          </a:bodyPr>
          <a:lstStyle/>
          <a:p>
            <a:r>
              <a:rPr lang="en-US" sz="3200" dirty="0"/>
              <a:t>COVID biomarker performance</a:t>
            </a:r>
          </a:p>
        </p:txBody>
      </p:sp>
      <p:pic>
        <p:nvPicPr>
          <p:cNvPr id="5" name="Picture 50" descr="Chart, line chart&#10;&#10;Description automatically generated">
            <a:extLst>
              <a:ext uri="{FF2B5EF4-FFF2-40B4-BE49-F238E27FC236}">
                <a16:creationId xmlns:a16="http://schemas.microsoft.com/office/drawing/2014/main" id="{0041317A-1A0F-364C-AB9B-12FBA4CF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98" y="1441903"/>
            <a:ext cx="7962023" cy="424574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9911B9-AFAC-4672-915F-D9C536BAC4B6}"/>
              </a:ext>
            </a:extLst>
          </p:cNvPr>
          <p:cNvSpPr>
            <a:spLocks noGrp="1"/>
          </p:cNvSpPr>
          <p:nvPr/>
        </p:nvSpPr>
        <p:spPr>
          <a:xfrm>
            <a:off x="2141484" y="5757005"/>
            <a:ext cx="4757333" cy="1797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54A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4B7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49699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rgbClr val="949699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rgbClr val="949699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Regression Tree ensemble approach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Biomarker based on biosensor derived inputs only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50 derived features (selected from 374)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+mj-lt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7E988-A70D-4D2F-B0F2-C32E16EF9DE3}"/>
              </a:ext>
            </a:extLst>
          </p:cNvPr>
          <p:cNvSpPr txBox="1"/>
          <p:nvPr/>
        </p:nvSpPr>
        <p:spPr>
          <a:xfrm>
            <a:off x="9647435" y="1844240"/>
            <a:ext cx="41096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/>
              <a:t>COVID-19 Decompensation Event:</a:t>
            </a:r>
          </a:p>
          <a:p>
            <a:r>
              <a:rPr lang="en-US" sz="1800" dirty="0"/>
              <a:t>WHO Ordinal  ≥ 3 as positive for COVID decompensation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8E11C4-CD78-4E66-BE11-5AEF4C6F6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282" y="2891558"/>
            <a:ext cx="3391581" cy="466342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5EA0BE-4CAA-4BD8-8955-BF6B15C3136D}"/>
              </a:ext>
            </a:extLst>
          </p:cNvPr>
          <p:cNvCxnSpPr/>
          <p:nvPr/>
        </p:nvCxnSpPr>
        <p:spPr>
          <a:xfrm>
            <a:off x="9493323" y="4643919"/>
            <a:ext cx="441788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728E913-14F8-4A39-ADF6-5532084C7BB6}"/>
              </a:ext>
            </a:extLst>
          </p:cNvPr>
          <p:cNvSpPr txBox="1"/>
          <p:nvPr/>
        </p:nvSpPr>
        <p:spPr>
          <a:xfrm rot="16200000">
            <a:off x="8536250" y="5853229"/>
            <a:ext cx="20778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 Cases</a:t>
            </a:r>
          </a:p>
        </p:txBody>
      </p:sp>
    </p:spTree>
    <p:extLst>
      <p:ext uri="{BB962C8B-B14F-4D97-AF65-F5344CB8AC3E}">
        <p14:creationId xmlns:p14="http://schemas.microsoft.com/office/powerpoint/2010/main" val="91261737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PhysIQ">
      <a:dk1>
        <a:srgbClr val="00559A"/>
      </a:dk1>
      <a:lt1>
        <a:srgbClr val="FFFFFF"/>
      </a:lt1>
      <a:dk2>
        <a:srgbClr val="16A6D7"/>
      </a:dk2>
      <a:lt2>
        <a:srgbClr val="EFEEF0"/>
      </a:lt2>
      <a:accent1>
        <a:srgbClr val="C1D32F"/>
      </a:accent1>
      <a:accent2>
        <a:srgbClr val="5C2C85"/>
      </a:accent2>
      <a:accent3>
        <a:srgbClr val="007481"/>
      </a:accent3>
      <a:accent4>
        <a:srgbClr val="41C0C0"/>
      </a:accent4>
      <a:accent5>
        <a:srgbClr val="3DAE48"/>
      </a:accent5>
      <a:accent6>
        <a:srgbClr val="202020"/>
      </a:accent6>
      <a:hlink>
        <a:srgbClr val="15A6D6"/>
      </a:hlink>
      <a:folHlink>
        <a:srgbClr val="15A6D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018FFAFCA5544D80683520260EB644" ma:contentTypeVersion="0" ma:contentTypeDescription="Create a new document." ma:contentTypeScope="" ma:versionID="12a55fa7426d6f6432810a2c71e83b8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fa323db72e6a62268942ccaccbcd49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A36A47-7963-4B8A-B8FD-F3DAA150E814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267860E-4089-4D85-84D7-08A23878E6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734DAD-63BD-4AFF-847C-5B9827A294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20943</TotalTime>
  <Words>955</Words>
  <Application>Microsoft Office PowerPoint</Application>
  <PresentationFormat>Custom</PresentationFormat>
  <Paragraphs>235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Italic</vt:lpstr>
      <vt:lpstr>Calibri</vt:lpstr>
      <vt:lpstr>Times New Roman</vt:lpstr>
      <vt:lpstr>1_Office Theme</vt:lpstr>
      <vt:lpstr>The promise of biosensors and AI in COVID patient care and clinical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NIH-sponsored DECODE study</vt:lpstr>
      <vt:lpstr>NIH-sponsored DECODE timeline</vt:lpstr>
      <vt:lpstr>COVID biomarker performance</vt:lpstr>
      <vt:lpstr>COVID biomarker performance</vt:lpstr>
      <vt:lpstr>COVID biomarker performance – Participant 37</vt:lpstr>
      <vt:lpstr>COVID biomarker performance</vt:lpstr>
      <vt:lpstr>Leveraging continuous ambulatory biosensor data coupled with AI/ML analytics offers tangible benefits for vaccine development.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Investor Presentation</dc:title>
  <dc:creator>Arti Pullins</dc:creator>
  <cp:lastModifiedBy>Edyta Wojno</cp:lastModifiedBy>
  <cp:revision>969</cp:revision>
  <dcterms:created xsi:type="dcterms:W3CDTF">2020-12-01T18:32:27Z</dcterms:created>
  <dcterms:modified xsi:type="dcterms:W3CDTF">2021-04-01T21:38:55Z</dcterms:modified>
</cp:coreProperties>
</file>