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716" r:id="rId2"/>
    <p:sldId id="693" r:id="rId3"/>
    <p:sldId id="495" r:id="rId4"/>
    <p:sldId id="1287" r:id="rId5"/>
    <p:sldId id="718" r:id="rId6"/>
    <p:sldId id="669" r:id="rId7"/>
    <p:sldId id="1240" r:id="rId8"/>
    <p:sldId id="1239" r:id="rId9"/>
    <p:sldId id="1179" r:id="rId10"/>
    <p:sldId id="1241" r:id="rId11"/>
    <p:sldId id="1061" r:id="rId12"/>
    <p:sldId id="1098" r:id="rId13"/>
    <p:sldId id="1201" r:id="rId14"/>
    <p:sldId id="1228" r:id="rId15"/>
    <p:sldId id="1321" r:id="rId16"/>
    <p:sldId id="970" r:id="rId17"/>
    <p:sldId id="1276" r:id="rId18"/>
    <p:sldId id="1277" r:id="rId19"/>
    <p:sldId id="1217" r:id="rId20"/>
    <p:sldId id="1247" r:id="rId21"/>
    <p:sldId id="1258" r:id="rId22"/>
    <p:sldId id="1252" r:id="rId23"/>
    <p:sldId id="1253" r:id="rId24"/>
    <p:sldId id="1254" r:id="rId25"/>
    <p:sldId id="1255" r:id="rId26"/>
    <p:sldId id="1256" r:id="rId27"/>
    <p:sldId id="1309" r:id="rId28"/>
    <p:sldId id="1177" r:id="rId29"/>
    <p:sldId id="730" r:id="rId30"/>
    <p:sldId id="731" r:id="rId31"/>
    <p:sldId id="732" r:id="rId32"/>
    <p:sldId id="733" r:id="rId33"/>
    <p:sldId id="1310" r:id="rId34"/>
    <p:sldId id="717" r:id="rId35"/>
    <p:sldId id="677" r:id="rId36"/>
    <p:sldId id="734" r:id="rId37"/>
    <p:sldId id="679" r:id="rId38"/>
    <p:sldId id="1311" r:id="rId39"/>
    <p:sldId id="1316" r:id="rId40"/>
    <p:sldId id="1312" r:id="rId41"/>
    <p:sldId id="1313" r:id="rId42"/>
    <p:sldId id="1314" r:id="rId43"/>
    <p:sldId id="1315" r:id="rId44"/>
    <p:sldId id="1317" r:id="rId45"/>
    <p:sldId id="1318" r:id="rId46"/>
    <p:sldId id="1319" r:id="rId47"/>
    <p:sldId id="1320" r:id="rId48"/>
    <p:sldId id="1208" r:id="rId49"/>
    <p:sldId id="1212" r:id="rId50"/>
    <p:sldId id="96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5547"/>
    <a:srgbClr val="F9F6F3"/>
    <a:srgbClr val="DF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383D6-C04E-4F3A-9E7E-687F658C59E7}" v="4" dt="2022-09-12T17:16:12.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72" y="278"/>
      </p:cViewPr>
      <p:guideLst>
        <p:guide orient="horz" pos="2160"/>
        <p:guide pos="3840"/>
      </p:guideLst>
    </p:cSldViewPr>
  </p:slideViewPr>
  <p:notesTextViewPr>
    <p:cViewPr>
      <p:scale>
        <a:sx n="1" d="1"/>
        <a:sy n="1" d="1"/>
      </p:scale>
      <p:origin x="0" y="0"/>
    </p:cViewPr>
  </p:notesTextViewPr>
  <p:sorterViewPr>
    <p:cViewPr>
      <p:scale>
        <a:sx n="100" d="100"/>
        <a:sy n="100" d="100"/>
      </p:scale>
      <p:origin x="0" y="-29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tmcdade\Documents\Papers\EcuadorCRP\Ecuador%20CRP%20figuresforPresentation.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tmcdade\Documents\Papers\EcuadorCRP\Ecuador%20CRP%20figuresforPresentation.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295716356817704"/>
          <c:y val="5.6729313945246211E-2"/>
          <c:w val="0.80433462674875522"/>
          <c:h val="0.7790794220180729"/>
        </c:manualLayout>
      </c:layout>
      <c:scatterChart>
        <c:scatterStyle val="lineMarker"/>
        <c:varyColors val="0"/>
        <c:ser>
          <c:idx val="0"/>
          <c:order val="0"/>
          <c:tx>
            <c:strRef>
              <c:f>transformedforFigure3!$F$1</c:f>
              <c:strCache>
                <c:ptCount val="1"/>
                <c:pt idx="0">
                  <c:v>CRP 1</c:v>
                </c:pt>
              </c:strCache>
            </c:strRef>
          </c:tx>
          <c:spPr>
            <a:ln w="28575">
              <a:noFill/>
            </a:ln>
          </c:spPr>
          <c:marker>
            <c:symbol val="diamond"/>
            <c:size val="7"/>
            <c:spPr>
              <a:solidFill>
                <a:sysClr val="window" lastClr="FFFFFF"/>
              </a:solidFill>
              <a:ln w="12700">
                <a:solidFill>
                  <a:prstClr val="black"/>
                </a:solidFill>
              </a:ln>
            </c:spPr>
          </c:marker>
          <c:xVal>
            <c:numRef>
              <c:f>transformedforFigure3!$E$2:$E$53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transformedforFigure3!$F$2:$F$53</c:f>
              <c:numCache>
                <c:formatCode>General</c:formatCode>
                <c:ptCount val="52"/>
                <c:pt idx="0">
                  <c:v>1.8400000000000308E-3</c:v>
                </c:pt>
                <c:pt idx="1">
                  <c:v>1.8400000000000308E-3</c:v>
                </c:pt>
                <c:pt idx="2">
                  <c:v>9.2000000000000068E-3</c:v>
                </c:pt>
                <c:pt idx="3">
                  <c:v>1.8400000000000308E-3</c:v>
                </c:pt>
                <c:pt idx="4">
                  <c:v>0.1104000000000001</c:v>
                </c:pt>
                <c:pt idx="5">
                  <c:v>0.21528000000000044</c:v>
                </c:pt>
                <c:pt idx="6">
                  <c:v>7.9120000000000149E-2</c:v>
                </c:pt>
                <c:pt idx="7">
                  <c:v>0.27784000000000031</c:v>
                </c:pt>
                <c:pt idx="8">
                  <c:v>0.33120000000000038</c:v>
                </c:pt>
                <c:pt idx="9">
                  <c:v>0.28888000000000547</c:v>
                </c:pt>
                <c:pt idx="10">
                  <c:v>0.30176000000000008</c:v>
                </c:pt>
                <c:pt idx="11">
                  <c:v>0.20424000000000234</c:v>
                </c:pt>
                <c:pt idx="12">
                  <c:v>1.8400000000000308E-3</c:v>
                </c:pt>
                <c:pt idx="13">
                  <c:v>0.27600000000000002</c:v>
                </c:pt>
                <c:pt idx="14">
                  <c:v>0.31648000000000676</c:v>
                </c:pt>
                <c:pt idx="15">
                  <c:v>2.392E-2</c:v>
                </c:pt>
                <c:pt idx="16">
                  <c:v>0.28520000000000001</c:v>
                </c:pt>
                <c:pt idx="17">
                  <c:v>0.26496000000000008</c:v>
                </c:pt>
                <c:pt idx="18">
                  <c:v>0.19872000000000029</c:v>
                </c:pt>
                <c:pt idx="19">
                  <c:v>0.3974400000000049</c:v>
                </c:pt>
                <c:pt idx="20">
                  <c:v>0.22264000000000025</c:v>
                </c:pt>
                <c:pt idx="21">
                  <c:v>0.51152000000000009</c:v>
                </c:pt>
                <c:pt idx="22">
                  <c:v>0.27416000000000001</c:v>
                </c:pt>
                <c:pt idx="23">
                  <c:v>0.27232000000000461</c:v>
                </c:pt>
                <c:pt idx="24">
                  <c:v>0.99728000000000017</c:v>
                </c:pt>
                <c:pt idx="25">
                  <c:v>0.80224000000000062</c:v>
                </c:pt>
                <c:pt idx="26">
                  <c:v>1.6357599999999999</c:v>
                </c:pt>
                <c:pt idx="27">
                  <c:v>0.82984000000000935</c:v>
                </c:pt>
                <c:pt idx="28">
                  <c:v>1.4940800000000001</c:v>
                </c:pt>
                <c:pt idx="29">
                  <c:v>2.0350399999999977</c:v>
                </c:pt>
                <c:pt idx="30">
                  <c:v>0.80224000000000062</c:v>
                </c:pt>
                <c:pt idx="31">
                  <c:v>1.3137599999999998</c:v>
                </c:pt>
                <c:pt idx="32">
                  <c:v>0.30360000000000031</c:v>
                </c:pt>
                <c:pt idx="33">
                  <c:v>0.80776000000000003</c:v>
                </c:pt>
                <c:pt idx="34">
                  <c:v>3.0525599999999624</c:v>
                </c:pt>
                <c:pt idx="35">
                  <c:v>1.1555199999999999</c:v>
                </c:pt>
                <c:pt idx="36">
                  <c:v>1.7792800000000015</c:v>
                </c:pt>
                <c:pt idx="37">
                  <c:v>0.32016000000000411</c:v>
                </c:pt>
                <c:pt idx="38">
                  <c:v>1.32664</c:v>
                </c:pt>
                <c:pt idx="39">
                  <c:v>1.00648</c:v>
                </c:pt>
                <c:pt idx="40">
                  <c:v>0.85560000000001013</c:v>
                </c:pt>
                <c:pt idx="41">
                  <c:v>1.4443999999999817</c:v>
                </c:pt>
                <c:pt idx="42">
                  <c:v>0.74152000000000062</c:v>
                </c:pt>
                <c:pt idx="43">
                  <c:v>2.1104799999999977</c:v>
                </c:pt>
                <c:pt idx="44">
                  <c:v>2.6606399999999999</c:v>
                </c:pt>
                <c:pt idx="45">
                  <c:v>1.3855199999999999</c:v>
                </c:pt>
                <c:pt idx="46">
                  <c:v>1.3064</c:v>
                </c:pt>
                <c:pt idx="47">
                  <c:v>0.56672000000000855</c:v>
                </c:pt>
                <c:pt idx="48">
                  <c:v>1.9522400000000153</c:v>
                </c:pt>
                <c:pt idx="49">
                  <c:v>0.22264000000000025</c:v>
                </c:pt>
                <c:pt idx="50">
                  <c:v>1.205199999999977</c:v>
                </c:pt>
                <c:pt idx="51">
                  <c:v>0.26864000000000005</c:v>
                </c:pt>
              </c:numCache>
            </c:numRef>
          </c:yVal>
          <c:smooth val="0"/>
          <c:extLst>
            <c:ext xmlns:c16="http://schemas.microsoft.com/office/drawing/2014/chart" uri="{C3380CC4-5D6E-409C-BE32-E72D297353CC}">
              <c16:uniqueId val="{00000000-F078-4CDC-8405-C2E104ED9AF6}"/>
            </c:ext>
          </c:extLst>
        </c:ser>
        <c:ser>
          <c:idx val="1"/>
          <c:order val="1"/>
          <c:tx>
            <c:strRef>
              <c:f>transformedforFigure3!$G$1</c:f>
              <c:strCache>
                <c:ptCount val="1"/>
                <c:pt idx="0">
                  <c:v>CRP 2</c:v>
                </c:pt>
              </c:strCache>
            </c:strRef>
          </c:tx>
          <c:spPr>
            <a:ln w="28575">
              <a:noFill/>
            </a:ln>
          </c:spPr>
          <c:marker>
            <c:symbol val="diamond"/>
            <c:size val="7"/>
            <c:spPr>
              <a:noFill/>
              <a:ln w="12700">
                <a:solidFill>
                  <a:prstClr val="black"/>
                </a:solidFill>
              </a:ln>
            </c:spPr>
          </c:marker>
          <c:xVal>
            <c:numRef>
              <c:f>transformedforFigure3!$E$2:$E$53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transformedforFigure3!$G$2:$G$53</c:f>
              <c:numCache>
                <c:formatCode>General</c:formatCode>
                <c:ptCount val="52"/>
                <c:pt idx="0">
                  <c:v>1.8400000000000308E-3</c:v>
                </c:pt>
                <c:pt idx="1">
                  <c:v>1.8400000000000308E-3</c:v>
                </c:pt>
                <c:pt idx="2">
                  <c:v>1.8400000000000308E-3</c:v>
                </c:pt>
                <c:pt idx="3">
                  <c:v>1.8400000000000308E-3</c:v>
                </c:pt>
                <c:pt idx="4">
                  <c:v>1.8400000000000308E-3</c:v>
                </c:pt>
                <c:pt idx="5">
                  <c:v>0.19872000000000029</c:v>
                </c:pt>
                <c:pt idx="6">
                  <c:v>1.8400000000000308E-3</c:v>
                </c:pt>
                <c:pt idx="7">
                  <c:v>0.19504000000000049</c:v>
                </c:pt>
                <c:pt idx="8">
                  <c:v>1.8400000000000308E-3</c:v>
                </c:pt>
                <c:pt idx="9">
                  <c:v>0.23</c:v>
                </c:pt>
                <c:pt idx="10">
                  <c:v>0.24472000000000024</c:v>
                </c:pt>
                <c:pt idx="11">
                  <c:v>0.20424000000000234</c:v>
                </c:pt>
                <c:pt idx="12">
                  <c:v>0.14168</c:v>
                </c:pt>
                <c:pt idx="13">
                  <c:v>0.46552000000000032</c:v>
                </c:pt>
                <c:pt idx="14">
                  <c:v>0.27600000000000002</c:v>
                </c:pt>
                <c:pt idx="15">
                  <c:v>1.8400000000000308E-3</c:v>
                </c:pt>
                <c:pt idx="16">
                  <c:v>0.20792000000000024</c:v>
                </c:pt>
                <c:pt idx="17">
                  <c:v>0.23736000000000004</c:v>
                </c:pt>
                <c:pt idx="18">
                  <c:v>0.18952000000000024</c:v>
                </c:pt>
                <c:pt idx="19">
                  <c:v>5.1520000000000003E-2</c:v>
                </c:pt>
                <c:pt idx="20">
                  <c:v>1.65968</c:v>
                </c:pt>
                <c:pt idx="21">
                  <c:v>0.16744000000000261</c:v>
                </c:pt>
                <c:pt idx="22">
                  <c:v>0.99912000000000012</c:v>
                </c:pt>
                <c:pt idx="23">
                  <c:v>0.39376000000000388</c:v>
                </c:pt>
                <c:pt idx="24">
                  <c:v>7.5440000000000104E-2</c:v>
                </c:pt>
                <c:pt idx="25">
                  <c:v>0.27600000000000002</c:v>
                </c:pt>
                <c:pt idx="26">
                  <c:v>0.38088000000000743</c:v>
                </c:pt>
                <c:pt idx="27">
                  <c:v>0.49864000000000008</c:v>
                </c:pt>
                <c:pt idx="28">
                  <c:v>1.3340000000000001</c:v>
                </c:pt>
                <c:pt idx="29">
                  <c:v>0.7764800000000005</c:v>
                </c:pt>
                <c:pt idx="30">
                  <c:v>0.63112000000000934</c:v>
                </c:pt>
                <c:pt idx="31">
                  <c:v>1.16472</c:v>
                </c:pt>
                <c:pt idx="32">
                  <c:v>0.37536000000000558</c:v>
                </c:pt>
                <c:pt idx="33">
                  <c:v>0.70656000000000008</c:v>
                </c:pt>
                <c:pt idx="34">
                  <c:v>1.1573600000000002</c:v>
                </c:pt>
                <c:pt idx="35">
                  <c:v>1.2971999999999815</c:v>
                </c:pt>
                <c:pt idx="36">
                  <c:v>1.8124</c:v>
                </c:pt>
                <c:pt idx="37">
                  <c:v>0.26312000000000002</c:v>
                </c:pt>
                <c:pt idx="38">
                  <c:v>3.4886399999999997</c:v>
                </c:pt>
                <c:pt idx="39">
                  <c:v>3.5180799999999977</c:v>
                </c:pt>
                <c:pt idx="40">
                  <c:v>3.1666399999999997</c:v>
                </c:pt>
                <c:pt idx="41">
                  <c:v>1.0211999999999817</c:v>
                </c:pt>
                <c:pt idx="42">
                  <c:v>0.84640000000000004</c:v>
                </c:pt>
                <c:pt idx="43">
                  <c:v>4.5080000000000009</c:v>
                </c:pt>
                <c:pt idx="44">
                  <c:v>1.1187199999999999</c:v>
                </c:pt>
                <c:pt idx="45">
                  <c:v>1.0009599999999998</c:v>
                </c:pt>
                <c:pt idx="46">
                  <c:v>2.9347999999999987</c:v>
                </c:pt>
                <c:pt idx="47">
                  <c:v>0.17848000000000044</c:v>
                </c:pt>
                <c:pt idx="48">
                  <c:v>4.1473599999999955</c:v>
                </c:pt>
                <c:pt idx="49">
                  <c:v>0.14168</c:v>
                </c:pt>
                <c:pt idx="50">
                  <c:v>11.062080000000076</c:v>
                </c:pt>
                <c:pt idx="51">
                  <c:v>16.883839999999989</c:v>
                </c:pt>
              </c:numCache>
            </c:numRef>
          </c:yVal>
          <c:smooth val="0"/>
          <c:extLst>
            <c:ext xmlns:c16="http://schemas.microsoft.com/office/drawing/2014/chart" uri="{C3380CC4-5D6E-409C-BE32-E72D297353CC}">
              <c16:uniqueId val="{00000001-F078-4CDC-8405-C2E104ED9AF6}"/>
            </c:ext>
          </c:extLst>
        </c:ser>
        <c:ser>
          <c:idx val="2"/>
          <c:order val="2"/>
          <c:tx>
            <c:strRef>
              <c:f>transformedforFigure3!$H$1</c:f>
              <c:strCache>
                <c:ptCount val="1"/>
                <c:pt idx="0">
                  <c:v>CRP 3 </c:v>
                </c:pt>
              </c:strCache>
            </c:strRef>
          </c:tx>
          <c:spPr>
            <a:ln w="28575">
              <a:noFill/>
            </a:ln>
          </c:spPr>
          <c:marker>
            <c:symbol val="diamond"/>
            <c:size val="7"/>
            <c:spPr>
              <a:solidFill>
                <a:sysClr val="window" lastClr="FFFFFF"/>
              </a:solidFill>
              <a:ln w="12700">
                <a:solidFill>
                  <a:prstClr val="black"/>
                </a:solidFill>
              </a:ln>
            </c:spPr>
          </c:marker>
          <c:xVal>
            <c:numRef>
              <c:f>transformedforFigure3!$E$2:$E$53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transformedforFigure3!$H$2:$H$53</c:f>
              <c:numCache>
                <c:formatCode>General</c:formatCode>
                <c:ptCount val="52"/>
                <c:pt idx="0">
                  <c:v>1.8400000000000308E-3</c:v>
                </c:pt>
                <c:pt idx="1">
                  <c:v>1.8400000000000308E-3</c:v>
                </c:pt>
                <c:pt idx="2">
                  <c:v>1.8400000000000308E-3</c:v>
                </c:pt>
                <c:pt idx="3">
                  <c:v>3.1280000000000099E-2</c:v>
                </c:pt>
                <c:pt idx="4">
                  <c:v>0.25392000000000031</c:v>
                </c:pt>
                <c:pt idx="5">
                  <c:v>0.19504000000000049</c:v>
                </c:pt>
                <c:pt idx="6">
                  <c:v>0.44344000000000039</c:v>
                </c:pt>
                <c:pt idx="7">
                  <c:v>7.9120000000000149E-2</c:v>
                </c:pt>
                <c:pt idx="8">
                  <c:v>1.8400000000000308E-3</c:v>
                </c:pt>
                <c:pt idx="9">
                  <c:v>0.21896000000000299</c:v>
                </c:pt>
                <c:pt idx="10">
                  <c:v>0.28704000000000002</c:v>
                </c:pt>
                <c:pt idx="11">
                  <c:v>0.33672000000000535</c:v>
                </c:pt>
                <c:pt idx="12">
                  <c:v>1.8400000000000308E-3</c:v>
                </c:pt>
                <c:pt idx="13">
                  <c:v>0.21528000000000044</c:v>
                </c:pt>
                <c:pt idx="14">
                  <c:v>0.29992000000000535</c:v>
                </c:pt>
                <c:pt idx="15">
                  <c:v>6.0720000000000128E-2</c:v>
                </c:pt>
                <c:pt idx="16">
                  <c:v>0.20608000000000001</c:v>
                </c:pt>
                <c:pt idx="17">
                  <c:v>0.56672000000000855</c:v>
                </c:pt>
                <c:pt idx="18">
                  <c:v>0.39928000000000535</c:v>
                </c:pt>
                <c:pt idx="19">
                  <c:v>0.45448000000000038</c:v>
                </c:pt>
                <c:pt idx="20">
                  <c:v>0.27232000000000461</c:v>
                </c:pt>
                <c:pt idx="21">
                  <c:v>1.2677599999999998</c:v>
                </c:pt>
                <c:pt idx="22">
                  <c:v>0.53912000000000004</c:v>
                </c:pt>
                <c:pt idx="23">
                  <c:v>0.92920000000000003</c:v>
                </c:pt>
                <c:pt idx="24">
                  <c:v>2.17672</c:v>
                </c:pt>
                <c:pt idx="25">
                  <c:v>0.20976000000000194</c:v>
                </c:pt>
                <c:pt idx="26">
                  <c:v>0.27968000000000032</c:v>
                </c:pt>
                <c:pt idx="27">
                  <c:v>0.29624</c:v>
                </c:pt>
                <c:pt idx="28">
                  <c:v>0.38640000000000535</c:v>
                </c:pt>
                <c:pt idx="29">
                  <c:v>0.85376000000000063</c:v>
                </c:pt>
                <c:pt idx="30">
                  <c:v>1.4591199999999998</c:v>
                </c:pt>
                <c:pt idx="31">
                  <c:v>1.4112799999999794</c:v>
                </c:pt>
                <c:pt idx="32">
                  <c:v>0.63296000000000063</c:v>
                </c:pt>
                <c:pt idx="33">
                  <c:v>3.2439200000000463</c:v>
                </c:pt>
                <c:pt idx="34">
                  <c:v>0.60904000000000991</c:v>
                </c:pt>
                <c:pt idx="35">
                  <c:v>2.7765599999999977</c:v>
                </c:pt>
                <c:pt idx="36">
                  <c:v>1.2640800000000001</c:v>
                </c:pt>
                <c:pt idx="37">
                  <c:v>0.18400000000000041</c:v>
                </c:pt>
                <c:pt idx="38">
                  <c:v>1.2714399999999815</c:v>
                </c:pt>
                <c:pt idx="39">
                  <c:v>1.2530400000000002</c:v>
                </c:pt>
                <c:pt idx="40">
                  <c:v>2.3938399999999977</c:v>
                </c:pt>
                <c:pt idx="41">
                  <c:v>0.76912000000000991</c:v>
                </c:pt>
                <c:pt idx="42">
                  <c:v>4.9275199999999755</c:v>
                </c:pt>
                <c:pt idx="43">
                  <c:v>1.2935199999999998</c:v>
                </c:pt>
                <c:pt idx="44">
                  <c:v>1.10032</c:v>
                </c:pt>
                <c:pt idx="45">
                  <c:v>5.7168800000000006</c:v>
                </c:pt>
                <c:pt idx="46">
                  <c:v>3.76464</c:v>
                </c:pt>
                <c:pt idx="47">
                  <c:v>0.17296000000000217</c:v>
                </c:pt>
                <c:pt idx="48">
                  <c:v>2.6220000000000003</c:v>
                </c:pt>
                <c:pt idx="49">
                  <c:v>1.8400000000000308E-3</c:v>
                </c:pt>
                <c:pt idx="50">
                  <c:v>0.83720000000000061</c:v>
                </c:pt>
                <c:pt idx="51">
                  <c:v>2.2300800000000001</c:v>
                </c:pt>
              </c:numCache>
            </c:numRef>
          </c:yVal>
          <c:smooth val="0"/>
          <c:extLst>
            <c:ext xmlns:c16="http://schemas.microsoft.com/office/drawing/2014/chart" uri="{C3380CC4-5D6E-409C-BE32-E72D297353CC}">
              <c16:uniqueId val="{00000002-F078-4CDC-8405-C2E104ED9AF6}"/>
            </c:ext>
          </c:extLst>
        </c:ser>
        <c:ser>
          <c:idx val="3"/>
          <c:order val="3"/>
          <c:tx>
            <c:strRef>
              <c:f>transformedforFigure3!$I$1</c:f>
              <c:strCache>
                <c:ptCount val="1"/>
                <c:pt idx="0">
                  <c:v>CRP 4</c:v>
                </c:pt>
              </c:strCache>
            </c:strRef>
          </c:tx>
          <c:spPr>
            <a:ln w="28575">
              <a:noFill/>
            </a:ln>
          </c:spPr>
          <c:marker>
            <c:symbol val="diamond"/>
            <c:size val="7"/>
            <c:spPr>
              <a:solidFill>
                <a:sysClr val="window" lastClr="FFFFFF"/>
              </a:solidFill>
              <a:ln w="12700">
                <a:solidFill>
                  <a:prstClr val="black"/>
                </a:solidFill>
              </a:ln>
            </c:spPr>
          </c:marker>
          <c:xVal>
            <c:numRef>
              <c:f>transformedforFigure3!$E$2:$E$53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transformedforFigure3!$I$2:$I$53</c:f>
              <c:numCache>
                <c:formatCode>General</c:formatCode>
                <c:ptCount val="52"/>
                <c:pt idx="0">
                  <c:v>1.8400000000000308E-3</c:v>
                </c:pt>
                <c:pt idx="1">
                  <c:v>1.8400000000000308E-3</c:v>
                </c:pt>
                <c:pt idx="2">
                  <c:v>1.8400000000000308E-3</c:v>
                </c:pt>
                <c:pt idx="3">
                  <c:v>1.8400000000000308E-3</c:v>
                </c:pt>
                <c:pt idx="4">
                  <c:v>0.15824000000000338</c:v>
                </c:pt>
                <c:pt idx="5">
                  <c:v>0.18216000000000004</c:v>
                </c:pt>
                <c:pt idx="6">
                  <c:v>0.34408000000000244</c:v>
                </c:pt>
                <c:pt idx="7">
                  <c:v>0.35512000000000032</c:v>
                </c:pt>
                <c:pt idx="8">
                  <c:v>0.62192000000001035</c:v>
                </c:pt>
                <c:pt idx="9">
                  <c:v>0.25760000000000005</c:v>
                </c:pt>
                <c:pt idx="10">
                  <c:v>0.20792000000000024</c:v>
                </c:pt>
                <c:pt idx="11">
                  <c:v>0.38640000000000535</c:v>
                </c:pt>
                <c:pt idx="12">
                  <c:v>1.0120000000000002</c:v>
                </c:pt>
                <c:pt idx="13">
                  <c:v>0.20424000000000234</c:v>
                </c:pt>
                <c:pt idx="14">
                  <c:v>0.35880000000000462</c:v>
                </c:pt>
                <c:pt idx="15">
                  <c:v>1.1684000000000001</c:v>
                </c:pt>
                <c:pt idx="16">
                  <c:v>0.59064000000000172</c:v>
                </c:pt>
                <c:pt idx="17">
                  <c:v>0.29992000000000535</c:v>
                </c:pt>
                <c:pt idx="18">
                  <c:v>0.69552000000000103</c:v>
                </c:pt>
                <c:pt idx="19">
                  <c:v>0.739680000000009</c:v>
                </c:pt>
                <c:pt idx="20">
                  <c:v>0.24472000000000024</c:v>
                </c:pt>
                <c:pt idx="21">
                  <c:v>0.65872000000001363</c:v>
                </c:pt>
                <c:pt idx="22">
                  <c:v>0.80776000000000003</c:v>
                </c:pt>
                <c:pt idx="23">
                  <c:v>1.6118400000000002</c:v>
                </c:pt>
                <c:pt idx="24">
                  <c:v>2.392E-2</c:v>
                </c:pt>
                <c:pt idx="25">
                  <c:v>2.0147999999999997</c:v>
                </c:pt>
                <c:pt idx="26">
                  <c:v>1.3947200000000002</c:v>
                </c:pt>
                <c:pt idx="27">
                  <c:v>2.4195999999999978</c:v>
                </c:pt>
                <c:pt idx="28">
                  <c:v>0.83168000000000064</c:v>
                </c:pt>
                <c:pt idx="29">
                  <c:v>0.739680000000009</c:v>
                </c:pt>
                <c:pt idx="30">
                  <c:v>1.61</c:v>
                </c:pt>
                <c:pt idx="31">
                  <c:v>0.64400000000000923</c:v>
                </c:pt>
                <c:pt idx="32">
                  <c:v>3.5604000000000005</c:v>
                </c:pt>
                <c:pt idx="33">
                  <c:v>0.38272000000000439</c:v>
                </c:pt>
                <c:pt idx="34">
                  <c:v>0.5299199999999995</c:v>
                </c:pt>
                <c:pt idx="35">
                  <c:v>0.43056000000000288</c:v>
                </c:pt>
                <c:pt idx="36">
                  <c:v>0.94760000000000832</c:v>
                </c:pt>
                <c:pt idx="37">
                  <c:v>5.4096000000000801</c:v>
                </c:pt>
                <c:pt idx="38">
                  <c:v>0.24840000000000254</c:v>
                </c:pt>
                <c:pt idx="39">
                  <c:v>0.89240000000000064</c:v>
                </c:pt>
                <c:pt idx="40">
                  <c:v>0.80408000000000002</c:v>
                </c:pt>
                <c:pt idx="41">
                  <c:v>4.4160000000000004</c:v>
                </c:pt>
                <c:pt idx="42">
                  <c:v>1.3597599999999999</c:v>
                </c:pt>
                <c:pt idx="43">
                  <c:v>1.1279199999999998</c:v>
                </c:pt>
                <c:pt idx="44">
                  <c:v>4.3276799999999955</c:v>
                </c:pt>
                <c:pt idx="45">
                  <c:v>1.4609599999999998</c:v>
                </c:pt>
                <c:pt idx="46">
                  <c:v>1.7240800000000027</c:v>
                </c:pt>
                <c:pt idx="47">
                  <c:v>9.0049600000000005</c:v>
                </c:pt>
                <c:pt idx="48">
                  <c:v>2.3091999999999997</c:v>
                </c:pt>
                <c:pt idx="49">
                  <c:v>13.557120000000001</c:v>
                </c:pt>
                <c:pt idx="50">
                  <c:v>0.97151999999999838</c:v>
                </c:pt>
                <c:pt idx="51">
                  <c:v>0.67344000000001059</c:v>
                </c:pt>
              </c:numCache>
            </c:numRef>
          </c:yVal>
          <c:smooth val="0"/>
          <c:extLst>
            <c:ext xmlns:c16="http://schemas.microsoft.com/office/drawing/2014/chart" uri="{C3380CC4-5D6E-409C-BE32-E72D297353CC}">
              <c16:uniqueId val="{00000003-F078-4CDC-8405-C2E104ED9AF6}"/>
            </c:ext>
          </c:extLst>
        </c:ser>
        <c:ser>
          <c:idx val="4"/>
          <c:order val="4"/>
          <c:spPr>
            <a:ln w="28575">
              <a:noFill/>
            </a:ln>
          </c:spPr>
          <c:marker>
            <c:symbol val="none"/>
          </c:marker>
          <c:trendline>
            <c:spPr>
              <a:ln w="19050">
                <a:solidFill>
                  <a:srgbClr val="C00000"/>
                </a:solidFill>
                <a:prstDash val="sysDash"/>
              </a:ln>
            </c:spPr>
            <c:trendlineType val="linear"/>
            <c:dispRSqr val="0"/>
            <c:dispEq val="0"/>
          </c:trendline>
          <c:xVal>
            <c:numRef>
              <c:f>transformedforFigure3!$L$3:$L$4</c:f>
              <c:numCache>
                <c:formatCode>General</c:formatCode>
                <c:ptCount val="2"/>
                <c:pt idx="0">
                  <c:v>0</c:v>
                </c:pt>
                <c:pt idx="1">
                  <c:v>53</c:v>
                </c:pt>
              </c:numCache>
            </c:numRef>
          </c:xVal>
          <c:yVal>
            <c:numRef>
              <c:f>transformedforFigure3!$M$3:$M$4</c:f>
              <c:numCache>
                <c:formatCode>General</c:formatCode>
                <c:ptCount val="2"/>
                <c:pt idx="0">
                  <c:v>3</c:v>
                </c:pt>
                <c:pt idx="1">
                  <c:v>3</c:v>
                </c:pt>
              </c:numCache>
            </c:numRef>
          </c:yVal>
          <c:smooth val="0"/>
          <c:extLst>
            <c:ext xmlns:c16="http://schemas.microsoft.com/office/drawing/2014/chart" uri="{C3380CC4-5D6E-409C-BE32-E72D297353CC}">
              <c16:uniqueId val="{00000004-F078-4CDC-8405-C2E104ED9AF6}"/>
            </c:ext>
          </c:extLst>
        </c:ser>
        <c:dLbls>
          <c:showLegendKey val="0"/>
          <c:showVal val="0"/>
          <c:showCatName val="0"/>
          <c:showSerName val="0"/>
          <c:showPercent val="0"/>
          <c:showBubbleSize val="0"/>
        </c:dLbls>
        <c:axId val="977800608"/>
        <c:axId val="977805704"/>
      </c:scatterChart>
      <c:valAx>
        <c:axId val="977800608"/>
        <c:scaling>
          <c:orientation val="minMax"/>
          <c:max val="53"/>
          <c:min val="0"/>
        </c:scaling>
        <c:delete val="0"/>
        <c:axPos val="b"/>
        <c:title>
          <c:tx>
            <c:rich>
              <a:bodyPr/>
              <a:lstStyle/>
              <a:p>
                <a:pPr>
                  <a:defRPr sz="1800" b="1"/>
                </a:pPr>
                <a:r>
                  <a:rPr lang="en-US" sz="1800" b="1"/>
                  <a:t>Participant number</a:t>
                </a:r>
              </a:p>
            </c:rich>
          </c:tx>
          <c:overlay val="0"/>
        </c:title>
        <c:numFmt formatCode="General" sourceLinked="1"/>
        <c:majorTickMark val="out"/>
        <c:minorTickMark val="none"/>
        <c:tickLblPos val="nextTo"/>
        <c:spPr>
          <a:ln w="12700">
            <a:solidFill>
              <a:schemeClr val="tx1"/>
            </a:solidFill>
          </a:ln>
        </c:spPr>
        <c:txPr>
          <a:bodyPr rot="0" vert="horz"/>
          <a:lstStyle/>
          <a:p>
            <a:pPr>
              <a:defRPr sz="1600"/>
            </a:pPr>
            <a:endParaRPr lang="en-US"/>
          </a:p>
        </c:txPr>
        <c:crossAx val="977805704"/>
        <c:crosses val="autoZero"/>
        <c:crossBetween val="midCat"/>
        <c:majorUnit val="10"/>
      </c:valAx>
      <c:valAx>
        <c:axId val="977805704"/>
        <c:scaling>
          <c:orientation val="minMax"/>
        </c:scaling>
        <c:delete val="0"/>
        <c:axPos val="l"/>
        <c:title>
          <c:tx>
            <c:rich>
              <a:bodyPr rot="-5400000" vert="horz"/>
              <a:lstStyle/>
              <a:p>
                <a:pPr>
                  <a:defRPr sz="2000" b="0"/>
                </a:pPr>
                <a:r>
                  <a:rPr lang="en-US" sz="2000" b="0"/>
                  <a:t>mg/L</a:t>
                </a:r>
              </a:p>
            </c:rich>
          </c:tx>
          <c:layout>
            <c:manualLayout>
              <c:xMode val="edge"/>
              <c:yMode val="edge"/>
              <c:x val="1.8245615799410583E-2"/>
              <c:y val="0.37616884964153885"/>
            </c:manualLayout>
          </c:layout>
          <c:overlay val="0"/>
        </c:title>
        <c:numFmt formatCode="General" sourceLinked="1"/>
        <c:majorTickMark val="out"/>
        <c:minorTickMark val="none"/>
        <c:tickLblPos val="nextTo"/>
        <c:spPr>
          <a:ln w="12700">
            <a:solidFill>
              <a:sysClr val="windowText" lastClr="000000"/>
            </a:solidFill>
          </a:ln>
        </c:spPr>
        <c:txPr>
          <a:bodyPr/>
          <a:lstStyle/>
          <a:p>
            <a:pPr>
              <a:defRPr sz="1200"/>
            </a:pPr>
            <a:endParaRPr lang="en-US"/>
          </a:p>
        </c:txPr>
        <c:crossAx val="977800608"/>
        <c:crossesAt val="0"/>
        <c:crossBetween val="midCat"/>
        <c:majorUnit val="1"/>
      </c:valAx>
      <c:spPr>
        <a:noFill/>
        <a:ln w="12700">
          <a:solidFill>
            <a:sysClr val="windowText" lastClr="000000"/>
          </a:solidFill>
        </a:ln>
      </c:spPr>
    </c:plotArea>
    <c:plotVisOnly val="1"/>
    <c:dispBlanksAs val="gap"/>
    <c:showDLblsOverMax val="0"/>
  </c:chart>
  <c:spPr>
    <a:solidFill>
      <a:srgbClr val="F8F8F8"/>
    </a:solidFill>
    <a:ln>
      <a:noFill/>
    </a:ln>
  </c:spPr>
  <c:txPr>
    <a:bodyPr/>
    <a:lstStyle/>
    <a:p>
      <a:pPr>
        <a:defRPr>
          <a:latin typeface="Arial" pitchFamily="34" charset="0"/>
          <a:cs typeface="Arial"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497094115323421"/>
          <c:y val="6.2508189223461838E-2"/>
          <c:w val="0.82534006645255764"/>
          <c:h val="0.7543161532446736"/>
        </c:manualLayout>
      </c:layout>
      <c:scatterChart>
        <c:scatterStyle val="lineMarker"/>
        <c:varyColors val="0"/>
        <c:ser>
          <c:idx val="0"/>
          <c:order val="0"/>
          <c:spPr>
            <a:ln w="9525">
              <a:solidFill>
                <a:prstClr val="black"/>
              </a:solidFill>
            </a:ln>
          </c:spPr>
          <c:marker>
            <c:spPr>
              <a:noFill/>
              <a:ln>
                <a:solidFill>
                  <a:prstClr val="black"/>
                </a:solidFill>
              </a:ln>
            </c:spPr>
          </c:marker>
          <c:xVal>
            <c:numRef>
              <c:f>ForFigure4!$B$2:$B$5</c:f>
              <c:numCache>
                <c:formatCode>General</c:formatCode>
                <c:ptCount val="4"/>
                <c:pt idx="0">
                  <c:v>1</c:v>
                </c:pt>
                <c:pt idx="1">
                  <c:v>2</c:v>
                </c:pt>
                <c:pt idx="2">
                  <c:v>3</c:v>
                </c:pt>
                <c:pt idx="3">
                  <c:v>4</c:v>
                </c:pt>
              </c:numCache>
            </c:numRef>
          </c:xVal>
          <c:yVal>
            <c:numRef>
              <c:f>ForFigure4!$D$2:$D$5</c:f>
              <c:numCache>
                <c:formatCode>General</c:formatCode>
                <c:ptCount val="4"/>
                <c:pt idx="0">
                  <c:v>0.85560000000000935</c:v>
                </c:pt>
                <c:pt idx="1">
                  <c:v>3.1666399999999997</c:v>
                </c:pt>
                <c:pt idx="2">
                  <c:v>2.3938399999999977</c:v>
                </c:pt>
                <c:pt idx="3">
                  <c:v>0.80408000000000002</c:v>
                </c:pt>
              </c:numCache>
            </c:numRef>
          </c:yVal>
          <c:smooth val="0"/>
          <c:extLst>
            <c:ext xmlns:c16="http://schemas.microsoft.com/office/drawing/2014/chart" uri="{C3380CC4-5D6E-409C-BE32-E72D297353CC}">
              <c16:uniqueId val="{00000000-7E45-4FAE-B806-621E1A19C31B}"/>
            </c:ext>
          </c:extLst>
        </c:ser>
        <c:ser>
          <c:idx val="1"/>
          <c:order val="1"/>
          <c:spPr>
            <a:ln w="9525">
              <a:solidFill>
                <a:prstClr val="black"/>
              </a:solidFill>
            </a:ln>
          </c:spPr>
          <c:marker>
            <c:symbol val="square"/>
            <c:size val="5"/>
            <c:spPr>
              <a:noFill/>
              <a:ln>
                <a:solidFill>
                  <a:prstClr val="black"/>
                </a:solidFill>
              </a:ln>
            </c:spPr>
          </c:marker>
          <c:xVal>
            <c:numRef>
              <c:f>ForFigure4!$B$6:$B$9</c:f>
              <c:numCache>
                <c:formatCode>General</c:formatCode>
                <c:ptCount val="4"/>
                <c:pt idx="0">
                  <c:v>1</c:v>
                </c:pt>
                <c:pt idx="1">
                  <c:v>2</c:v>
                </c:pt>
                <c:pt idx="2">
                  <c:v>3</c:v>
                </c:pt>
                <c:pt idx="3">
                  <c:v>4</c:v>
                </c:pt>
              </c:numCache>
            </c:numRef>
          </c:xVal>
          <c:yVal>
            <c:numRef>
              <c:f>ForFigure4!$D$6:$D$9</c:f>
              <c:numCache>
                <c:formatCode>General</c:formatCode>
                <c:ptCount val="4"/>
                <c:pt idx="0">
                  <c:v>0.26864000000000005</c:v>
                </c:pt>
                <c:pt idx="1">
                  <c:v>16.883839999999989</c:v>
                </c:pt>
                <c:pt idx="2">
                  <c:v>2.2300800000000001</c:v>
                </c:pt>
                <c:pt idx="3">
                  <c:v>0.67344000000000981</c:v>
                </c:pt>
              </c:numCache>
            </c:numRef>
          </c:yVal>
          <c:smooth val="0"/>
          <c:extLst>
            <c:ext xmlns:c16="http://schemas.microsoft.com/office/drawing/2014/chart" uri="{C3380CC4-5D6E-409C-BE32-E72D297353CC}">
              <c16:uniqueId val="{00000001-7E45-4FAE-B806-621E1A19C31B}"/>
            </c:ext>
          </c:extLst>
        </c:ser>
        <c:ser>
          <c:idx val="2"/>
          <c:order val="2"/>
          <c:spPr>
            <a:ln w="9525">
              <a:solidFill>
                <a:prstClr val="black"/>
              </a:solidFill>
            </a:ln>
          </c:spPr>
          <c:marker>
            <c:symbol val="triangle"/>
            <c:size val="5"/>
            <c:spPr>
              <a:noFill/>
              <a:ln>
                <a:solidFill>
                  <a:prstClr val="black"/>
                </a:solidFill>
              </a:ln>
            </c:spPr>
          </c:marker>
          <c:xVal>
            <c:numRef>
              <c:f>ForFigure4!$B$10:$B$13</c:f>
              <c:numCache>
                <c:formatCode>General</c:formatCode>
                <c:ptCount val="4"/>
                <c:pt idx="0">
                  <c:v>1</c:v>
                </c:pt>
                <c:pt idx="1">
                  <c:v>2</c:v>
                </c:pt>
                <c:pt idx="2">
                  <c:v>3</c:v>
                </c:pt>
                <c:pt idx="3">
                  <c:v>4</c:v>
                </c:pt>
              </c:numCache>
            </c:numRef>
          </c:xVal>
          <c:yVal>
            <c:numRef>
              <c:f>ForFigure4!$D$10:$D$13</c:f>
              <c:numCache>
                <c:formatCode>General</c:formatCode>
                <c:ptCount val="4"/>
                <c:pt idx="0">
                  <c:v>0.80776000000000003</c:v>
                </c:pt>
                <c:pt idx="1">
                  <c:v>0.70656000000000008</c:v>
                </c:pt>
                <c:pt idx="2">
                  <c:v>3.2439200000000432</c:v>
                </c:pt>
                <c:pt idx="3">
                  <c:v>0.38272000000000406</c:v>
                </c:pt>
              </c:numCache>
            </c:numRef>
          </c:yVal>
          <c:smooth val="0"/>
          <c:extLst>
            <c:ext xmlns:c16="http://schemas.microsoft.com/office/drawing/2014/chart" uri="{C3380CC4-5D6E-409C-BE32-E72D297353CC}">
              <c16:uniqueId val="{00000002-7E45-4FAE-B806-621E1A19C31B}"/>
            </c:ext>
          </c:extLst>
        </c:ser>
        <c:ser>
          <c:idx val="3"/>
          <c:order val="3"/>
          <c:spPr>
            <a:ln w="9525">
              <a:solidFill>
                <a:prstClr val="black"/>
              </a:solidFill>
            </a:ln>
          </c:spPr>
          <c:marker>
            <c:symbol val="x"/>
            <c:size val="5"/>
            <c:spPr>
              <a:noFill/>
              <a:ln>
                <a:solidFill>
                  <a:prstClr val="black"/>
                </a:solidFill>
              </a:ln>
            </c:spPr>
          </c:marker>
          <c:xVal>
            <c:numRef>
              <c:f>ForFigure4!$B$14:$B$17</c:f>
              <c:numCache>
                <c:formatCode>General</c:formatCode>
                <c:ptCount val="4"/>
                <c:pt idx="0">
                  <c:v>1</c:v>
                </c:pt>
                <c:pt idx="1">
                  <c:v>2</c:v>
                </c:pt>
                <c:pt idx="2">
                  <c:v>3</c:v>
                </c:pt>
                <c:pt idx="3">
                  <c:v>4</c:v>
                </c:pt>
              </c:numCache>
            </c:numRef>
          </c:xVal>
          <c:yVal>
            <c:numRef>
              <c:f>ForFigure4!$D$14:$D$17</c:f>
              <c:numCache>
                <c:formatCode>General</c:formatCode>
                <c:ptCount val="4"/>
                <c:pt idx="0">
                  <c:v>1.3855199999999999</c:v>
                </c:pt>
                <c:pt idx="1">
                  <c:v>1.0009599999999998</c:v>
                </c:pt>
                <c:pt idx="2">
                  <c:v>5.7168800000000006</c:v>
                </c:pt>
                <c:pt idx="3">
                  <c:v>1.4609599999999998</c:v>
                </c:pt>
              </c:numCache>
            </c:numRef>
          </c:yVal>
          <c:smooth val="0"/>
          <c:extLst>
            <c:ext xmlns:c16="http://schemas.microsoft.com/office/drawing/2014/chart" uri="{C3380CC4-5D6E-409C-BE32-E72D297353CC}">
              <c16:uniqueId val="{00000003-7E45-4FAE-B806-621E1A19C31B}"/>
            </c:ext>
          </c:extLst>
        </c:ser>
        <c:ser>
          <c:idx val="4"/>
          <c:order val="4"/>
          <c:spPr>
            <a:ln w="9525">
              <a:solidFill>
                <a:prstClr val="black"/>
              </a:solidFill>
            </a:ln>
          </c:spPr>
          <c:marker>
            <c:spPr>
              <a:noFill/>
              <a:ln>
                <a:solidFill>
                  <a:prstClr val="black"/>
                </a:solidFill>
              </a:ln>
            </c:spPr>
          </c:marker>
          <c:xVal>
            <c:numRef>
              <c:f>ForFigure4!#REF!</c:f>
            </c:numRef>
          </c:xVal>
          <c:yVal>
            <c:numRef>
              <c:f>ForFigure4!#REF!</c:f>
              <c:numCache>
                <c:formatCode>General</c:formatCode>
                <c:ptCount val="1"/>
                <c:pt idx="0">
                  <c:v>1</c:v>
                </c:pt>
              </c:numCache>
            </c:numRef>
          </c:yVal>
          <c:smooth val="0"/>
          <c:extLst>
            <c:ext xmlns:c16="http://schemas.microsoft.com/office/drawing/2014/chart" uri="{C3380CC4-5D6E-409C-BE32-E72D297353CC}">
              <c16:uniqueId val="{00000004-7E45-4FAE-B806-621E1A19C31B}"/>
            </c:ext>
          </c:extLst>
        </c:ser>
        <c:ser>
          <c:idx val="5"/>
          <c:order val="5"/>
          <c:spPr>
            <a:ln w="9525">
              <a:solidFill>
                <a:prstClr val="black"/>
              </a:solidFill>
            </a:ln>
          </c:spPr>
          <c:marker>
            <c:symbol val="circle"/>
            <c:size val="5"/>
            <c:spPr>
              <a:noFill/>
              <a:ln>
                <a:solidFill>
                  <a:prstClr val="black"/>
                </a:solidFill>
              </a:ln>
            </c:spPr>
          </c:marker>
          <c:xVal>
            <c:numRef>
              <c:f>ForFigure4!$B$18:$B$21</c:f>
              <c:numCache>
                <c:formatCode>General</c:formatCode>
                <c:ptCount val="4"/>
                <c:pt idx="0">
                  <c:v>1</c:v>
                </c:pt>
                <c:pt idx="1">
                  <c:v>2</c:v>
                </c:pt>
                <c:pt idx="2">
                  <c:v>3</c:v>
                </c:pt>
                <c:pt idx="3">
                  <c:v>4</c:v>
                </c:pt>
              </c:numCache>
            </c:numRef>
          </c:xVal>
          <c:yVal>
            <c:numRef>
              <c:f>ForFigure4!$D$18:$D$21</c:f>
              <c:numCache>
                <c:formatCode>General</c:formatCode>
                <c:ptCount val="4"/>
                <c:pt idx="0">
                  <c:v>0.22264</c:v>
                </c:pt>
                <c:pt idx="1">
                  <c:v>0.14168</c:v>
                </c:pt>
                <c:pt idx="2">
                  <c:v>1.8400000000000276E-3</c:v>
                </c:pt>
                <c:pt idx="3">
                  <c:v>13.557120000000001</c:v>
                </c:pt>
              </c:numCache>
            </c:numRef>
          </c:yVal>
          <c:smooth val="0"/>
          <c:extLst>
            <c:ext xmlns:c16="http://schemas.microsoft.com/office/drawing/2014/chart" uri="{C3380CC4-5D6E-409C-BE32-E72D297353CC}">
              <c16:uniqueId val="{00000005-7E45-4FAE-B806-621E1A19C31B}"/>
            </c:ext>
          </c:extLst>
        </c:ser>
        <c:ser>
          <c:idx val="6"/>
          <c:order val="6"/>
          <c:spPr>
            <a:ln w="9525">
              <a:solidFill>
                <a:prstClr val="black"/>
              </a:solidFill>
            </a:ln>
          </c:spPr>
          <c:marker>
            <c:spPr>
              <a:noFill/>
              <a:ln>
                <a:solidFill>
                  <a:prstClr val="black"/>
                </a:solidFill>
              </a:ln>
            </c:spPr>
          </c:marker>
          <c:xVal>
            <c:numRef>
              <c:f>ForFigure4!$B$22:$B$25</c:f>
              <c:numCache>
                <c:formatCode>General</c:formatCode>
                <c:ptCount val="4"/>
                <c:pt idx="0">
                  <c:v>1</c:v>
                </c:pt>
                <c:pt idx="1">
                  <c:v>2</c:v>
                </c:pt>
                <c:pt idx="2">
                  <c:v>3</c:v>
                </c:pt>
                <c:pt idx="3">
                  <c:v>4</c:v>
                </c:pt>
              </c:numCache>
            </c:numRef>
          </c:xVal>
          <c:yVal>
            <c:numRef>
              <c:f>ForFigure4!$D$22:$D$25</c:f>
              <c:numCache>
                <c:formatCode>General</c:formatCode>
                <c:ptCount val="4"/>
                <c:pt idx="0">
                  <c:v>1.00648</c:v>
                </c:pt>
                <c:pt idx="1">
                  <c:v>3.5180799999999977</c:v>
                </c:pt>
                <c:pt idx="2">
                  <c:v>1.2530400000000002</c:v>
                </c:pt>
                <c:pt idx="3">
                  <c:v>0.89239999999999997</c:v>
                </c:pt>
              </c:numCache>
            </c:numRef>
          </c:yVal>
          <c:smooth val="0"/>
          <c:extLst>
            <c:ext xmlns:c16="http://schemas.microsoft.com/office/drawing/2014/chart" uri="{C3380CC4-5D6E-409C-BE32-E72D297353CC}">
              <c16:uniqueId val="{00000006-7E45-4FAE-B806-621E1A19C31B}"/>
            </c:ext>
          </c:extLst>
        </c:ser>
        <c:ser>
          <c:idx val="7"/>
          <c:order val="7"/>
          <c:spPr>
            <a:ln w="9525">
              <a:solidFill>
                <a:prstClr val="black"/>
              </a:solidFill>
            </a:ln>
          </c:spPr>
          <c:marker>
            <c:symbol val="dot"/>
            <c:size val="5"/>
            <c:spPr>
              <a:noFill/>
              <a:ln>
                <a:solidFill>
                  <a:prstClr val="black"/>
                </a:solidFill>
              </a:ln>
            </c:spPr>
          </c:marker>
          <c:xVal>
            <c:numRef>
              <c:f>ForFigure4!$B$26:$B$29</c:f>
              <c:numCache>
                <c:formatCode>General</c:formatCode>
                <c:ptCount val="4"/>
                <c:pt idx="0">
                  <c:v>1</c:v>
                </c:pt>
                <c:pt idx="1">
                  <c:v>2</c:v>
                </c:pt>
                <c:pt idx="2">
                  <c:v>3</c:v>
                </c:pt>
                <c:pt idx="3">
                  <c:v>4</c:v>
                </c:pt>
              </c:numCache>
            </c:numRef>
          </c:xVal>
          <c:yVal>
            <c:numRef>
              <c:f>ForFigure4!$D$26:$D$29</c:f>
              <c:numCache>
                <c:formatCode>General</c:formatCode>
                <c:ptCount val="4"/>
                <c:pt idx="0">
                  <c:v>1.2051999999999787</c:v>
                </c:pt>
                <c:pt idx="1">
                  <c:v>11.062080000000076</c:v>
                </c:pt>
                <c:pt idx="2">
                  <c:v>0.83720000000000061</c:v>
                </c:pt>
                <c:pt idx="3">
                  <c:v>0.97152000000000005</c:v>
                </c:pt>
              </c:numCache>
            </c:numRef>
          </c:yVal>
          <c:smooth val="0"/>
          <c:extLst>
            <c:ext xmlns:c16="http://schemas.microsoft.com/office/drawing/2014/chart" uri="{C3380CC4-5D6E-409C-BE32-E72D297353CC}">
              <c16:uniqueId val="{00000007-7E45-4FAE-B806-621E1A19C31B}"/>
            </c:ext>
          </c:extLst>
        </c:ser>
        <c:ser>
          <c:idx val="8"/>
          <c:order val="8"/>
          <c:spPr>
            <a:ln w="9525">
              <a:solidFill>
                <a:prstClr val="black"/>
              </a:solidFill>
            </a:ln>
          </c:spPr>
          <c:marker>
            <c:symbol val="triangle"/>
            <c:size val="5"/>
            <c:spPr>
              <a:noFill/>
              <a:ln>
                <a:solidFill>
                  <a:prstClr val="black"/>
                </a:solidFill>
              </a:ln>
            </c:spPr>
          </c:marker>
          <c:xVal>
            <c:numRef>
              <c:f>ForFigure4!$B$30:$B$33</c:f>
              <c:numCache>
                <c:formatCode>General</c:formatCode>
                <c:ptCount val="4"/>
                <c:pt idx="0">
                  <c:v>1</c:v>
                </c:pt>
                <c:pt idx="1">
                  <c:v>2</c:v>
                </c:pt>
                <c:pt idx="2">
                  <c:v>3</c:v>
                </c:pt>
                <c:pt idx="3">
                  <c:v>4</c:v>
                </c:pt>
              </c:numCache>
            </c:numRef>
          </c:xVal>
          <c:yVal>
            <c:numRef>
              <c:f>ForFigure4!$D$30:$D$33</c:f>
              <c:numCache>
                <c:formatCode>General</c:formatCode>
                <c:ptCount val="4"/>
                <c:pt idx="0">
                  <c:v>0.32016000000000377</c:v>
                </c:pt>
                <c:pt idx="1">
                  <c:v>0.26312000000000002</c:v>
                </c:pt>
                <c:pt idx="2">
                  <c:v>0.18400000000000041</c:v>
                </c:pt>
                <c:pt idx="3">
                  <c:v>5.409600000000073</c:v>
                </c:pt>
              </c:numCache>
            </c:numRef>
          </c:yVal>
          <c:smooth val="0"/>
          <c:extLst>
            <c:ext xmlns:c16="http://schemas.microsoft.com/office/drawing/2014/chart" uri="{C3380CC4-5D6E-409C-BE32-E72D297353CC}">
              <c16:uniqueId val="{00000008-7E45-4FAE-B806-621E1A19C31B}"/>
            </c:ext>
          </c:extLst>
        </c:ser>
        <c:ser>
          <c:idx val="9"/>
          <c:order val="9"/>
          <c:spPr>
            <a:ln w="9525">
              <a:solidFill>
                <a:prstClr val="black"/>
              </a:solidFill>
            </a:ln>
          </c:spPr>
          <c:marker>
            <c:symbol val="diamond"/>
            <c:size val="5"/>
            <c:spPr>
              <a:noFill/>
              <a:ln>
                <a:solidFill>
                  <a:prstClr val="black"/>
                </a:solidFill>
              </a:ln>
            </c:spPr>
          </c:marker>
          <c:xVal>
            <c:numRef>
              <c:f>ForFigure4!$B$34:$B$37</c:f>
              <c:numCache>
                <c:formatCode>General</c:formatCode>
                <c:ptCount val="4"/>
                <c:pt idx="0">
                  <c:v>1</c:v>
                </c:pt>
                <c:pt idx="1">
                  <c:v>2</c:v>
                </c:pt>
                <c:pt idx="2">
                  <c:v>3</c:v>
                </c:pt>
                <c:pt idx="3">
                  <c:v>4</c:v>
                </c:pt>
              </c:numCache>
            </c:numRef>
          </c:xVal>
          <c:yVal>
            <c:numRef>
              <c:f>ForFigure4!$D$34:$D$37</c:f>
              <c:numCache>
                <c:formatCode>General</c:formatCode>
                <c:ptCount val="4"/>
                <c:pt idx="0">
                  <c:v>1.32664</c:v>
                </c:pt>
                <c:pt idx="1">
                  <c:v>3.4886399999999997</c:v>
                </c:pt>
                <c:pt idx="2">
                  <c:v>1.271439999999983</c:v>
                </c:pt>
                <c:pt idx="3">
                  <c:v>0.24840000000000234</c:v>
                </c:pt>
              </c:numCache>
            </c:numRef>
          </c:yVal>
          <c:smooth val="0"/>
          <c:extLst>
            <c:ext xmlns:c16="http://schemas.microsoft.com/office/drawing/2014/chart" uri="{C3380CC4-5D6E-409C-BE32-E72D297353CC}">
              <c16:uniqueId val="{00000009-7E45-4FAE-B806-621E1A19C31B}"/>
            </c:ext>
          </c:extLst>
        </c:ser>
        <c:ser>
          <c:idx val="10"/>
          <c:order val="10"/>
          <c:spPr>
            <a:ln w="9525">
              <a:solidFill>
                <a:prstClr val="black"/>
              </a:solidFill>
            </a:ln>
          </c:spPr>
          <c:marker>
            <c:symbol val="square"/>
            <c:size val="5"/>
            <c:spPr>
              <a:noFill/>
              <a:ln>
                <a:solidFill>
                  <a:prstClr val="black"/>
                </a:solidFill>
              </a:ln>
            </c:spPr>
          </c:marker>
          <c:xVal>
            <c:numRef>
              <c:f>ForFigure4!$B$38:$B$41</c:f>
              <c:numCache>
                <c:formatCode>General</c:formatCode>
                <c:ptCount val="4"/>
                <c:pt idx="0">
                  <c:v>1</c:v>
                </c:pt>
                <c:pt idx="1">
                  <c:v>2</c:v>
                </c:pt>
                <c:pt idx="2">
                  <c:v>3</c:v>
                </c:pt>
                <c:pt idx="3">
                  <c:v>4</c:v>
                </c:pt>
              </c:numCache>
            </c:numRef>
          </c:xVal>
          <c:yVal>
            <c:numRef>
              <c:f>ForFigure4!$D$38:$D$41</c:f>
              <c:numCache>
                <c:formatCode>General</c:formatCode>
                <c:ptCount val="4"/>
                <c:pt idx="0">
                  <c:v>0.74152000000000062</c:v>
                </c:pt>
                <c:pt idx="1">
                  <c:v>0.84640000000000004</c:v>
                </c:pt>
                <c:pt idx="2">
                  <c:v>4.9275199999999755</c:v>
                </c:pt>
                <c:pt idx="3">
                  <c:v>1.3597599999999999</c:v>
                </c:pt>
              </c:numCache>
            </c:numRef>
          </c:yVal>
          <c:smooth val="0"/>
          <c:extLst>
            <c:ext xmlns:c16="http://schemas.microsoft.com/office/drawing/2014/chart" uri="{C3380CC4-5D6E-409C-BE32-E72D297353CC}">
              <c16:uniqueId val="{0000000A-7E45-4FAE-B806-621E1A19C31B}"/>
            </c:ext>
          </c:extLst>
        </c:ser>
        <c:ser>
          <c:idx val="11"/>
          <c:order val="11"/>
          <c:spPr>
            <a:ln w="9525">
              <a:solidFill>
                <a:prstClr val="black"/>
              </a:solidFill>
            </a:ln>
          </c:spPr>
          <c:marker>
            <c:symbol val="triangle"/>
            <c:size val="5"/>
            <c:spPr>
              <a:noFill/>
              <a:ln>
                <a:solidFill>
                  <a:prstClr val="black"/>
                </a:solidFill>
              </a:ln>
            </c:spPr>
          </c:marker>
          <c:xVal>
            <c:numRef>
              <c:f>ForFigure4!$B$42:$B$45</c:f>
              <c:numCache>
                <c:formatCode>General</c:formatCode>
                <c:ptCount val="4"/>
                <c:pt idx="0">
                  <c:v>1</c:v>
                </c:pt>
                <c:pt idx="1">
                  <c:v>2</c:v>
                </c:pt>
                <c:pt idx="2">
                  <c:v>3</c:v>
                </c:pt>
                <c:pt idx="3">
                  <c:v>4</c:v>
                </c:pt>
              </c:numCache>
            </c:numRef>
          </c:xVal>
          <c:yVal>
            <c:numRef>
              <c:f>ForFigure4!$D$42:$D$45</c:f>
              <c:numCache>
                <c:formatCode>General</c:formatCode>
                <c:ptCount val="4"/>
                <c:pt idx="0">
                  <c:v>2.1104799999999977</c:v>
                </c:pt>
                <c:pt idx="1">
                  <c:v>4.5080000000000009</c:v>
                </c:pt>
                <c:pt idx="2">
                  <c:v>1.2935199999999998</c:v>
                </c:pt>
                <c:pt idx="3">
                  <c:v>1.1279199999999998</c:v>
                </c:pt>
              </c:numCache>
            </c:numRef>
          </c:yVal>
          <c:smooth val="0"/>
          <c:extLst>
            <c:ext xmlns:c16="http://schemas.microsoft.com/office/drawing/2014/chart" uri="{C3380CC4-5D6E-409C-BE32-E72D297353CC}">
              <c16:uniqueId val="{0000000B-7E45-4FAE-B806-621E1A19C31B}"/>
            </c:ext>
          </c:extLst>
        </c:ser>
        <c:ser>
          <c:idx val="12"/>
          <c:order val="12"/>
          <c:spPr>
            <a:ln w="9525">
              <a:solidFill>
                <a:prstClr val="black"/>
              </a:solidFill>
            </a:ln>
          </c:spPr>
          <c:marker>
            <c:spPr>
              <a:noFill/>
              <a:ln>
                <a:solidFill>
                  <a:prstClr val="black"/>
                </a:solidFill>
              </a:ln>
            </c:spPr>
          </c:marker>
          <c:xVal>
            <c:numRef>
              <c:f>ForFigure4!#REF!</c:f>
            </c:numRef>
          </c:xVal>
          <c:yVal>
            <c:numRef>
              <c:f>ForFigure4!#REF!</c:f>
              <c:numCache>
                <c:formatCode>General</c:formatCode>
                <c:ptCount val="1"/>
                <c:pt idx="0">
                  <c:v>1</c:v>
                </c:pt>
              </c:numCache>
            </c:numRef>
          </c:yVal>
          <c:smooth val="0"/>
          <c:extLst>
            <c:ext xmlns:c16="http://schemas.microsoft.com/office/drawing/2014/chart" uri="{C3380CC4-5D6E-409C-BE32-E72D297353CC}">
              <c16:uniqueId val="{0000000C-7E45-4FAE-B806-621E1A19C31B}"/>
            </c:ext>
          </c:extLst>
        </c:ser>
        <c:ser>
          <c:idx val="13"/>
          <c:order val="13"/>
          <c:spPr>
            <a:ln w="9525">
              <a:solidFill>
                <a:prstClr val="black"/>
              </a:solidFill>
            </a:ln>
          </c:spPr>
          <c:marker>
            <c:spPr>
              <a:noFill/>
              <a:ln>
                <a:solidFill>
                  <a:prstClr val="black"/>
                </a:solidFill>
              </a:ln>
            </c:spPr>
          </c:marker>
          <c:xVal>
            <c:numRef>
              <c:f>ForFigure4!$B$46:$B$49</c:f>
              <c:numCache>
                <c:formatCode>General</c:formatCode>
                <c:ptCount val="4"/>
                <c:pt idx="0">
                  <c:v>1</c:v>
                </c:pt>
                <c:pt idx="1">
                  <c:v>2</c:v>
                </c:pt>
                <c:pt idx="2">
                  <c:v>3</c:v>
                </c:pt>
                <c:pt idx="3">
                  <c:v>4</c:v>
                </c:pt>
              </c:numCache>
            </c:numRef>
          </c:xVal>
          <c:yVal>
            <c:numRef>
              <c:f>ForFigure4!$D$46:$D$49</c:f>
              <c:numCache>
                <c:formatCode>General</c:formatCode>
                <c:ptCount val="4"/>
                <c:pt idx="0">
                  <c:v>3.052559999999966</c:v>
                </c:pt>
                <c:pt idx="1">
                  <c:v>1.1573600000000002</c:v>
                </c:pt>
                <c:pt idx="2">
                  <c:v>0.60904000000000913</c:v>
                </c:pt>
                <c:pt idx="3">
                  <c:v>0.5299199999999995</c:v>
                </c:pt>
              </c:numCache>
            </c:numRef>
          </c:yVal>
          <c:smooth val="0"/>
          <c:extLst>
            <c:ext xmlns:c16="http://schemas.microsoft.com/office/drawing/2014/chart" uri="{C3380CC4-5D6E-409C-BE32-E72D297353CC}">
              <c16:uniqueId val="{0000000D-7E45-4FAE-B806-621E1A19C31B}"/>
            </c:ext>
          </c:extLst>
        </c:ser>
        <c:ser>
          <c:idx val="14"/>
          <c:order val="14"/>
          <c:spPr>
            <a:ln w="9525">
              <a:solidFill>
                <a:prstClr val="black"/>
              </a:solidFill>
            </a:ln>
          </c:spPr>
          <c:marker>
            <c:symbol val="circle"/>
            <c:size val="5"/>
            <c:spPr>
              <a:noFill/>
              <a:ln>
                <a:solidFill>
                  <a:prstClr val="black"/>
                </a:solidFill>
              </a:ln>
            </c:spPr>
          </c:marker>
          <c:xVal>
            <c:numRef>
              <c:f>ForFigure4!$B$50:$B$53</c:f>
              <c:numCache>
                <c:formatCode>General</c:formatCode>
                <c:ptCount val="4"/>
                <c:pt idx="0">
                  <c:v>1</c:v>
                </c:pt>
                <c:pt idx="1">
                  <c:v>2</c:v>
                </c:pt>
                <c:pt idx="2">
                  <c:v>3</c:v>
                </c:pt>
                <c:pt idx="3">
                  <c:v>4</c:v>
                </c:pt>
              </c:numCache>
            </c:numRef>
          </c:xVal>
          <c:yVal>
            <c:numRef>
              <c:f>ForFigure4!$D$50:$D$53</c:f>
              <c:numCache>
                <c:formatCode>General</c:formatCode>
                <c:ptCount val="4"/>
                <c:pt idx="0">
                  <c:v>1.3064</c:v>
                </c:pt>
                <c:pt idx="1">
                  <c:v>2.9347999999999987</c:v>
                </c:pt>
                <c:pt idx="2">
                  <c:v>3.76464</c:v>
                </c:pt>
                <c:pt idx="3">
                  <c:v>1.7240800000000003</c:v>
                </c:pt>
              </c:numCache>
            </c:numRef>
          </c:yVal>
          <c:smooth val="0"/>
          <c:extLst>
            <c:ext xmlns:c16="http://schemas.microsoft.com/office/drawing/2014/chart" uri="{C3380CC4-5D6E-409C-BE32-E72D297353CC}">
              <c16:uniqueId val="{0000000E-7E45-4FAE-B806-621E1A19C31B}"/>
            </c:ext>
          </c:extLst>
        </c:ser>
        <c:ser>
          <c:idx val="15"/>
          <c:order val="15"/>
          <c:spPr>
            <a:ln w="9525">
              <a:solidFill>
                <a:prstClr val="black"/>
              </a:solidFill>
            </a:ln>
          </c:spPr>
          <c:marker>
            <c:spPr>
              <a:noFill/>
              <a:ln>
                <a:solidFill>
                  <a:prstClr val="black"/>
                </a:solidFill>
              </a:ln>
            </c:spPr>
          </c:marker>
          <c:xVal>
            <c:numRef>
              <c:f>ForFigure4!$B$54:$B$57</c:f>
              <c:numCache>
                <c:formatCode>General</c:formatCode>
                <c:ptCount val="4"/>
                <c:pt idx="0">
                  <c:v>1</c:v>
                </c:pt>
                <c:pt idx="1">
                  <c:v>2</c:v>
                </c:pt>
                <c:pt idx="2">
                  <c:v>3</c:v>
                </c:pt>
                <c:pt idx="3">
                  <c:v>4</c:v>
                </c:pt>
              </c:numCache>
            </c:numRef>
          </c:xVal>
          <c:yVal>
            <c:numRef>
              <c:f>ForFigure4!$D$54:$D$57</c:f>
              <c:numCache>
                <c:formatCode>General</c:formatCode>
                <c:ptCount val="4"/>
                <c:pt idx="0">
                  <c:v>1.4443999999999833</c:v>
                </c:pt>
                <c:pt idx="1">
                  <c:v>1.0211999999999832</c:v>
                </c:pt>
                <c:pt idx="2">
                  <c:v>0.76912000000000913</c:v>
                </c:pt>
                <c:pt idx="3">
                  <c:v>4.4160000000000004</c:v>
                </c:pt>
              </c:numCache>
            </c:numRef>
          </c:yVal>
          <c:smooth val="0"/>
          <c:extLst>
            <c:ext xmlns:c16="http://schemas.microsoft.com/office/drawing/2014/chart" uri="{C3380CC4-5D6E-409C-BE32-E72D297353CC}">
              <c16:uniqueId val="{0000000F-7E45-4FAE-B806-621E1A19C31B}"/>
            </c:ext>
          </c:extLst>
        </c:ser>
        <c:ser>
          <c:idx val="16"/>
          <c:order val="16"/>
          <c:spPr>
            <a:ln w="9525">
              <a:solidFill>
                <a:prstClr val="black"/>
              </a:solidFill>
            </a:ln>
          </c:spPr>
          <c:marker>
            <c:symbol val="dot"/>
            <c:size val="5"/>
            <c:spPr>
              <a:noFill/>
              <a:ln>
                <a:solidFill>
                  <a:prstClr val="black"/>
                </a:solidFill>
              </a:ln>
            </c:spPr>
          </c:marker>
          <c:xVal>
            <c:numRef>
              <c:f>ForFigure4!$B$58:$B$61</c:f>
              <c:numCache>
                <c:formatCode>General</c:formatCode>
                <c:ptCount val="4"/>
                <c:pt idx="0">
                  <c:v>1</c:v>
                </c:pt>
                <c:pt idx="1">
                  <c:v>2</c:v>
                </c:pt>
                <c:pt idx="2">
                  <c:v>3</c:v>
                </c:pt>
                <c:pt idx="3">
                  <c:v>4</c:v>
                </c:pt>
              </c:numCache>
            </c:numRef>
          </c:xVal>
          <c:yVal>
            <c:numRef>
              <c:f>ForFigure4!$D$58:$D$61</c:f>
              <c:numCache>
                <c:formatCode>General</c:formatCode>
                <c:ptCount val="4"/>
                <c:pt idx="0">
                  <c:v>1.9522400000000155</c:v>
                </c:pt>
                <c:pt idx="1">
                  <c:v>4.1473599999999955</c:v>
                </c:pt>
                <c:pt idx="2">
                  <c:v>2.6220000000000003</c:v>
                </c:pt>
                <c:pt idx="3">
                  <c:v>2.3091999999999997</c:v>
                </c:pt>
              </c:numCache>
            </c:numRef>
          </c:yVal>
          <c:smooth val="0"/>
          <c:extLst>
            <c:ext xmlns:c16="http://schemas.microsoft.com/office/drawing/2014/chart" uri="{C3380CC4-5D6E-409C-BE32-E72D297353CC}">
              <c16:uniqueId val="{00000010-7E45-4FAE-B806-621E1A19C31B}"/>
            </c:ext>
          </c:extLst>
        </c:ser>
        <c:ser>
          <c:idx val="17"/>
          <c:order val="17"/>
          <c:spPr>
            <a:ln w="9525">
              <a:solidFill>
                <a:prstClr val="black"/>
              </a:solidFill>
            </a:ln>
          </c:spPr>
          <c:marker>
            <c:symbol val="x"/>
            <c:size val="5"/>
            <c:spPr>
              <a:noFill/>
              <a:ln>
                <a:solidFill>
                  <a:prstClr val="black"/>
                </a:solidFill>
              </a:ln>
            </c:spPr>
          </c:marker>
          <c:xVal>
            <c:numRef>
              <c:f>ForFigure4!$B$62:$B$65</c:f>
              <c:numCache>
                <c:formatCode>General</c:formatCode>
                <c:ptCount val="4"/>
                <c:pt idx="0">
                  <c:v>1</c:v>
                </c:pt>
                <c:pt idx="1">
                  <c:v>2</c:v>
                </c:pt>
                <c:pt idx="2">
                  <c:v>3</c:v>
                </c:pt>
                <c:pt idx="3">
                  <c:v>4</c:v>
                </c:pt>
              </c:numCache>
            </c:numRef>
          </c:xVal>
          <c:yVal>
            <c:numRef>
              <c:f>ForFigure4!$D$62:$D$65</c:f>
              <c:numCache>
                <c:formatCode>General</c:formatCode>
                <c:ptCount val="4"/>
                <c:pt idx="0">
                  <c:v>0.56672000000000788</c:v>
                </c:pt>
                <c:pt idx="1">
                  <c:v>0.17848000000000044</c:v>
                </c:pt>
                <c:pt idx="2">
                  <c:v>0.172960000000002</c:v>
                </c:pt>
                <c:pt idx="3">
                  <c:v>9.0049600000000005</c:v>
                </c:pt>
              </c:numCache>
            </c:numRef>
          </c:yVal>
          <c:smooth val="0"/>
          <c:extLst>
            <c:ext xmlns:c16="http://schemas.microsoft.com/office/drawing/2014/chart" uri="{C3380CC4-5D6E-409C-BE32-E72D297353CC}">
              <c16:uniqueId val="{00000011-7E45-4FAE-B806-621E1A19C31B}"/>
            </c:ext>
          </c:extLst>
        </c:ser>
        <c:ser>
          <c:idx val="18"/>
          <c:order val="18"/>
          <c:spPr>
            <a:ln w="9525">
              <a:solidFill>
                <a:prstClr val="black"/>
              </a:solidFill>
            </a:ln>
          </c:spPr>
          <c:marker>
            <c:symbol val="diamond"/>
            <c:size val="5"/>
            <c:spPr>
              <a:noFill/>
              <a:ln>
                <a:solidFill>
                  <a:prstClr val="black"/>
                </a:solidFill>
              </a:ln>
            </c:spPr>
          </c:marker>
          <c:xVal>
            <c:numRef>
              <c:f>ForFigure4!$B$66:$B$69</c:f>
              <c:numCache>
                <c:formatCode>General</c:formatCode>
                <c:ptCount val="4"/>
                <c:pt idx="0">
                  <c:v>1</c:v>
                </c:pt>
                <c:pt idx="1">
                  <c:v>2</c:v>
                </c:pt>
                <c:pt idx="2">
                  <c:v>3</c:v>
                </c:pt>
                <c:pt idx="3">
                  <c:v>4</c:v>
                </c:pt>
              </c:numCache>
            </c:numRef>
          </c:xVal>
          <c:yVal>
            <c:numRef>
              <c:f>ForFigure4!$D$66:$D$69</c:f>
              <c:numCache>
                <c:formatCode>General</c:formatCode>
                <c:ptCount val="4"/>
                <c:pt idx="0">
                  <c:v>2.6606399999999999</c:v>
                </c:pt>
                <c:pt idx="1">
                  <c:v>1.1187199999999999</c:v>
                </c:pt>
                <c:pt idx="2">
                  <c:v>1.10032</c:v>
                </c:pt>
                <c:pt idx="3">
                  <c:v>4.3276799999999955</c:v>
                </c:pt>
              </c:numCache>
            </c:numRef>
          </c:yVal>
          <c:smooth val="0"/>
          <c:extLst>
            <c:ext xmlns:c16="http://schemas.microsoft.com/office/drawing/2014/chart" uri="{C3380CC4-5D6E-409C-BE32-E72D297353CC}">
              <c16:uniqueId val="{00000012-7E45-4FAE-B806-621E1A19C31B}"/>
            </c:ext>
          </c:extLst>
        </c:ser>
        <c:ser>
          <c:idx val="19"/>
          <c:order val="19"/>
          <c:spPr>
            <a:ln w="9525">
              <a:solidFill>
                <a:prstClr val="black"/>
              </a:solidFill>
            </a:ln>
          </c:spPr>
          <c:marker>
            <c:symbol val="square"/>
            <c:size val="5"/>
            <c:spPr>
              <a:noFill/>
              <a:ln>
                <a:solidFill>
                  <a:prstClr val="black"/>
                </a:solidFill>
              </a:ln>
            </c:spPr>
          </c:marker>
          <c:xVal>
            <c:numRef>
              <c:f>ForFigure4!$B$70:$B$73</c:f>
              <c:numCache>
                <c:formatCode>General</c:formatCode>
                <c:ptCount val="4"/>
                <c:pt idx="0">
                  <c:v>1</c:v>
                </c:pt>
                <c:pt idx="1">
                  <c:v>2</c:v>
                </c:pt>
                <c:pt idx="2">
                  <c:v>3</c:v>
                </c:pt>
                <c:pt idx="3">
                  <c:v>4</c:v>
                </c:pt>
              </c:numCache>
            </c:numRef>
          </c:xVal>
          <c:yVal>
            <c:numRef>
              <c:f>ForFigure4!$D$70:$D$73</c:f>
              <c:numCache>
                <c:formatCode>General</c:formatCode>
                <c:ptCount val="4"/>
                <c:pt idx="0">
                  <c:v>0.30360000000000031</c:v>
                </c:pt>
                <c:pt idx="1">
                  <c:v>0.37536000000000513</c:v>
                </c:pt>
                <c:pt idx="2">
                  <c:v>0.63296000000000063</c:v>
                </c:pt>
                <c:pt idx="3">
                  <c:v>3.5604000000000005</c:v>
                </c:pt>
              </c:numCache>
            </c:numRef>
          </c:yVal>
          <c:smooth val="0"/>
          <c:extLst>
            <c:ext xmlns:c16="http://schemas.microsoft.com/office/drawing/2014/chart" uri="{C3380CC4-5D6E-409C-BE32-E72D297353CC}">
              <c16:uniqueId val="{00000013-7E45-4FAE-B806-621E1A19C31B}"/>
            </c:ext>
          </c:extLst>
        </c:ser>
        <c:ser>
          <c:idx val="20"/>
          <c:order val="20"/>
          <c:spPr>
            <a:ln w="19050">
              <a:solidFill>
                <a:srgbClr val="C00000"/>
              </a:solidFill>
              <a:prstDash val="sysDash"/>
            </a:ln>
          </c:spPr>
          <c:marker>
            <c:symbol val="none"/>
          </c:marker>
          <c:xVal>
            <c:numRef>
              <c:f>ForFigure4!$B$74:$B$77</c:f>
              <c:numCache>
                <c:formatCode>General</c:formatCode>
                <c:ptCount val="4"/>
                <c:pt idx="0">
                  <c:v>0.8</c:v>
                </c:pt>
                <c:pt idx="1">
                  <c:v>2</c:v>
                </c:pt>
                <c:pt idx="2">
                  <c:v>3</c:v>
                </c:pt>
                <c:pt idx="3">
                  <c:v>4.2</c:v>
                </c:pt>
              </c:numCache>
            </c:numRef>
          </c:xVal>
          <c:yVal>
            <c:numRef>
              <c:f>ForFigure4!$D$74:$D$77</c:f>
              <c:numCache>
                <c:formatCode>General</c:formatCode>
                <c:ptCount val="4"/>
                <c:pt idx="0">
                  <c:v>3</c:v>
                </c:pt>
                <c:pt idx="1">
                  <c:v>3</c:v>
                </c:pt>
                <c:pt idx="2">
                  <c:v>3</c:v>
                </c:pt>
                <c:pt idx="3">
                  <c:v>3</c:v>
                </c:pt>
              </c:numCache>
            </c:numRef>
          </c:yVal>
          <c:smooth val="0"/>
          <c:extLst>
            <c:ext xmlns:c16="http://schemas.microsoft.com/office/drawing/2014/chart" uri="{C3380CC4-5D6E-409C-BE32-E72D297353CC}">
              <c16:uniqueId val="{00000014-7E45-4FAE-B806-621E1A19C31B}"/>
            </c:ext>
          </c:extLst>
        </c:ser>
        <c:dLbls>
          <c:showLegendKey val="0"/>
          <c:showVal val="0"/>
          <c:showCatName val="0"/>
          <c:showSerName val="0"/>
          <c:showPercent val="0"/>
          <c:showBubbleSize val="0"/>
        </c:dLbls>
        <c:axId val="977799432"/>
        <c:axId val="977799824"/>
      </c:scatterChart>
      <c:valAx>
        <c:axId val="977799432"/>
        <c:scaling>
          <c:orientation val="minMax"/>
          <c:max val="4.2"/>
          <c:min val="1"/>
        </c:scaling>
        <c:delete val="0"/>
        <c:axPos val="b"/>
        <c:title>
          <c:tx>
            <c:rich>
              <a:bodyPr/>
              <a:lstStyle/>
              <a:p>
                <a:pPr>
                  <a:defRPr sz="1800" b="1"/>
                </a:pPr>
                <a:r>
                  <a:rPr lang="en-US" sz="1800" b="1">
                    <a:latin typeface="Arial" pitchFamily="34" charset="0"/>
                    <a:cs typeface="Arial" pitchFamily="34" charset="0"/>
                  </a:rPr>
                  <a:t>Sampling interval</a:t>
                </a:r>
              </a:p>
            </c:rich>
          </c:tx>
          <c:layout>
            <c:manualLayout>
              <c:xMode val="edge"/>
              <c:yMode val="edge"/>
              <c:x val="0.33667829215249501"/>
              <c:y val="0.91580529614799766"/>
            </c:manualLayout>
          </c:layout>
          <c:overlay val="0"/>
        </c:title>
        <c:numFmt formatCode="General" sourceLinked="1"/>
        <c:majorTickMark val="out"/>
        <c:minorTickMark val="none"/>
        <c:tickLblPos val="nextTo"/>
        <c:spPr>
          <a:ln w="12700"/>
        </c:spPr>
        <c:txPr>
          <a:bodyPr/>
          <a:lstStyle/>
          <a:p>
            <a:pPr>
              <a:defRPr sz="1600">
                <a:latin typeface="Arial" pitchFamily="34" charset="0"/>
                <a:cs typeface="Arial" pitchFamily="34" charset="0"/>
              </a:defRPr>
            </a:pPr>
            <a:endParaRPr lang="en-US"/>
          </a:p>
        </c:txPr>
        <c:crossAx val="977799824"/>
        <c:crosses val="autoZero"/>
        <c:crossBetween val="midCat"/>
        <c:majorUnit val="1"/>
      </c:valAx>
      <c:valAx>
        <c:axId val="977799824"/>
        <c:scaling>
          <c:orientation val="minMax"/>
          <c:max val="18"/>
          <c:min val="0"/>
        </c:scaling>
        <c:delete val="0"/>
        <c:axPos val="l"/>
        <c:title>
          <c:tx>
            <c:rich>
              <a:bodyPr rot="-5400000" vert="horz"/>
              <a:lstStyle/>
              <a:p>
                <a:pPr>
                  <a:defRPr sz="1800"/>
                </a:pPr>
                <a:r>
                  <a:rPr lang="en-US" sz="1800" b="0">
                    <a:latin typeface="Arial" pitchFamily="34" charset="0"/>
                    <a:cs typeface="Arial" pitchFamily="34" charset="0"/>
                  </a:rPr>
                  <a:t>mg/L</a:t>
                </a:r>
              </a:p>
            </c:rich>
          </c:tx>
          <c:layout>
            <c:manualLayout>
              <c:xMode val="edge"/>
              <c:yMode val="edge"/>
              <c:x val="3.4249563699825986E-3"/>
              <c:y val="0.40111382921795474"/>
            </c:manualLayout>
          </c:layout>
          <c:overlay val="0"/>
        </c:title>
        <c:numFmt formatCode="General" sourceLinked="1"/>
        <c:majorTickMark val="out"/>
        <c:minorTickMark val="none"/>
        <c:tickLblPos val="nextTo"/>
        <c:spPr>
          <a:ln w="12700"/>
        </c:spPr>
        <c:txPr>
          <a:bodyPr/>
          <a:lstStyle/>
          <a:p>
            <a:pPr>
              <a:defRPr sz="1200">
                <a:latin typeface="Arial" pitchFamily="34" charset="0"/>
                <a:cs typeface="Arial" pitchFamily="34" charset="0"/>
              </a:defRPr>
            </a:pPr>
            <a:endParaRPr lang="en-US"/>
          </a:p>
        </c:txPr>
        <c:crossAx val="977799432"/>
        <c:crosses val="autoZero"/>
        <c:crossBetween val="midCat"/>
        <c:majorUnit val="1"/>
      </c:valAx>
      <c:spPr>
        <a:noFill/>
        <a:ln w="12700">
          <a:solidFill>
            <a:sysClr val="windowText" lastClr="000000">
              <a:tint val="75000"/>
              <a:shade val="95000"/>
              <a:satMod val="105000"/>
            </a:sysClr>
          </a:solidFill>
        </a:ln>
      </c:spPr>
    </c:plotArea>
    <c:plotVisOnly val="1"/>
    <c:dispBlanksAs val="gap"/>
    <c:showDLblsOverMax val="0"/>
  </c:chart>
  <c:spPr>
    <a:solidFill>
      <a:srgbClr val="F8F8F8"/>
    </a:solidFill>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F36D7C-1AD7-4FAF-A491-C1A75183B70F}" type="datetimeFigureOut">
              <a:rPr lang="en-US" smtClean="0"/>
              <a:pPr/>
              <a:t>9/20/2022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06CE0A-D263-40E7-898B-F9B12F41A387}" type="slidenum">
              <a:rPr lang="en-US" smtClean="0"/>
              <a:pPr/>
              <a:t>‹#›</a:t>
            </a:fld>
            <a:endParaRPr lang="en-US"/>
          </a:p>
        </p:txBody>
      </p:sp>
    </p:spTree>
    <p:extLst>
      <p:ext uri="{BB962C8B-B14F-4D97-AF65-F5344CB8AC3E}">
        <p14:creationId xmlns:p14="http://schemas.microsoft.com/office/powerpoint/2010/main" val="3909122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direct.com/topics/medicine-and-dentistry/c-reactive-protein" TargetMode="External"/><Relationship Id="rId7" Type="http://schemas.openxmlformats.org/officeDocument/2006/relationships/hyperlink" Target="https://www.sciencedirect.com/topics/medicine-and-dentistry/cancer-mortality"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subgroup-analysis" TargetMode="External"/><Relationship Id="rId5" Type="http://schemas.openxmlformats.org/officeDocument/2006/relationships/hyperlink" Target="https://www.sciencedirect.com/topics/medicine-and-dentistry/cardiovascular-mortality" TargetMode="External"/><Relationship Id="rId4" Type="http://schemas.openxmlformats.org/officeDocument/2006/relationships/hyperlink" Target="https://www.sciencedirect.com/topics/medicine-and-dentistry/all-cause-mortalit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06CE0A-D263-40E7-898B-F9B12F41A387}" type="slidenum">
              <a:rPr lang="en-US" smtClean="0"/>
              <a:pPr/>
              <a:t>1</a:t>
            </a:fld>
            <a:endParaRPr lang="en-US"/>
          </a:p>
        </p:txBody>
      </p:sp>
    </p:spTree>
    <p:extLst>
      <p:ext uri="{BB962C8B-B14F-4D97-AF65-F5344CB8AC3E}">
        <p14:creationId xmlns:p14="http://schemas.microsoft.com/office/powerpoint/2010/main" val="332065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EE006EA-47EF-48F0-88F2-77BB80B7E026}" type="slidenum">
              <a:rPr lang="en-US" smtClean="0"/>
              <a:pPr/>
              <a:t>13</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normAutofit fontScale="55000" lnSpcReduction="20000"/>
          </a:bodyPr>
          <a:lstStyle/>
          <a:p>
            <a:pPr eaLnBrk="1" hangingPunct="1"/>
            <a:endParaRPr lang="en-US"/>
          </a:p>
          <a:p>
            <a:pPr eaLnBrk="1" hangingPunct="1"/>
            <a:r>
              <a:rPr lang="en-US"/>
              <a:t>One</a:t>
            </a:r>
            <a:r>
              <a:rPr lang="en-US" baseline="0"/>
              <a:t> of my responsibilities as an anthropologist is to challenge assumptions of universality, challenge definitions of normality, that are based solely on research conducted in people living in affluent industrialized settings.</a:t>
            </a:r>
          </a:p>
          <a:p>
            <a:pPr eaLnBrk="1" hangingPunct="1"/>
            <a:endParaRPr lang="en-US"/>
          </a:p>
          <a:p>
            <a:pPr eaLnBrk="1" hangingPunct="1"/>
            <a:r>
              <a:rPr lang="en-US"/>
              <a:t>I would argue that by studying inflammation exclusively in overfed, under-infected populations like the US we tie our hands by limiting the range of meaningful ecological variation.</a:t>
            </a:r>
          </a:p>
          <a:p>
            <a:pPr eaLnBrk="1" hangingPunct="1"/>
            <a:endParaRPr lang="en-US"/>
          </a:p>
          <a:p>
            <a:pPr eaLnBrk="1" hangingPunct="1"/>
            <a:r>
              <a:rPr lang="en-US"/>
              <a:t>Go to graph.</a:t>
            </a:r>
          </a:p>
          <a:p>
            <a:pPr eaLnBrk="1" hangingPunct="1"/>
            <a:endParaRPr lang="en-US"/>
          </a:p>
          <a:p>
            <a:pPr eaLnBrk="1" hangingPunct="1"/>
            <a:r>
              <a:rPr lang="en-US"/>
              <a:t>A priori, we expect that . . . </a:t>
            </a:r>
          </a:p>
          <a:p>
            <a:pPr eaLnBrk="1" hangingPunct="1"/>
            <a:endParaRPr lang="en-US"/>
          </a:p>
          <a:p>
            <a:pPr eaLnBrk="1" hangingPunct="1"/>
            <a:r>
              <a:rPr lang="en-US"/>
              <a:t>What if chronic inflammation model is product of unique western environment?  </a:t>
            </a:r>
          </a:p>
          <a:p>
            <a:pPr eaLnBrk="1" hangingPunct="1"/>
            <a:endParaRPr lang="en-US"/>
          </a:p>
          <a:p>
            <a:pPr eaLnBrk="1" hangingPunct="1"/>
            <a:r>
              <a:rPr lang="en-US"/>
              <a:t>Joe </a:t>
            </a:r>
            <a:r>
              <a:rPr lang="en-US" err="1"/>
              <a:t>Henrich</a:t>
            </a:r>
            <a:r>
              <a:rPr lang="en-US"/>
              <a:t> 2010 critique of psychology:  </a:t>
            </a:r>
          </a:p>
          <a:p>
            <a:r>
              <a:rPr lang="en-US"/>
              <a:t>The</a:t>
            </a:r>
          </a:p>
          <a:p>
            <a:r>
              <a:rPr lang="en-US"/>
              <a:t>comparative</a:t>
            </a:r>
          </a:p>
          <a:p>
            <a:r>
              <a:rPr lang="en-US"/>
              <a:t>findings</a:t>
            </a:r>
          </a:p>
          <a:p>
            <a:r>
              <a:rPr lang="en-US"/>
              <a:t>suggest</a:t>
            </a:r>
          </a:p>
          <a:p>
            <a:r>
              <a:rPr lang="en-US"/>
              <a:t>that</a:t>
            </a:r>
          </a:p>
          <a:p>
            <a:r>
              <a:rPr lang="en-US"/>
              <a:t>members</a:t>
            </a:r>
          </a:p>
          <a:p>
            <a:r>
              <a:rPr lang="en-US"/>
              <a:t>of</a:t>
            </a:r>
          </a:p>
          <a:p>
            <a:r>
              <a:rPr lang="en-US"/>
              <a:t>Western,</a:t>
            </a:r>
          </a:p>
          <a:p>
            <a:r>
              <a:rPr lang="en-US"/>
              <a:t>educated,</a:t>
            </a:r>
          </a:p>
          <a:p>
            <a:r>
              <a:rPr lang="en-US"/>
              <a:t>industrialized,</a:t>
            </a:r>
          </a:p>
          <a:p>
            <a:r>
              <a:rPr lang="en-US"/>
              <a:t>rich,</a:t>
            </a:r>
          </a:p>
          <a:p>
            <a:r>
              <a:rPr lang="en-US"/>
              <a:t>and</a:t>
            </a:r>
          </a:p>
          <a:p>
            <a:r>
              <a:rPr lang="en-US"/>
              <a:t>democratic</a:t>
            </a:r>
          </a:p>
          <a:p>
            <a:r>
              <a:rPr lang="en-US"/>
              <a:t>societies,</a:t>
            </a:r>
          </a:p>
          <a:p>
            <a:r>
              <a:rPr lang="en-US"/>
              <a:t>including</a:t>
            </a:r>
          </a:p>
          <a:p>
            <a:r>
              <a:rPr lang="en-US"/>
              <a:t>young</a:t>
            </a:r>
          </a:p>
          <a:p>
            <a:r>
              <a:rPr lang="en-US"/>
              <a:t>children,</a:t>
            </a:r>
          </a:p>
          <a:p>
            <a:r>
              <a:rPr lang="en-US"/>
              <a:t>are</a:t>
            </a:r>
          </a:p>
          <a:p>
            <a:r>
              <a:rPr lang="en-US"/>
              <a:t>among</a:t>
            </a:r>
          </a:p>
          <a:p>
            <a:r>
              <a:rPr lang="en-US"/>
              <a:t>the</a:t>
            </a:r>
          </a:p>
          <a:p>
            <a:r>
              <a:rPr lang="en-US"/>
              <a:t>least</a:t>
            </a:r>
          </a:p>
          <a:p>
            <a:r>
              <a:rPr lang="en-US"/>
              <a:t>representative</a:t>
            </a:r>
          </a:p>
          <a:p>
            <a:r>
              <a:rPr lang="en-US"/>
              <a:t>populations</a:t>
            </a:r>
          </a:p>
          <a:p>
            <a:r>
              <a:rPr lang="en-US"/>
              <a:t>one</a:t>
            </a:r>
          </a:p>
          <a:p>
            <a:r>
              <a:rPr lang="en-US"/>
              <a:t>could</a:t>
            </a:r>
          </a:p>
          <a:p>
            <a:r>
              <a:rPr lang="en-US"/>
              <a:t>find</a:t>
            </a:r>
          </a:p>
          <a:p>
            <a:r>
              <a:rPr lang="en-US"/>
              <a:t>for</a:t>
            </a:r>
          </a:p>
          <a:p>
            <a:r>
              <a:rPr lang="en-US"/>
              <a:t>generalizing</a:t>
            </a:r>
          </a:p>
          <a:p>
            <a:r>
              <a:rPr lang="en-US"/>
              <a:t>about</a:t>
            </a:r>
          </a:p>
          <a:p>
            <a:r>
              <a:rPr lang="en-US"/>
              <a:t>humans</a:t>
            </a:r>
          </a:p>
          <a:p>
            <a:pPr eaLnBrk="1" hangingPunct="1"/>
            <a:endParaRPr lang="en-US"/>
          </a:p>
          <a:p>
            <a:pPr eaLnBrk="1" hangingPunct="1"/>
            <a:endParaRPr lang="en-US"/>
          </a:p>
        </p:txBody>
      </p:sp>
    </p:spTree>
    <p:extLst>
      <p:ext uri="{BB962C8B-B14F-4D97-AF65-F5344CB8AC3E}">
        <p14:creationId xmlns:p14="http://schemas.microsoft.com/office/powerpoint/2010/main" val="1332814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EE006EA-47EF-48F0-88F2-77BB80B7E026}" type="slidenum">
              <a:rPr lang="en-US" smtClean="0"/>
              <a:pPr/>
              <a:t>14</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a:p>
            <a:pPr eaLnBrk="1" hangingPunct="1"/>
            <a:r>
              <a:rPr lang="en-US"/>
              <a:t>One</a:t>
            </a:r>
            <a:r>
              <a:rPr lang="en-US" baseline="0"/>
              <a:t> of my responsibilities as an anthropologist is to challenge assumptions of universality, challenge definitions of normality, that are based solely on research conducted in people living in affluent industrialized settings.</a:t>
            </a:r>
          </a:p>
          <a:p>
            <a:pPr eaLnBrk="1" hangingPunct="1"/>
            <a:endParaRPr lang="en-US"/>
          </a:p>
          <a:p>
            <a:pPr eaLnBrk="1" hangingPunct="1"/>
            <a:r>
              <a:rPr lang="en-US"/>
              <a:t>I would argue that by studying inflammation exclusively in overfed, under-infected populations like the US we tie our hands by limiting the range of meaningful ecological variation.</a:t>
            </a:r>
          </a:p>
          <a:p>
            <a:pPr eaLnBrk="1" hangingPunct="1"/>
            <a:endParaRPr lang="en-US"/>
          </a:p>
          <a:p>
            <a:pPr eaLnBrk="1" hangingPunct="1"/>
            <a:r>
              <a:rPr lang="en-US"/>
              <a:t>Go to graph.</a:t>
            </a:r>
          </a:p>
          <a:p>
            <a:pPr eaLnBrk="1" hangingPunct="1"/>
            <a:endParaRPr lang="en-US"/>
          </a:p>
          <a:p>
            <a:pPr eaLnBrk="1" hangingPunct="1"/>
            <a:r>
              <a:rPr lang="en-US"/>
              <a:t>A priori, we expect that . . . </a:t>
            </a:r>
          </a:p>
          <a:p>
            <a:pPr eaLnBrk="1" hangingPunct="1"/>
            <a:endParaRPr lang="en-US"/>
          </a:p>
        </p:txBody>
      </p:sp>
    </p:spTree>
    <p:extLst>
      <p:ext uri="{BB962C8B-B14F-4D97-AF65-F5344CB8AC3E}">
        <p14:creationId xmlns:p14="http://schemas.microsoft.com/office/powerpoint/2010/main" val="3155531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6E1DCA9B-6ECE-4BD7-A365-A0A1E44DD3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F9C483E-9C08-45A3-906E-8EA26E548F9A}" type="slidenum">
              <a:rPr lang="en-US" altLang="en-US" sz="1300">
                <a:latin typeface="Times New Roman" panose="02020603050405020304" pitchFamily="18" charset="0"/>
              </a:rPr>
              <a:pPr/>
              <a:t>15</a:t>
            </a:fld>
            <a:endParaRPr lang="en-US" altLang="en-US" sz="1300">
              <a:latin typeface="Times New Roman" panose="02020603050405020304" pitchFamily="18" charset="0"/>
            </a:endParaRPr>
          </a:p>
        </p:txBody>
      </p:sp>
      <p:sp>
        <p:nvSpPr>
          <p:cNvPr id="73731" name="Rectangle 2">
            <a:extLst>
              <a:ext uri="{FF2B5EF4-FFF2-40B4-BE49-F238E27FC236}">
                <a16:creationId xmlns:a16="http://schemas.microsoft.com/office/drawing/2014/main" id="{3B8A3BEA-D6F8-475D-AB24-4EA5DE5C01DA}"/>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41FCFF56-09B7-44D9-90F3-39C9A129AE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First order question:  Natural history and variation of inflammation</a:t>
            </a:r>
          </a:p>
          <a:p>
            <a:pPr eaLnBrk="1" hangingPunct="1"/>
            <a:r>
              <a:rPr lang="en-US" altLang="en-US"/>
              <a:t>Second:  how does development matter?</a:t>
            </a:r>
          </a:p>
          <a:p>
            <a:pPr eaLnBrk="1" hangingPunct="1"/>
            <a:r>
              <a:rPr lang="en-US" altLang="en-US"/>
              <a:t>Third:  Only after addressing 1 and 2 can we understand how social environments matter to inflammation and chronic dx</a:t>
            </a:r>
          </a:p>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42B62DD-88B4-44B1-8CE0-FA25D172C403}"/>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880D8B40-CECE-4F62-B999-0294488F6E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a:extLst>
              <a:ext uri="{FF2B5EF4-FFF2-40B4-BE49-F238E27FC236}">
                <a16:creationId xmlns:a16="http://schemas.microsoft.com/office/drawing/2014/main" id="{1EA8AC23-02B9-479D-8C99-495F6608B3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7D29A64-7A4A-4071-ACE9-9F308C84A9FE}" type="slidenum">
              <a:rPr lang="en-US" altLang="en-US" sz="1300">
                <a:latin typeface="Times New Roman" panose="02020603050405020304" pitchFamily="18" charset="0"/>
              </a:rPr>
              <a:pPr/>
              <a:t>16</a:t>
            </a:fld>
            <a:endParaRPr lang="en-US" altLang="en-US" sz="130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3939EE69-6881-4980-8011-EFE4670026DF}" type="slidenum">
              <a:rPr lang="en-US" smtClean="0"/>
              <a:pPr/>
              <a:t>17</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215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CC0CD25C-F71D-4244-B009-36D7E7380253}" type="slidenum">
              <a:rPr lang="en-US" smtClean="0"/>
              <a:pPr/>
              <a:t>18</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a:t>Here we have another paradox of inflammation—low CRP in high infectious dx environment.</a:t>
            </a:r>
          </a:p>
        </p:txBody>
      </p:sp>
    </p:spTree>
    <p:extLst>
      <p:ext uri="{BB962C8B-B14F-4D97-AF65-F5344CB8AC3E}">
        <p14:creationId xmlns:p14="http://schemas.microsoft.com/office/powerpoint/2010/main" val="4189659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4A1A9EA-761F-4D06-9C91-6C45930217ED}" type="slidenum">
              <a:rPr lang="en-US" smtClean="0"/>
              <a:pPr/>
              <a:t>19</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a:t>means logcrpnozero if crp10==0&amp;preg2005~=1&amp;paasample3==1&amp;infectious==0 </a:t>
            </a:r>
          </a:p>
          <a:p>
            <a:pPr eaLnBrk="1" hangingPunct="1"/>
            <a:r>
              <a:rPr lang="en-US"/>
              <a:t>Waistcat:  0 &lt; 65; 1 &lt; 75; 2 &lt; 85; 3 &lt; 95, 4 &gt; 95</a:t>
            </a:r>
          </a:p>
          <a:p>
            <a:pPr eaLnBrk="1" hangingPunct="1"/>
            <a:endParaRPr lang="en-US"/>
          </a:p>
          <a:p>
            <a:pPr eaLnBrk="1" hangingPunct="1"/>
            <a:r>
              <a:rPr lang="en-US"/>
              <a:t>Question:  What explains this difference?  Why is CRP lower in Cebu?  Why is the per unit fat mass production of CRP lower in Cebu? </a:t>
            </a:r>
          </a:p>
          <a:p>
            <a:pPr eaLnBrk="1" hangingPunct="1"/>
            <a:r>
              <a:rPr lang="en-US"/>
              <a:t>Argues for changes in regulatory setpoints. . . .</a:t>
            </a:r>
          </a:p>
        </p:txBody>
      </p:sp>
    </p:spTree>
    <p:extLst>
      <p:ext uri="{BB962C8B-B14F-4D97-AF65-F5344CB8AC3E}">
        <p14:creationId xmlns:p14="http://schemas.microsoft.com/office/powerpoint/2010/main" val="1071407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F789B97-8087-478B-9C6F-77370A84293D}" type="slidenum">
              <a:rPr lang="en-US" altLang="en-US" sz="1300">
                <a:latin typeface="Times New Roman" panose="02020603050405020304" pitchFamily="18" charset="0"/>
              </a:rPr>
              <a:pPr/>
              <a:t>20</a:t>
            </a:fld>
            <a:endParaRPr lang="en-US" altLang="en-US" sz="1300">
              <a:latin typeface="Times New Roman" panose="02020603050405020304"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Need to update this slide with Ecuador data…</a:t>
            </a:r>
          </a:p>
        </p:txBody>
      </p:sp>
    </p:spTree>
    <p:extLst>
      <p:ext uri="{BB962C8B-B14F-4D97-AF65-F5344CB8AC3E}">
        <p14:creationId xmlns:p14="http://schemas.microsoft.com/office/powerpoint/2010/main" val="3557316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southeastern region of the Ecuadorian Amazon (</a:t>
            </a:r>
            <a:r>
              <a:rPr lang="en-US" altLang="en-US" err="1"/>
              <a:t>Descola</a:t>
            </a:r>
            <a:r>
              <a:rPr lang="en-US" altLang="en-US"/>
              <a:t> 1996). The Shuar live in small villages with scattered clusters of households, their economy based on horticulture, hunting, and fishing.  Despite accelerating economic and infrastructural development, Shuar continue to depend on subsistence horticulture for daily dietary needs, while also engaging in a mix of small scale agro-pastoralist production for market sale.  Regionally, infectious and parasitic diseases account for more than 15 percent of all deaths, compared to less than 3 percent in the US and Canada (WHO 2011).  Mortality risk for children under 5 years is more than three times higher in Ecuador than in the US, with 1 in 4 child deaths attributable to infectious diarrhea (WHO Report 2005; </a:t>
            </a:r>
            <a:r>
              <a:rPr lang="en-US" altLang="en-US" err="1"/>
              <a:t>Kosek</a:t>
            </a:r>
            <a:r>
              <a:rPr lang="en-US" altLang="en-US"/>
              <a:t> et al.).  Across all ages, acute respiratory infection, gastrointestinal illness, and vector-borne disease are the primary sources of morbidity in the Ecuadorian Amazon, with higher rates of infectious disease among indigenous groups compared to colonists (Pan et al. 2010).  Recent research among the Shuar indicates a high degree of growth stunting, likely due to synergistic influences of infectious disease and marginal nutrition (Blackwell et al. 2009; Pelletier).  </a:t>
            </a:r>
          </a:p>
          <a:p>
            <a:endParaRPr lang="en-US" altLang="en-US"/>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1248B22-0FEE-415D-96F6-6BDDCBE93819}" type="slidenum">
              <a:rPr lang="en-US" altLang="en-US" sz="1300">
                <a:latin typeface="Times New Roman" panose="02020603050405020304" pitchFamily="18" charset="0"/>
              </a:rPr>
              <a:pPr/>
              <a:t>22</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1978026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85B23BF-C32A-405B-95EF-A5682D3B1FBB}" type="slidenum">
              <a:rPr lang="en-US" altLang="en-US" sz="1300">
                <a:latin typeface="Times New Roman" panose="02020603050405020304" pitchFamily="18" charset="0"/>
              </a:rPr>
              <a:pPr/>
              <a:t>23</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427524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7F4E8B-5505-41DD-95D3-919D4198F36C}"/>
              </a:ext>
            </a:extLst>
          </p:cNvPr>
          <p:cNvSpPr>
            <a:spLocks noGrp="1" noChangeArrowheads="1"/>
          </p:cNvSpPr>
          <p:nvPr>
            <p:ph type="sldNum" sz="quarter" idx="5"/>
          </p:nvPr>
        </p:nvSpPr>
        <p:spPr>
          <a:ln/>
        </p:spPr>
        <p:txBody>
          <a:bodyPr/>
          <a:lstStyle/>
          <a:p>
            <a:fld id="{BE933F13-683C-47D2-9A59-0E9B31694104}" type="slidenum">
              <a:rPr lang="en-US" altLang="en-US"/>
              <a:pPr/>
              <a:t>3</a:t>
            </a:fld>
            <a:endParaRPr lang="en-US" altLang="en-US"/>
          </a:p>
        </p:txBody>
      </p:sp>
      <p:sp>
        <p:nvSpPr>
          <p:cNvPr id="380930" name="Rectangle 2">
            <a:extLst>
              <a:ext uri="{FF2B5EF4-FFF2-40B4-BE49-F238E27FC236}">
                <a16:creationId xmlns:a16="http://schemas.microsoft.com/office/drawing/2014/main" id="{DB29F367-5010-45A1-AA8A-0AD6E5A83235}"/>
              </a:ext>
            </a:extLst>
          </p:cNvPr>
          <p:cNvSpPr>
            <a:spLocks noGrp="1" noRot="1" noChangeAspect="1" noChangeArrowheads="1" noTextEdit="1"/>
          </p:cNvSpPr>
          <p:nvPr>
            <p:ph type="sldImg"/>
          </p:nvPr>
        </p:nvSpPr>
        <p:spPr>
          <a:ln/>
        </p:spPr>
      </p:sp>
      <p:sp>
        <p:nvSpPr>
          <p:cNvPr id="380931" name="Rectangle 3">
            <a:extLst>
              <a:ext uri="{FF2B5EF4-FFF2-40B4-BE49-F238E27FC236}">
                <a16:creationId xmlns:a16="http://schemas.microsoft.com/office/drawing/2014/main" id="{29EE4FFD-D813-4CFA-8083-88779490DF56}"/>
              </a:ext>
            </a:extLst>
          </p:cNvPr>
          <p:cNvSpPr>
            <a:spLocks noGrp="1" noChangeArrowheads="1"/>
          </p:cNvSpPr>
          <p:nvPr>
            <p:ph type="body" idx="1"/>
          </p:nvPr>
        </p:nvSpPr>
        <p:spPr/>
        <p:txBody>
          <a:bodyPr/>
          <a:lstStyle/>
          <a:p>
            <a:r>
              <a:rPr lang="en-US" altLang="en-US"/>
              <a:t>Field constraints:</a:t>
            </a:r>
          </a:p>
          <a:p>
            <a:r>
              <a:rPr lang="en-US" altLang="en-US"/>
              <a:t>Collection: large quantities of serum; must be immediately analyzed or deep frozen; venipuncture may be problematic, especially with kids;</a:t>
            </a:r>
          </a:p>
          <a:p>
            <a:r>
              <a:rPr lang="en-US" altLang="en-US"/>
              <a:t>Processing:  require centrifuge, freezer, cold chain; but may not even have electricity!</a:t>
            </a:r>
          </a:p>
          <a:p>
            <a:r>
              <a:rPr lang="en-US" altLang="en-US"/>
              <a:t>Confounders:  nutritional status (macro and micro); pathogen load, infectious disease burden</a:t>
            </a:r>
          </a:p>
          <a:p>
            <a:r>
              <a:rPr lang="en-US" altLang="en-US"/>
              <a:t>PNI:  deals with these problems by studying mice, or healthy individuals exclusively; high degree of control that is not possible in the field</a:t>
            </a:r>
          </a:p>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a:p>
        </p:txBody>
      </p:sp>
      <p:sp>
        <p:nvSpPr>
          <p:cNvPr id="123908" name="Slide Number Placeholder 3"/>
          <p:cNvSpPr>
            <a:spLocks noGrp="1"/>
          </p:cNvSpPr>
          <p:nvPr>
            <p:ph type="sldNum" sz="quarter" idx="5"/>
          </p:nvPr>
        </p:nvSpPr>
        <p:spPr>
          <a:noFill/>
        </p:spPr>
        <p:txBody>
          <a:bodyPr/>
          <a:lstStyle/>
          <a:p>
            <a:fld id="{487DBC43-828E-487D-B237-E38B98A9F988}" type="slidenum">
              <a:rPr lang="en-US" smtClean="0"/>
              <a:pPr/>
              <a:t>25</a:t>
            </a:fld>
            <a:endParaRPr lang="en-US"/>
          </a:p>
        </p:txBody>
      </p:sp>
    </p:spTree>
    <p:extLst>
      <p:ext uri="{BB962C8B-B14F-4D97-AF65-F5344CB8AC3E}">
        <p14:creationId xmlns:p14="http://schemas.microsoft.com/office/powerpoint/2010/main" val="6723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a:p>
        </p:txBody>
      </p:sp>
      <p:sp>
        <p:nvSpPr>
          <p:cNvPr id="124932" name="Slide Number Placeholder 3"/>
          <p:cNvSpPr>
            <a:spLocks noGrp="1"/>
          </p:cNvSpPr>
          <p:nvPr>
            <p:ph type="sldNum" sz="quarter" idx="5"/>
          </p:nvPr>
        </p:nvSpPr>
        <p:spPr>
          <a:noFill/>
        </p:spPr>
        <p:txBody>
          <a:bodyPr/>
          <a:lstStyle/>
          <a:p>
            <a:fld id="{6FD1B403-D51B-4803-BF8E-070390306EFC}" type="slidenum">
              <a:rPr lang="en-US" smtClean="0"/>
              <a:pPr/>
              <a:t>26</a:t>
            </a:fld>
            <a:endParaRPr lang="en-US"/>
          </a:p>
        </p:txBody>
      </p:sp>
    </p:spTree>
    <p:extLst>
      <p:ext uri="{BB962C8B-B14F-4D97-AF65-F5344CB8AC3E}">
        <p14:creationId xmlns:p14="http://schemas.microsoft.com/office/powerpoint/2010/main" val="4274480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6915064-0283-4255-8849-2DE6962D88D7}" type="slidenum">
              <a:rPr lang="en-US" altLang="en-US" sz="1300" smtClean="0">
                <a:latin typeface="Times New Roman" panose="02020603050405020304" pitchFamily="18" charset="0"/>
              </a:rPr>
              <a:pPr/>
              <a:t>27</a:t>
            </a:fld>
            <a:endParaRPr lang="en-US" altLang="en-US" sz="1300">
              <a:latin typeface="Times New Roman" panose="02020603050405020304"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What do we gain from a comparative</a:t>
            </a:r>
            <a:r>
              <a:rPr lang="en-US" altLang="en-US" baseline="0"/>
              <a:t> perspective on inflammation?  </a:t>
            </a:r>
            <a:endParaRPr lang="en-US" altLang="en-US"/>
          </a:p>
        </p:txBody>
      </p:sp>
    </p:spTree>
    <p:extLst>
      <p:ext uri="{BB962C8B-B14F-4D97-AF65-F5344CB8AC3E}">
        <p14:creationId xmlns:p14="http://schemas.microsoft.com/office/powerpoint/2010/main" val="2760008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66800F5-C753-45D9-8B2C-78E4711080BD}" type="slidenum">
              <a:rPr lang="en-US" altLang="en-US" sz="1300">
                <a:latin typeface="Times New Roman" panose="02020603050405020304" pitchFamily="18" charset="0"/>
              </a:rPr>
              <a:pPr/>
              <a:t>28</a:t>
            </a:fld>
            <a:endParaRPr lang="en-US" altLang="en-US" sz="1300">
              <a:latin typeface="Times New Roman" panose="02020603050405020304" pitchFamily="18" charset="0"/>
            </a:endParaRPr>
          </a:p>
        </p:txBody>
      </p:sp>
      <p:sp>
        <p:nvSpPr>
          <p:cNvPr id="86019" name="Rectangle 2"/>
          <p:cNvSpPr>
            <a:spLocks noGrp="1" noRot="1" noChangeAspect="1" noChangeArrowheads="1" noTextEdit="1"/>
          </p:cNvSpPr>
          <p:nvPr>
            <p:ph type="sldImg"/>
          </p:nvPr>
        </p:nvSpPr>
        <p:spPr>
          <a:xfrm>
            <a:off x="460375" y="722313"/>
            <a:ext cx="6394450" cy="3597275"/>
          </a:xfrm>
          <a:ln w="12700" cap="flat"/>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32" tIns="48667" rIns="97332" bIns="48667"/>
          <a:lstStyle/>
          <a:p>
            <a:endParaRPr lang="en-US" altLang="en-US"/>
          </a:p>
        </p:txBody>
      </p:sp>
    </p:spTree>
    <p:extLst>
      <p:ext uri="{BB962C8B-B14F-4D97-AF65-F5344CB8AC3E}">
        <p14:creationId xmlns:p14="http://schemas.microsoft.com/office/powerpoint/2010/main" val="876629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06CE0A-D263-40E7-898B-F9B12F41A387}" type="slidenum">
              <a:rPr lang="en-US" smtClean="0"/>
              <a:pPr/>
              <a:t>34</a:t>
            </a:fld>
            <a:endParaRPr lang="en-US"/>
          </a:p>
        </p:txBody>
      </p:sp>
    </p:spTree>
    <p:extLst>
      <p:ext uri="{BB962C8B-B14F-4D97-AF65-F5344CB8AC3E}">
        <p14:creationId xmlns:p14="http://schemas.microsoft.com/office/powerpoint/2010/main" val="546630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Ratio of SBP</a:t>
            </a:r>
            <a:r>
              <a:rPr lang="en-US" baseline="0"/>
              <a:t> in ankle to SBP in arm.</a:t>
            </a:r>
            <a:endParaRPr lang="en-US"/>
          </a:p>
        </p:txBody>
      </p:sp>
      <p:sp>
        <p:nvSpPr>
          <p:cNvPr id="4" name="Slide Number Placeholder 3"/>
          <p:cNvSpPr>
            <a:spLocks noGrp="1"/>
          </p:cNvSpPr>
          <p:nvPr>
            <p:ph type="sldNum" sz="quarter" idx="10"/>
          </p:nvPr>
        </p:nvSpPr>
        <p:spPr/>
        <p:txBody>
          <a:bodyPr/>
          <a:lstStyle/>
          <a:p>
            <a:pPr>
              <a:defRPr/>
            </a:pPr>
            <a:fld id="{01A36577-3CA0-404B-9BE3-8AEE75515B92}" type="slidenum">
              <a:rPr lang="en-US" smtClean="0"/>
              <a:pPr>
                <a:defRPr/>
              </a:pPr>
              <a:t>48</a:t>
            </a:fld>
            <a:endParaRPr lang="en-US"/>
          </a:p>
        </p:txBody>
      </p:sp>
    </p:spTree>
    <p:extLst>
      <p:ext uri="{BB962C8B-B14F-4D97-AF65-F5344CB8AC3E}">
        <p14:creationId xmlns:p14="http://schemas.microsoft.com/office/powerpoint/2010/main" val="3276946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6E1DCA9B-6ECE-4BD7-A365-A0A1E44DD3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F9C483E-9C08-45A3-906E-8EA26E548F9A}" type="slidenum">
              <a:rPr lang="en-US" altLang="en-US" sz="1300">
                <a:latin typeface="Times New Roman" panose="02020603050405020304" pitchFamily="18" charset="0"/>
              </a:rPr>
              <a:pPr/>
              <a:t>50</a:t>
            </a:fld>
            <a:endParaRPr lang="en-US" altLang="en-US" sz="1300">
              <a:latin typeface="Times New Roman" panose="02020603050405020304" pitchFamily="18" charset="0"/>
            </a:endParaRPr>
          </a:p>
        </p:txBody>
      </p:sp>
      <p:sp>
        <p:nvSpPr>
          <p:cNvPr id="73731" name="Rectangle 2">
            <a:extLst>
              <a:ext uri="{FF2B5EF4-FFF2-40B4-BE49-F238E27FC236}">
                <a16:creationId xmlns:a16="http://schemas.microsoft.com/office/drawing/2014/main" id="{3B8A3BEA-D6F8-475D-AB24-4EA5DE5C01DA}"/>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41FCFF56-09B7-44D9-90F3-39C9A129AE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First order question:  Natural history and variation of inflammation</a:t>
            </a:r>
          </a:p>
          <a:p>
            <a:pPr eaLnBrk="1" hangingPunct="1"/>
            <a:r>
              <a:rPr lang="en-US" altLang="en-US"/>
              <a:t>Second:  how does development matter?</a:t>
            </a:r>
          </a:p>
          <a:p>
            <a:pPr eaLnBrk="1" hangingPunct="1"/>
            <a:r>
              <a:rPr lang="en-US" altLang="en-US"/>
              <a:t>Third:  Only after addressing 1 and 2 can we understand how social environments matter to inflammation and chronic dx</a:t>
            </a:r>
          </a:p>
          <a:p>
            <a:pPr eaLnBrk="1" hangingPunct="1"/>
            <a:endParaRPr lang="en-US" altLang="en-US"/>
          </a:p>
        </p:txBody>
      </p:sp>
    </p:spTree>
    <p:extLst>
      <p:ext uri="{BB962C8B-B14F-4D97-AF65-F5344CB8AC3E}">
        <p14:creationId xmlns:p14="http://schemas.microsoft.com/office/powerpoint/2010/main" val="2166600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7F4E8B-5505-41DD-95D3-919D4198F36C}"/>
              </a:ext>
            </a:extLst>
          </p:cNvPr>
          <p:cNvSpPr>
            <a:spLocks noGrp="1" noChangeArrowheads="1"/>
          </p:cNvSpPr>
          <p:nvPr>
            <p:ph type="sldNum" sz="quarter" idx="5"/>
          </p:nvPr>
        </p:nvSpPr>
        <p:spPr>
          <a:ln/>
        </p:spPr>
        <p:txBody>
          <a:bodyPr/>
          <a:lstStyle/>
          <a:p>
            <a:fld id="{BE933F13-683C-47D2-9A59-0E9B31694104}" type="slidenum">
              <a:rPr lang="en-US" altLang="en-US"/>
              <a:pPr/>
              <a:t>4</a:t>
            </a:fld>
            <a:endParaRPr lang="en-US" altLang="en-US"/>
          </a:p>
        </p:txBody>
      </p:sp>
      <p:sp>
        <p:nvSpPr>
          <p:cNvPr id="380930" name="Rectangle 2">
            <a:extLst>
              <a:ext uri="{FF2B5EF4-FFF2-40B4-BE49-F238E27FC236}">
                <a16:creationId xmlns:a16="http://schemas.microsoft.com/office/drawing/2014/main" id="{DB29F367-5010-45A1-AA8A-0AD6E5A83235}"/>
              </a:ext>
            </a:extLst>
          </p:cNvPr>
          <p:cNvSpPr>
            <a:spLocks noGrp="1" noRot="1" noChangeAspect="1" noChangeArrowheads="1" noTextEdit="1"/>
          </p:cNvSpPr>
          <p:nvPr>
            <p:ph type="sldImg"/>
          </p:nvPr>
        </p:nvSpPr>
        <p:spPr>
          <a:ln/>
        </p:spPr>
      </p:sp>
      <p:sp>
        <p:nvSpPr>
          <p:cNvPr id="380931" name="Rectangle 3">
            <a:extLst>
              <a:ext uri="{FF2B5EF4-FFF2-40B4-BE49-F238E27FC236}">
                <a16:creationId xmlns:a16="http://schemas.microsoft.com/office/drawing/2014/main" id="{29EE4FFD-D813-4CFA-8083-88779490DF56}"/>
              </a:ext>
            </a:extLst>
          </p:cNvPr>
          <p:cNvSpPr>
            <a:spLocks noGrp="1" noChangeArrowheads="1"/>
          </p:cNvSpPr>
          <p:nvPr>
            <p:ph type="body" idx="1"/>
          </p:nvPr>
        </p:nvSpPr>
        <p:spPr/>
        <p:txBody>
          <a:bodyPr/>
          <a:lstStyle/>
          <a:p>
            <a:r>
              <a:rPr lang="en-US" altLang="en-US"/>
              <a:t>Field constraints:</a:t>
            </a:r>
          </a:p>
          <a:p>
            <a:r>
              <a:rPr lang="en-US" altLang="en-US"/>
              <a:t>Collection: large quantities of serum; must be immediately analyzed or deep frozen; venipuncture may be problematic, especially with kids;</a:t>
            </a:r>
          </a:p>
          <a:p>
            <a:r>
              <a:rPr lang="en-US" altLang="en-US"/>
              <a:t>Processing:  require centrifuge, freezer, cold chain; but may not even have electricity!</a:t>
            </a:r>
          </a:p>
          <a:p>
            <a:r>
              <a:rPr lang="en-US" altLang="en-US"/>
              <a:t>Confounders:  nutritional status (macro and micro); pathogen load, infectious disease burden</a:t>
            </a:r>
          </a:p>
          <a:p>
            <a:r>
              <a:rPr lang="en-US" altLang="en-US"/>
              <a:t>PNI:  deals with these problems by studying mice, or healthy individuals exclusively; high degree of control that is not possible in the field</a:t>
            </a:r>
          </a:p>
          <a:p>
            <a:endParaRPr lang="en-US" altLang="en-US"/>
          </a:p>
        </p:txBody>
      </p:sp>
    </p:spTree>
    <p:extLst>
      <p:ext uri="{BB962C8B-B14F-4D97-AF65-F5344CB8AC3E}">
        <p14:creationId xmlns:p14="http://schemas.microsoft.com/office/powerpoint/2010/main" val="4075206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1AA7316-E5FE-43C2-9279-71F146F18163}" type="slidenum">
              <a:rPr lang="en-US" altLang="en-US" sz="1300" smtClean="0">
                <a:latin typeface="Times New Roman" panose="02020603050405020304" pitchFamily="18" charset="0"/>
              </a:rPr>
              <a:pPr/>
              <a:t>6</a:t>
            </a:fld>
            <a:endParaRPr lang="en-US" altLang="en-US" sz="1300">
              <a:latin typeface="Times New Roman" panose="02020603050405020304" pitchFamily="18" charset="0"/>
            </a:endParaRPr>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24536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B0878B9-02E3-47AD-ADFD-36D501135B04}" type="slidenum">
              <a:rPr lang="en-US" smtClean="0"/>
              <a:pPr/>
              <a:t>7</a:t>
            </a:fld>
            <a:endParaRPr lang="en-US"/>
          </a:p>
        </p:txBody>
      </p:sp>
      <p:sp>
        <p:nvSpPr>
          <p:cNvPr id="97283" name="Rectangle 2"/>
          <p:cNvSpPr>
            <a:spLocks noGrp="1" noRot="1" noChangeAspect="1" noChangeArrowheads="1" noTextEdit="1"/>
          </p:cNvSpPr>
          <p:nvPr>
            <p:ph type="sldImg"/>
          </p:nvPr>
        </p:nvSpPr>
        <p:spPr>
          <a:xfrm>
            <a:off x="2365375" y="550863"/>
            <a:ext cx="4870450" cy="2740025"/>
          </a:xfrm>
          <a:ln w="12700" cap="flat"/>
        </p:spPr>
      </p:sp>
      <p:sp>
        <p:nvSpPr>
          <p:cNvPr id="97284" name="Rectangle 3"/>
          <p:cNvSpPr>
            <a:spLocks noGrp="1" noChangeArrowheads="1"/>
          </p:cNvSpPr>
          <p:nvPr>
            <p:ph type="body" idx="1"/>
          </p:nvPr>
        </p:nvSpPr>
        <p:spPr>
          <a:noFill/>
          <a:ln/>
        </p:spPr>
        <p:txBody>
          <a:bodyPr lIns="97332" tIns="48667" rIns="97332" bIns="48667"/>
          <a:lstStyle/>
          <a:p>
            <a:endParaRPr lang="en-US"/>
          </a:p>
        </p:txBody>
      </p:sp>
    </p:spTree>
    <p:extLst>
      <p:ext uri="{BB962C8B-B14F-4D97-AF65-F5344CB8AC3E}">
        <p14:creationId xmlns:p14="http://schemas.microsoft.com/office/powerpoint/2010/main" val="255890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FE403AC-B614-4EC5-8EBA-8A77B26B394D}" type="slidenum">
              <a:rPr lang="en-US" altLang="en-US" sz="1200">
                <a:latin typeface="Times New Roman" panose="02020603050405020304" pitchFamily="18" charset="0"/>
              </a:rPr>
              <a:pPr/>
              <a:t>8</a:t>
            </a:fld>
            <a:endParaRPr lang="en-US" altLang="en-US"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r>
              <a:rPr lang="en-US" altLang="en-US"/>
              <a:t>But recently it has been labeled the “secret killer”.  Ironic, because without it you would die.  But when inflammation becomes chronically elevated, contributes to . . .</a:t>
            </a:r>
          </a:p>
          <a:p>
            <a:endParaRPr lang="en-US" altLang="en-US"/>
          </a:p>
          <a:p>
            <a:endParaRPr lang="en-US" altLang="en-US"/>
          </a:p>
        </p:txBody>
      </p:sp>
    </p:spTree>
    <p:extLst>
      <p:ext uri="{BB962C8B-B14F-4D97-AF65-F5344CB8AC3E}">
        <p14:creationId xmlns:p14="http://schemas.microsoft.com/office/powerpoint/2010/main" val="3968817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a:solidFill>
                  <a:schemeClr val="tx1"/>
                </a:solidFill>
                <a:effectLst/>
                <a:latin typeface="Times New Roman" pitchFamily="18" charset="0"/>
                <a:ea typeface="+mn-ea"/>
                <a:cs typeface="+mn-cs"/>
              </a:rPr>
              <a:t>Background and aims</a:t>
            </a:r>
          </a:p>
          <a:p>
            <a:r>
              <a:rPr lang="en-US" sz="1200" b="0" i="0" u="none" strike="noStrike" kern="1200">
                <a:solidFill>
                  <a:schemeClr val="tx1"/>
                </a:solidFill>
                <a:effectLst/>
                <a:latin typeface="Times New Roman" pitchFamily="18" charset="0"/>
                <a:ea typeface="+mn-ea"/>
                <a:cs typeface="+mn-cs"/>
              </a:rPr>
              <a:t>Inconsistent findings have been reported on the association between high-sensitivity </a:t>
            </a:r>
            <a:r>
              <a:rPr lang="en-US" sz="1200" b="0" i="0" u="none" strike="noStrike" kern="1200">
                <a:solidFill>
                  <a:schemeClr val="tx1"/>
                </a:solidFill>
                <a:effectLst/>
                <a:latin typeface="Times New Roman" pitchFamily="18" charset="0"/>
                <a:ea typeface="+mn-ea"/>
                <a:cs typeface="+mn-cs"/>
                <a:hlinkClick r:id="rId3" tooltip="Learn more about C Reactive Protein"/>
              </a:rPr>
              <a:t>C-reactive protein</a:t>
            </a:r>
            <a:r>
              <a:rPr lang="en-US" sz="1200" b="0" i="0" u="none" strike="noStrike" kern="1200">
                <a:solidFill>
                  <a:schemeClr val="tx1"/>
                </a:solidFill>
                <a:effectLst/>
                <a:latin typeface="Times New Roman" pitchFamily="18" charset="0"/>
                <a:ea typeface="+mn-ea"/>
                <a:cs typeface="+mn-cs"/>
              </a:rPr>
              <a:t> (</a:t>
            </a:r>
            <a:r>
              <a:rPr lang="en-US" sz="1200" b="0" i="0" u="none" strike="noStrike" kern="1200" err="1">
                <a:solidFill>
                  <a:schemeClr val="tx1"/>
                </a:solidFill>
                <a:effectLst/>
                <a:latin typeface="Times New Roman" pitchFamily="18" charset="0"/>
                <a:ea typeface="+mn-ea"/>
                <a:cs typeface="+mn-cs"/>
              </a:rPr>
              <a:t>hs</a:t>
            </a:r>
            <a:r>
              <a:rPr lang="en-US" sz="1200" b="0" i="0" u="none" strike="noStrike" kern="1200">
                <a:solidFill>
                  <a:schemeClr val="tx1"/>
                </a:solidFill>
                <a:effectLst/>
                <a:latin typeface="Times New Roman" pitchFamily="18" charset="0"/>
                <a:ea typeface="+mn-ea"/>
                <a:cs typeface="+mn-cs"/>
              </a:rPr>
              <a:t>-CRP) and mortality risk. The objective of this meta-analysis was to investigate the association of elevated baseline </a:t>
            </a:r>
            <a:r>
              <a:rPr lang="en-US" sz="1200" b="0" i="0" u="none" strike="noStrike" kern="1200" err="1">
                <a:solidFill>
                  <a:schemeClr val="tx1"/>
                </a:solidFill>
                <a:effectLst/>
                <a:latin typeface="Times New Roman" pitchFamily="18" charset="0"/>
                <a:ea typeface="+mn-ea"/>
                <a:cs typeface="+mn-cs"/>
              </a:rPr>
              <a:t>hs</a:t>
            </a:r>
            <a:r>
              <a:rPr lang="en-US" sz="1200" b="0" i="0" u="none" strike="noStrike" kern="1200">
                <a:solidFill>
                  <a:schemeClr val="tx1"/>
                </a:solidFill>
                <a:effectLst/>
                <a:latin typeface="Times New Roman" pitchFamily="18" charset="0"/>
                <a:ea typeface="+mn-ea"/>
                <a:cs typeface="+mn-cs"/>
              </a:rPr>
              <a:t>-CRP levels with </a:t>
            </a:r>
            <a:r>
              <a:rPr lang="en-US" sz="1200" b="0" i="0" u="none" strike="noStrike" kern="1200">
                <a:solidFill>
                  <a:schemeClr val="tx1"/>
                </a:solidFill>
                <a:effectLst/>
                <a:latin typeface="Times New Roman" pitchFamily="18" charset="0"/>
                <a:ea typeface="+mn-ea"/>
                <a:cs typeface="+mn-cs"/>
                <a:hlinkClick r:id="rId4" tooltip="Learn more about All Cause Mortality"/>
              </a:rPr>
              <a:t>all-cause, cardiovascular, and cancer mortality</a:t>
            </a:r>
            <a:r>
              <a:rPr lang="en-US" sz="1200" b="0" i="0" u="none" strike="noStrike" kern="1200">
                <a:solidFill>
                  <a:schemeClr val="tx1"/>
                </a:solidFill>
                <a:effectLst/>
                <a:latin typeface="Times New Roman" pitchFamily="18" charset="0"/>
                <a:ea typeface="+mn-ea"/>
                <a:cs typeface="+mn-cs"/>
              </a:rPr>
              <a:t> risk in the general population.</a:t>
            </a:r>
          </a:p>
          <a:p>
            <a:r>
              <a:rPr lang="en-US" sz="1200" b="0" i="0" u="none" strike="noStrike" kern="1200">
                <a:solidFill>
                  <a:schemeClr val="tx1"/>
                </a:solidFill>
                <a:effectLst/>
                <a:latin typeface="Times New Roman" pitchFamily="18" charset="0"/>
                <a:ea typeface="+mn-ea"/>
                <a:cs typeface="+mn-cs"/>
              </a:rPr>
              <a:t>Methods</a:t>
            </a:r>
          </a:p>
          <a:p>
            <a:r>
              <a:rPr lang="en-US" sz="1200" b="0" i="0" u="none" strike="noStrike" kern="1200">
                <a:solidFill>
                  <a:schemeClr val="tx1"/>
                </a:solidFill>
                <a:effectLst/>
                <a:latin typeface="Times New Roman" pitchFamily="18" charset="0"/>
                <a:ea typeface="+mn-ea"/>
                <a:cs typeface="+mn-cs"/>
              </a:rPr>
              <a:t>PubMed and </a:t>
            </a:r>
            <a:r>
              <a:rPr lang="en-US" sz="1200" b="0" i="0" u="none" strike="noStrike" kern="1200" err="1">
                <a:solidFill>
                  <a:schemeClr val="tx1"/>
                </a:solidFill>
                <a:effectLst/>
                <a:latin typeface="Times New Roman" pitchFamily="18" charset="0"/>
                <a:ea typeface="+mn-ea"/>
                <a:cs typeface="+mn-cs"/>
              </a:rPr>
              <a:t>Embase</a:t>
            </a:r>
            <a:r>
              <a:rPr lang="en-US" sz="1200" b="0" i="0" u="none" strike="noStrike" kern="1200">
                <a:solidFill>
                  <a:schemeClr val="tx1"/>
                </a:solidFill>
                <a:effectLst/>
                <a:latin typeface="Times New Roman" pitchFamily="18" charset="0"/>
                <a:ea typeface="+mn-ea"/>
                <a:cs typeface="+mn-cs"/>
              </a:rPr>
              <a:t> were systematically searched for studies published from inception to October 2016. Prospective observational studies were eligible if they reported the effects of elevated baseline </a:t>
            </a:r>
            <a:r>
              <a:rPr lang="en-US" sz="1200" b="0" i="0" u="none" strike="noStrike" kern="1200" err="1">
                <a:solidFill>
                  <a:schemeClr val="tx1"/>
                </a:solidFill>
                <a:effectLst/>
                <a:latin typeface="Times New Roman" pitchFamily="18" charset="0"/>
                <a:ea typeface="+mn-ea"/>
                <a:cs typeface="+mn-cs"/>
              </a:rPr>
              <a:t>hs</a:t>
            </a:r>
            <a:r>
              <a:rPr lang="en-US" sz="1200" b="0" i="0" u="none" strike="noStrike" kern="1200">
                <a:solidFill>
                  <a:schemeClr val="tx1"/>
                </a:solidFill>
                <a:effectLst/>
                <a:latin typeface="Times New Roman" pitchFamily="18" charset="0"/>
                <a:ea typeface="+mn-ea"/>
                <a:cs typeface="+mn-cs"/>
              </a:rPr>
              <a:t>-CRP levels on cancer-related, cardiovascular or all-cause mortality in the general population. The pooled adjusted risk ratio (RR) with 95% confidence interval (CI) comparing the highest to the lowest category of </a:t>
            </a:r>
            <a:r>
              <a:rPr lang="en-US" sz="1200" b="0" i="0" u="none" strike="noStrike" kern="1200" err="1">
                <a:solidFill>
                  <a:schemeClr val="tx1"/>
                </a:solidFill>
                <a:effectLst/>
                <a:latin typeface="Times New Roman" pitchFamily="18" charset="0"/>
                <a:ea typeface="+mn-ea"/>
                <a:cs typeface="+mn-cs"/>
              </a:rPr>
              <a:t>hs</a:t>
            </a:r>
            <a:r>
              <a:rPr lang="en-US" sz="1200" b="0" i="0" u="none" strike="noStrike" kern="1200">
                <a:solidFill>
                  <a:schemeClr val="tx1"/>
                </a:solidFill>
                <a:effectLst/>
                <a:latin typeface="Times New Roman" pitchFamily="18" charset="0"/>
                <a:ea typeface="+mn-ea"/>
                <a:cs typeface="+mn-cs"/>
              </a:rPr>
              <a:t>-CRP levels was used as association measures.</a:t>
            </a:r>
          </a:p>
          <a:p>
            <a:r>
              <a:rPr lang="en-US" sz="1200" b="0" i="0" u="none" strike="noStrike" kern="1200">
                <a:solidFill>
                  <a:schemeClr val="tx1"/>
                </a:solidFill>
                <a:effectLst/>
                <a:latin typeface="Times New Roman" pitchFamily="18" charset="0"/>
                <a:ea typeface="+mn-ea"/>
                <a:cs typeface="+mn-cs"/>
              </a:rPr>
              <a:t>Results</a:t>
            </a:r>
          </a:p>
          <a:p>
            <a:r>
              <a:rPr lang="en-US" sz="1200" b="0" i="0" u="none" strike="noStrike" kern="1200">
                <a:solidFill>
                  <a:schemeClr val="tx1"/>
                </a:solidFill>
                <a:effectLst/>
                <a:latin typeface="Times New Roman" pitchFamily="18" charset="0"/>
                <a:ea typeface="+mn-ea"/>
                <a:cs typeface="+mn-cs"/>
              </a:rPr>
              <a:t>A total of 83,995 participants from 14 studies were identified. When comparing the highest to the lowest category of </a:t>
            </a:r>
            <a:r>
              <a:rPr lang="en-US" sz="1200" b="0" i="0" u="none" strike="noStrike" kern="1200" err="1">
                <a:solidFill>
                  <a:schemeClr val="tx1"/>
                </a:solidFill>
                <a:effectLst/>
                <a:latin typeface="Times New Roman" pitchFamily="18" charset="0"/>
                <a:ea typeface="+mn-ea"/>
                <a:cs typeface="+mn-cs"/>
              </a:rPr>
              <a:t>hs</a:t>
            </a:r>
            <a:r>
              <a:rPr lang="en-US" sz="1200" b="0" i="0" u="none" strike="noStrike" kern="1200">
                <a:solidFill>
                  <a:schemeClr val="tx1"/>
                </a:solidFill>
                <a:effectLst/>
                <a:latin typeface="Times New Roman" pitchFamily="18" charset="0"/>
                <a:ea typeface="+mn-ea"/>
                <a:cs typeface="+mn-cs"/>
              </a:rPr>
              <a:t>-CRP levels, the pooled RR was 1.25 (95% CI 1.13–1.38) for cancer-related mortality, 2.03 (95% CI 1.65–2.50) for </a:t>
            </a:r>
            <a:r>
              <a:rPr lang="en-US" sz="1200" b="0" i="0" u="none" strike="noStrike" kern="1200">
                <a:solidFill>
                  <a:schemeClr val="tx1"/>
                </a:solidFill>
                <a:effectLst/>
                <a:latin typeface="Times New Roman" pitchFamily="18" charset="0"/>
                <a:ea typeface="+mn-ea"/>
                <a:cs typeface="+mn-cs"/>
                <a:hlinkClick r:id="rId5" tooltip="Learn more about Cardiovascular Mortality"/>
              </a:rPr>
              <a:t>cardiovascular mortality</a:t>
            </a:r>
            <a:r>
              <a:rPr lang="en-US" sz="1200" b="0" i="0" u="none" strike="noStrike" kern="1200">
                <a:solidFill>
                  <a:schemeClr val="tx1"/>
                </a:solidFill>
                <a:effectLst/>
                <a:latin typeface="Times New Roman" pitchFamily="18" charset="0"/>
                <a:ea typeface="+mn-ea"/>
                <a:cs typeface="+mn-cs"/>
              </a:rPr>
              <a:t>, and 1.75 (1.55–1.98) for all-cause mortality, respectively. </a:t>
            </a:r>
            <a:r>
              <a:rPr lang="en-US" sz="1200" b="0" i="0" u="none" strike="noStrike" kern="1200">
                <a:solidFill>
                  <a:schemeClr val="tx1"/>
                </a:solidFill>
                <a:effectLst/>
                <a:latin typeface="Times New Roman" pitchFamily="18" charset="0"/>
                <a:ea typeface="+mn-ea"/>
                <a:cs typeface="+mn-cs"/>
                <a:hlinkClick r:id="rId6" tooltip="Learn more about Subgroup Analysis"/>
              </a:rPr>
              <a:t>Subgroup analysis</a:t>
            </a:r>
            <a:r>
              <a:rPr lang="en-US" sz="1200" b="0" i="0" u="none" strike="noStrike" kern="1200">
                <a:solidFill>
                  <a:schemeClr val="tx1"/>
                </a:solidFill>
                <a:effectLst/>
                <a:latin typeface="Times New Roman" pitchFamily="18" charset="0"/>
                <a:ea typeface="+mn-ea"/>
                <a:cs typeface="+mn-cs"/>
              </a:rPr>
              <a:t> showed that the effect of elevated </a:t>
            </a:r>
            <a:r>
              <a:rPr lang="en-US" sz="1200" b="0" i="0" u="none" strike="noStrike" kern="1200" err="1">
                <a:solidFill>
                  <a:schemeClr val="tx1"/>
                </a:solidFill>
                <a:effectLst/>
                <a:latin typeface="Times New Roman" pitchFamily="18" charset="0"/>
                <a:ea typeface="+mn-ea"/>
                <a:cs typeface="+mn-cs"/>
              </a:rPr>
              <a:t>hs</a:t>
            </a:r>
            <a:r>
              <a:rPr lang="en-US" sz="1200" b="0" i="0" u="none" strike="noStrike" kern="1200">
                <a:solidFill>
                  <a:schemeClr val="tx1"/>
                </a:solidFill>
                <a:effectLst/>
                <a:latin typeface="Times New Roman" pitchFamily="18" charset="0"/>
                <a:ea typeface="+mn-ea"/>
                <a:cs typeface="+mn-cs"/>
              </a:rPr>
              <a:t>-CRP levels on cancer-related mortality was observed in men (RR 1.26; 95% CI 1.11–1.43) but not in women (RR 1.03; 95% CI 0.83–1.27).</a:t>
            </a:r>
          </a:p>
          <a:p>
            <a:r>
              <a:rPr lang="en-US" sz="1200" b="0" i="0" u="none" strike="noStrike" kern="1200">
                <a:solidFill>
                  <a:schemeClr val="tx1"/>
                </a:solidFill>
                <a:effectLst/>
                <a:latin typeface="Times New Roman" pitchFamily="18" charset="0"/>
                <a:ea typeface="+mn-ea"/>
                <a:cs typeface="+mn-cs"/>
              </a:rPr>
              <a:t>Conclusions</a:t>
            </a:r>
          </a:p>
          <a:p>
            <a:r>
              <a:rPr lang="en-US" sz="1200" b="0" i="0" u="none" strike="noStrike" kern="1200">
                <a:solidFill>
                  <a:schemeClr val="tx1"/>
                </a:solidFill>
                <a:effectLst/>
                <a:latin typeface="Times New Roman" pitchFamily="18" charset="0"/>
                <a:ea typeface="+mn-ea"/>
                <a:cs typeface="+mn-cs"/>
              </a:rPr>
              <a:t>Elevated </a:t>
            </a:r>
            <a:r>
              <a:rPr lang="en-US" sz="1200" b="0" i="0" u="none" strike="noStrike" kern="1200" err="1">
                <a:solidFill>
                  <a:schemeClr val="tx1"/>
                </a:solidFill>
                <a:effectLst/>
                <a:latin typeface="Times New Roman" pitchFamily="18" charset="0"/>
                <a:ea typeface="+mn-ea"/>
                <a:cs typeface="+mn-cs"/>
              </a:rPr>
              <a:t>hs</a:t>
            </a:r>
            <a:r>
              <a:rPr lang="en-US" sz="1200" b="0" i="0" u="none" strike="noStrike" kern="1200">
                <a:solidFill>
                  <a:schemeClr val="tx1"/>
                </a:solidFill>
                <a:effectLst/>
                <a:latin typeface="Times New Roman" pitchFamily="18" charset="0"/>
                <a:ea typeface="+mn-ea"/>
                <a:cs typeface="+mn-cs"/>
              </a:rPr>
              <a:t>-CRP levels can independently predict risk of all-cause, cardiovascular mortality in the general population. However, the gender differences in the predictive role of </a:t>
            </a:r>
            <a:r>
              <a:rPr lang="en-US" sz="1200" b="0" i="0" u="none" strike="noStrike" kern="1200" err="1">
                <a:solidFill>
                  <a:schemeClr val="tx1"/>
                </a:solidFill>
                <a:effectLst/>
                <a:latin typeface="Times New Roman" pitchFamily="18" charset="0"/>
                <a:ea typeface="+mn-ea"/>
                <a:cs typeface="+mn-cs"/>
              </a:rPr>
              <a:t>hs</a:t>
            </a:r>
            <a:r>
              <a:rPr lang="en-US" sz="1200" b="0" i="0" u="none" strike="noStrike" kern="1200">
                <a:solidFill>
                  <a:schemeClr val="tx1"/>
                </a:solidFill>
                <a:effectLst/>
                <a:latin typeface="Times New Roman" pitchFamily="18" charset="0"/>
                <a:ea typeface="+mn-ea"/>
                <a:cs typeface="+mn-cs"/>
              </a:rPr>
              <a:t>-CRP on </a:t>
            </a:r>
            <a:r>
              <a:rPr lang="en-US" sz="1200" b="0" i="0" u="none" strike="noStrike" kern="1200">
                <a:solidFill>
                  <a:schemeClr val="tx1"/>
                </a:solidFill>
                <a:effectLst/>
                <a:latin typeface="Times New Roman" pitchFamily="18" charset="0"/>
                <a:ea typeface="+mn-ea"/>
                <a:cs typeface="+mn-cs"/>
                <a:hlinkClick r:id="rId7" tooltip="Learn more about Cancer Mortality"/>
              </a:rPr>
              <a:t>cancer mortality</a:t>
            </a:r>
            <a:r>
              <a:rPr lang="en-US" sz="1200" b="0" i="0" u="none" strike="noStrike" kern="1200">
                <a:solidFill>
                  <a:schemeClr val="tx1"/>
                </a:solidFill>
                <a:effectLst/>
                <a:latin typeface="Times New Roman" pitchFamily="18" charset="0"/>
                <a:ea typeface="+mn-ea"/>
                <a:cs typeface="+mn-cs"/>
              </a:rPr>
              <a:t> should to be further investigated.</a:t>
            </a:r>
          </a:p>
          <a:p>
            <a:endParaRPr lang="en-US"/>
          </a:p>
        </p:txBody>
      </p:sp>
      <p:sp>
        <p:nvSpPr>
          <p:cNvPr id="4" name="Slide Number Placeholder 3"/>
          <p:cNvSpPr>
            <a:spLocks noGrp="1"/>
          </p:cNvSpPr>
          <p:nvPr>
            <p:ph type="sldNum" sz="quarter" idx="10"/>
          </p:nvPr>
        </p:nvSpPr>
        <p:spPr/>
        <p:txBody>
          <a:bodyPr/>
          <a:lstStyle/>
          <a:p>
            <a:pPr>
              <a:defRPr/>
            </a:pPr>
            <a:fld id="{01A36577-3CA0-404B-9BE3-8AEE75515B92}" type="slidenum">
              <a:rPr lang="en-US" smtClean="0"/>
              <a:pPr>
                <a:defRPr/>
              </a:pPr>
              <a:t>9</a:t>
            </a:fld>
            <a:endParaRPr lang="en-US"/>
          </a:p>
        </p:txBody>
      </p:sp>
    </p:spTree>
    <p:extLst>
      <p:ext uri="{BB962C8B-B14F-4D97-AF65-F5344CB8AC3E}">
        <p14:creationId xmlns:p14="http://schemas.microsoft.com/office/powerpoint/2010/main" val="275549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B0878B9-02E3-47AD-ADFD-36D501135B04}" type="slidenum">
              <a:rPr lang="en-US" smtClean="0"/>
              <a:pPr/>
              <a:t>10</a:t>
            </a:fld>
            <a:endParaRPr lang="en-US"/>
          </a:p>
        </p:txBody>
      </p:sp>
      <p:sp>
        <p:nvSpPr>
          <p:cNvPr id="97283" name="Rectangle 2"/>
          <p:cNvSpPr>
            <a:spLocks noGrp="1" noRot="1" noChangeAspect="1" noChangeArrowheads="1" noTextEdit="1"/>
          </p:cNvSpPr>
          <p:nvPr>
            <p:ph type="sldImg"/>
          </p:nvPr>
        </p:nvSpPr>
        <p:spPr>
          <a:xfrm>
            <a:off x="2365375" y="550863"/>
            <a:ext cx="4870450" cy="2740025"/>
          </a:xfrm>
          <a:ln w="12700" cap="flat"/>
        </p:spPr>
      </p:sp>
      <p:sp>
        <p:nvSpPr>
          <p:cNvPr id="97284" name="Rectangle 3"/>
          <p:cNvSpPr>
            <a:spLocks noGrp="1" noChangeArrowheads="1"/>
          </p:cNvSpPr>
          <p:nvPr>
            <p:ph type="body" idx="1"/>
          </p:nvPr>
        </p:nvSpPr>
        <p:spPr>
          <a:noFill/>
          <a:ln/>
        </p:spPr>
        <p:txBody>
          <a:bodyPr lIns="97332" tIns="48667" rIns="97332" bIns="48667"/>
          <a:lstStyle/>
          <a:p>
            <a:endParaRPr lang="en-US"/>
          </a:p>
        </p:txBody>
      </p:sp>
    </p:spTree>
    <p:extLst>
      <p:ext uri="{BB962C8B-B14F-4D97-AF65-F5344CB8AC3E}">
        <p14:creationId xmlns:p14="http://schemas.microsoft.com/office/powerpoint/2010/main" val="270906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this understanding?  What does</a:t>
            </a:r>
            <a:r>
              <a:rPr lang="en-US" baseline="0"/>
              <a:t> inflammation look like when we study it places like the US?  This paper, by Macy et al about 20 years ago, is foundational to what I’m calling here the chronic low-grade inflammation model.  </a:t>
            </a:r>
            <a:endParaRPr lang="en-US"/>
          </a:p>
        </p:txBody>
      </p:sp>
      <p:sp>
        <p:nvSpPr>
          <p:cNvPr id="4" name="Slide Number Placeholder 3"/>
          <p:cNvSpPr>
            <a:spLocks noGrp="1"/>
          </p:cNvSpPr>
          <p:nvPr>
            <p:ph type="sldNum" sz="quarter" idx="10"/>
          </p:nvPr>
        </p:nvSpPr>
        <p:spPr/>
        <p:txBody>
          <a:bodyPr/>
          <a:lstStyle/>
          <a:p>
            <a:pPr>
              <a:defRPr/>
            </a:pPr>
            <a:fld id="{01A36577-3CA0-404B-9BE3-8AEE75515B92}" type="slidenum">
              <a:rPr lang="en-US" smtClean="0"/>
              <a:pPr>
                <a:defRPr/>
              </a:pPr>
              <a:t>11</a:t>
            </a:fld>
            <a:endParaRPr lang="en-US"/>
          </a:p>
        </p:txBody>
      </p:sp>
    </p:spTree>
    <p:extLst>
      <p:ext uri="{BB962C8B-B14F-4D97-AF65-F5344CB8AC3E}">
        <p14:creationId xmlns:p14="http://schemas.microsoft.com/office/powerpoint/2010/main" val="4283624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FE6FA16A-AFBD-4E36-87E4-3E67C89E62BB}" type="datetimeFigureOut">
              <a:rPr lang="en-US" smtClean="0"/>
              <a:pPr/>
              <a:t>9/20/2022</a:t>
            </a:fld>
            <a:endParaRPr lang="en-US"/>
          </a:p>
        </p:txBody>
      </p:sp>
      <p:sp>
        <p:nvSpPr>
          <p:cNvPr id="17" name="Footer Placeholder 16"/>
          <p:cNvSpPr>
            <a:spLocks noGrp="1"/>
          </p:cNvSpPr>
          <p:nvPr>
            <p:ph type="ftr" sz="quarter" idx="11"/>
          </p:nvPr>
        </p:nvSpPr>
        <p:spPr>
          <a:xfrm>
            <a:off x="3864864" y="6355080"/>
            <a:ext cx="4632960" cy="365760"/>
          </a:xfrm>
        </p:spPr>
        <p:txBody>
          <a:bodyPr/>
          <a:lstStyle/>
          <a:p>
            <a:endParaRPr lang="en-US"/>
          </a:p>
        </p:txBody>
      </p:sp>
      <p:sp>
        <p:nvSpPr>
          <p:cNvPr id="29" name="Slide Number Placeholder 28"/>
          <p:cNvSpPr>
            <a:spLocks noGrp="1"/>
          </p:cNvSpPr>
          <p:nvPr>
            <p:ph type="sldNum" sz="quarter" idx="12"/>
          </p:nvPr>
        </p:nvSpPr>
        <p:spPr>
          <a:xfrm>
            <a:off x="1621536" y="6355080"/>
            <a:ext cx="1625600" cy="365760"/>
          </a:xfrm>
        </p:spPr>
        <p:txBody>
          <a:bodyPr/>
          <a:lstStyle/>
          <a:p>
            <a:fld id="{052A9B9E-8FCD-40AD-AAB1-DA3675E3A418}" type="slidenum">
              <a:rPr lang="en-US" smtClean="0"/>
              <a:pPr/>
              <a:t>‹#›</a:t>
            </a:fld>
            <a:endParaRPr lang="en-US"/>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6FA16A-AFBD-4E36-87E4-3E67C89E62BB}" type="datetimeFigureOut">
              <a:rPr lang="en-US" smtClean="0"/>
              <a:pPr/>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A9B9E-8FCD-40AD-AAB1-DA3675E3A41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6FA16A-AFBD-4E36-87E4-3E67C89E62BB}" type="datetimeFigureOut">
              <a:rPr lang="en-US" smtClean="0"/>
              <a:pPr/>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A9B9E-8FCD-40AD-AAB1-DA3675E3A418}" type="slidenum">
              <a:rPr lang="en-US" smtClean="0"/>
              <a:pPr/>
              <a:t>‹#›</a:t>
            </a:fld>
            <a:endParaRPr lang="en-US"/>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4" name="Date Placeholder 11"/>
          <p:cNvSpPr>
            <a:spLocks noGrp="1"/>
          </p:cNvSpPr>
          <p:nvPr>
            <p:ph type="dt" sz="half" idx="14"/>
          </p:nvPr>
        </p:nvSpPr>
        <p:spPr>
          <a:xfrm>
            <a:off x="3133344" y="6436627"/>
            <a:ext cx="1133856" cy="224367"/>
          </a:xfrm>
          <a:prstGeom prst="rect">
            <a:avLst/>
          </a:prstGeom>
        </p:spPr>
        <p:txBody>
          <a:bodyPr/>
          <a:lstStyle/>
          <a:p>
            <a:fld id="{6E460D88-FDEE-654D-9AC4-EB2542DECCF3}" type="datetime1">
              <a:rPr lang="en-US" smtClean="0"/>
              <a:t>9/20/2022</a:t>
            </a:fld>
            <a:endParaRPr lang="en-US"/>
          </a:p>
        </p:txBody>
      </p:sp>
      <p:sp>
        <p:nvSpPr>
          <p:cNvPr id="15" name="Footer Placeholder 12"/>
          <p:cNvSpPr>
            <a:spLocks noGrp="1"/>
          </p:cNvSpPr>
          <p:nvPr>
            <p:ph type="ftr" sz="quarter" idx="15"/>
          </p:nvPr>
        </p:nvSpPr>
        <p:spPr>
          <a:xfrm>
            <a:off x="4162659" y="6374245"/>
            <a:ext cx="6908800" cy="308355"/>
          </a:xfrm>
          <a:prstGeom prst="rect">
            <a:avLst/>
          </a:prstGeom>
        </p:spPr>
        <p:txBody>
          <a:bodyPr/>
          <a:lstStyle/>
          <a:p>
            <a:r>
              <a:rPr lang="en-US">
                <a:solidFill>
                  <a:srgbClr val="605F62"/>
                </a:solidFill>
              </a:rPr>
              <a:t>Presentation or Section Title</a:t>
            </a:r>
          </a:p>
        </p:txBody>
      </p:sp>
      <p:sp>
        <p:nvSpPr>
          <p:cNvPr id="16"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a:p>
        </p:txBody>
      </p:sp>
      <p:sp>
        <p:nvSpPr>
          <p:cNvPr id="7" name="Title 1"/>
          <p:cNvSpPr>
            <a:spLocks noGrp="1"/>
          </p:cNvSpPr>
          <p:nvPr>
            <p:ph type="title"/>
          </p:nvPr>
        </p:nvSpPr>
        <p:spPr>
          <a:xfrm>
            <a:off x="1464743" y="169881"/>
            <a:ext cx="9573685" cy="1016000"/>
          </a:xfrm>
          <a:prstGeom prst="rect">
            <a:avLst/>
          </a:prstGeom>
        </p:spPr>
        <p:txBody>
          <a:bodyPr/>
          <a:lstStyle>
            <a:lvl1pPr>
              <a:defRPr/>
            </a:lvl1pPr>
          </a:lstStyle>
          <a:p>
            <a:r>
              <a:rPr lang="en-US"/>
              <a:t>Click to edit Master title style</a:t>
            </a:r>
          </a:p>
        </p:txBody>
      </p:sp>
      <p:sp>
        <p:nvSpPr>
          <p:cNvPr id="8" name="Text Placeholder 10"/>
          <p:cNvSpPr>
            <a:spLocks noGrp="1"/>
          </p:cNvSpPr>
          <p:nvPr>
            <p:ph type="body" sz="quarter" idx="13" hasCustomPrompt="1"/>
          </p:nvPr>
        </p:nvSpPr>
        <p:spPr>
          <a:xfrm>
            <a:off x="1464745" y="1195843"/>
            <a:ext cx="9573684" cy="6096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Tree>
    <p:extLst>
      <p:ext uri="{BB962C8B-B14F-4D97-AF65-F5344CB8AC3E}">
        <p14:creationId xmlns:p14="http://schemas.microsoft.com/office/powerpoint/2010/main" val="29415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4" name="Date Placeholder 11"/>
          <p:cNvSpPr>
            <a:spLocks noGrp="1"/>
          </p:cNvSpPr>
          <p:nvPr>
            <p:ph type="dt" sz="half" idx="14"/>
          </p:nvPr>
        </p:nvSpPr>
        <p:spPr>
          <a:xfrm>
            <a:off x="3133344" y="6436627"/>
            <a:ext cx="1133856" cy="224367"/>
          </a:xfrm>
          <a:prstGeom prst="rect">
            <a:avLst/>
          </a:prstGeom>
        </p:spPr>
        <p:txBody>
          <a:bodyPr/>
          <a:lstStyle/>
          <a:p>
            <a:fld id="{6E460D88-FDEE-654D-9AC4-EB2542DECCF3}" type="datetime1">
              <a:rPr lang="en-US" smtClean="0"/>
              <a:t>9/20/2022</a:t>
            </a:fld>
            <a:endParaRPr lang="en-US"/>
          </a:p>
        </p:txBody>
      </p:sp>
      <p:sp>
        <p:nvSpPr>
          <p:cNvPr id="15" name="Footer Placeholder 12"/>
          <p:cNvSpPr>
            <a:spLocks noGrp="1"/>
          </p:cNvSpPr>
          <p:nvPr>
            <p:ph type="ftr" sz="quarter" idx="15"/>
          </p:nvPr>
        </p:nvSpPr>
        <p:spPr>
          <a:xfrm>
            <a:off x="4162659" y="6374245"/>
            <a:ext cx="6908800" cy="308355"/>
          </a:xfrm>
          <a:prstGeom prst="rect">
            <a:avLst/>
          </a:prstGeom>
        </p:spPr>
        <p:txBody>
          <a:bodyPr/>
          <a:lstStyle/>
          <a:p>
            <a:r>
              <a:rPr lang="en-US">
                <a:solidFill>
                  <a:srgbClr val="605F62"/>
                </a:solidFill>
              </a:rPr>
              <a:t>Presentation or Section Title</a:t>
            </a:r>
          </a:p>
        </p:txBody>
      </p:sp>
      <p:sp>
        <p:nvSpPr>
          <p:cNvPr id="16"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a:p>
        </p:txBody>
      </p:sp>
      <p:sp>
        <p:nvSpPr>
          <p:cNvPr id="7" name="Title 1"/>
          <p:cNvSpPr>
            <a:spLocks noGrp="1"/>
          </p:cNvSpPr>
          <p:nvPr>
            <p:ph type="title"/>
          </p:nvPr>
        </p:nvSpPr>
        <p:spPr>
          <a:xfrm>
            <a:off x="1464743" y="169881"/>
            <a:ext cx="9573685" cy="1016000"/>
          </a:xfrm>
          <a:prstGeom prst="rect">
            <a:avLst/>
          </a:prstGeom>
        </p:spPr>
        <p:txBody>
          <a:bodyPr/>
          <a:lstStyle>
            <a:lvl1pPr>
              <a:defRPr/>
            </a:lvl1pPr>
          </a:lstStyle>
          <a:p>
            <a:r>
              <a:rPr lang="en-US"/>
              <a:t>Click to edit Master title style</a:t>
            </a:r>
          </a:p>
        </p:txBody>
      </p:sp>
      <p:sp>
        <p:nvSpPr>
          <p:cNvPr id="8" name="Text Placeholder 10"/>
          <p:cNvSpPr>
            <a:spLocks noGrp="1"/>
          </p:cNvSpPr>
          <p:nvPr>
            <p:ph type="body" sz="quarter" idx="13" hasCustomPrompt="1"/>
          </p:nvPr>
        </p:nvSpPr>
        <p:spPr>
          <a:xfrm>
            <a:off x="1464745" y="1195843"/>
            <a:ext cx="9573684" cy="6096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Tree>
    <p:extLst>
      <p:ext uri="{BB962C8B-B14F-4D97-AF65-F5344CB8AC3E}">
        <p14:creationId xmlns:p14="http://schemas.microsoft.com/office/powerpoint/2010/main" val="137838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E6FA16A-AFBD-4E36-87E4-3E67C89E62BB}" type="datetimeFigureOut">
              <a:rPr lang="en-US" smtClean="0"/>
              <a:pPr/>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A9B9E-8FCD-40AD-AAB1-DA3675E3A418}" type="slidenum">
              <a:rPr lang="en-US" smtClean="0"/>
              <a:pPr/>
              <a:t>‹#›</a:t>
            </a:fld>
            <a:endParaRPr lang="en-US"/>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FE6FA16A-AFBD-4E36-87E4-3E67C89E62BB}" type="datetimeFigureOut">
              <a:rPr lang="en-US" smtClean="0"/>
              <a:pPr/>
              <a:t>9/20/2022</a:t>
            </a:fld>
            <a:endParaRPr lang="en-US"/>
          </a:p>
        </p:txBody>
      </p:sp>
      <p:sp>
        <p:nvSpPr>
          <p:cNvPr id="5" name="Footer Placeholder 4"/>
          <p:cNvSpPr>
            <a:spLocks noGrp="1"/>
          </p:cNvSpPr>
          <p:nvPr>
            <p:ph type="ftr" sz="quarter" idx="11"/>
          </p:nvPr>
        </p:nvSpPr>
        <p:spPr>
          <a:xfrm>
            <a:off x="3864864" y="6355080"/>
            <a:ext cx="4632960" cy="365760"/>
          </a:xfrm>
        </p:spPr>
        <p:txBody>
          <a:bodyPr/>
          <a:lstStyle/>
          <a:p>
            <a:endParaRPr lang="en-US"/>
          </a:p>
        </p:txBody>
      </p:sp>
      <p:sp>
        <p:nvSpPr>
          <p:cNvPr id="6" name="Slide Number Placeholder 5"/>
          <p:cNvSpPr>
            <a:spLocks noGrp="1"/>
          </p:cNvSpPr>
          <p:nvPr>
            <p:ph type="sldNum" sz="quarter" idx="12"/>
          </p:nvPr>
        </p:nvSpPr>
        <p:spPr>
          <a:xfrm>
            <a:off x="1426464" y="6355080"/>
            <a:ext cx="2027936" cy="365760"/>
          </a:xfrm>
        </p:spPr>
        <p:txBody>
          <a:bodyPr/>
          <a:lstStyle/>
          <a:p>
            <a:fld id="{052A9B9E-8FCD-40AD-AAB1-DA3675E3A418}" type="slidenum">
              <a:rPr lang="en-US" smtClean="0"/>
              <a:pPr/>
              <a:t>‹#›</a:t>
            </a:fld>
            <a:endParaRPr lang="en-US"/>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FE6FA16A-AFBD-4E36-87E4-3E67C89E62BB}" type="datetimeFigureOut">
              <a:rPr lang="en-US" smtClean="0"/>
              <a:pPr/>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A9B9E-8FCD-40AD-AAB1-DA3675E3A418}" type="slidenum">
              <a:rPr lang="en-US" smtClean="0"/>
              <a:pPr/>
              <a:t>‹#›</a:t>
            </a:fld>
            <a:endParaRPr lang="en-US"/>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FE6FA16A-AFBD-4E36-87E4-3E67C89E62BB}" type="datetimeFigureOut">
              <a:rPr lang="en-US" smtClean="0"/>
              <a:pPr/>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2A9B9E-8FCD-40AD-AAB1-DA3675E3A418}" type="slidenum">
              <a:rPr lang="en-US" smtClean="0"/>
              <a:pPr/>
              <a:t>‹#›</a:t>
            </a:fld>
            <a:endParaRPr lang="en-US"/>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FE6FA16A-AFBD-4E36-87E4-3E67C89E62BB}" type="datetimeFigureOut">
              <a:rPr lang="en-US" smtClean="0"/>
              <a:pPr/>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2A9B9E-8FCD-40AD-AAB1-DA3675E3A418}" type="slidenum">
              <a:rPr lang="en-US" smtClean="0"/>
              <a:pPr/>
              <a:t>‹#›</a:t>
            </a:fld>
            <a:endParaRPr lang="en-US"/>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FA16A-AFBD-4E36-87E4-3E67C89E62BB}" type="datetimeFigureOut">
              <a:rPr lang="en-US" smtClean="0"/>
              <a:pPr/>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2A9B9E-8FCD-40AD-AAB1-DA3675E3A418}" type="slidenum">
              <a:rPr lang="en-US" smtClean="0"/>
              <a:pPr/>
              <a:t>‹#›</a:t>
            </a:fld>
            <a:endParaRPr lang="en-US"/>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E6FA16A-AFBD-4E36-87E4-3E67C89E62BB}" type="datetimeFigureOut">
              <a:rPr lang="en-US" smtClean="0"/>
              <a:pPr/>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A9B9E-8FCD-40AD-AAB1-DA3675E3A418}" type="slidenum">
              <a:rPr lang="en-US" smtClean="0"/>
              <a:pPr/>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E6FA16A-AFBD-4E36-87E4-3E67C89E62BB}" type="datetimeFigureOut">
              <a:rPr lang="en-US" smtClean="0"/>
              <a:pPr/>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A9B9E-8FCD-40AD-AAB1-DA3675E3A418}" type="slidenum">
              <a:rPr lang="en-US" smtClean="0"/>
              <a:pPr/>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FE6FA16A-AFBD-4E36-87E4-3E67C89E62BB}" type="datetimeFigureOut">
              <a:rPr lang="en-US" smtClean="0"/>
              <a:pPr/>
              <a:t>9/20/2022</a:t>
            </a:fld>
            <a:endParaRPr lang="en-US"/>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052A9B9E-8FCD-40AD-AAB1-DA3675E3A418}" type="slidenum">
              <a:rPr lang="en-US" smtClean="0"/>
              <a:pPr/>
              <a:t>‹#›</a:t>
            </a:fld>
            <a:endParaRPr lang="en-US"/>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3.png"/><Relationship Id="rId9" Type="http://schemas.openxmlformats.org/officeDocument/2006/relationships/image" Target="../media/image39.emf"/></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4.emf"/><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jpe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0" y="5124450"/>
            <a:ext cx="6858000" cy="666750"/>
          </a:xfrm>
        </p:spPr>
        <p:txBody>
          <a:bodyPr>
            <a:normAutofit fontScale="40000" lnSpcReduction="20000"/>
          </a:bodyPr>
          <a:lstStyle/>
          <a:p>
            <a:r>
              <a:rPr lang="en-US" sz="4000" dirty="0"/>
              <a:t>Thom McDade, PhD</a:t>
            </a:r>
          </a:p>
          <a:p>
            <a:r>
              <a:rPr lang="en-US" sz="2900" dirty="0"/>
              <a:t>Northwestern University, Department of Anthropology and Institute for Policy Research</a:t>
            </a:r>
          </a:p>
        </p:txBody>
      </p:sp>
      <p:sp>
        <p:nvSpPr>
          <p:cNvPr id="5" name="Title 1"/>
          <p:cNvSpPr>
            <a:spLocks noGrp="1"/>
          </p:cNvSpPr>
          <p:nvPr>
            <p:ph type="ctrTitle"/>
          </p:nvPr>
        </p:nvSpPr>
        <p:spPr>
          <a:xfrm>
            <a:off x="2514600" y="3810000"/>
            <a:ext cx="7162800" cy="1066800"/>
          </a:xfrm>
        </p:spPr>
        <p:txBody>
          <a:bodyPr>
            <a:noAutofit/>
          </a:bodyPr>
          <a:lstStyle/>
          <a:p>
            <a:pPr marL="0" marR="0">
              <a:spcBef>
                <a:spcPts val="0"/>
              </a:spcBef>
              <a:spcAft>
                <a:spcPts val="0"/>
              </a:spcAft>
            </a:pPr>
            <a:r>
              <a:rPr lang="en-US" sz="2800">
                <a:effectLst/>
                <a:latin typeface="Calibri" panose="020F0502020204030204" pitchFamily="34" charset="0"/>
                <a:ea typeface="Calibri" panose="020F0502020204030204" pitchFamily="34" charset="0"/>
              </a:rPr>
              <a:t>A portable cell culture system for measuring the cellular immune response to SARS-CoV-2</a:t>
            </a:r>
            <a:endParaRPr lang="en-US" sz="24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21204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9" name="Line 22"/>
          <p:cNvSpPr>
            <a:spLocks noChangeShapeType="1"/>
          </p:cNvSpPr>
          <p:nvPr/>
        </p:nvSpPr>
        <p:spPr bwMode="auto">
          <a:xfrm flipV="1">
            <a:off x="6818314" y="2387601"/>
            <a:ext cx="1601787" cy="1196975"/>
          </a:xfrm>
          <a:prstGeom prst="line">
            <a:avLst/>
          </a:prstGeom>
          <a:noFill/>
          <a:ln w="12700">
            <a:solidFill>
              <a:schemeClr val="accent1"/>
            </a:solidFill>
            <a:round/>
            <a:headEnd type="none" w="sm" len="sm"/>
            <a:tailEnd type="triangle" w="med" len="med"/>
          </a:ln>
        </p:spPr>
        <p:txBody>
          <a:bodyPr/>
          <a:lstStyle/>
          <a:p>
            <a:endParaRPr lang="en-US"/>
          </a:p>
        </p:txBody>
      </p:sp>
      <p:sp>
        <p:nvSpPr>
          <p:cNvPr id="41988" name="TextBox 25"/>
          <p:cNvSpPr txBox="1">
            <a:spLocks noChangeArrowheads="1"/>
          </p:cNvSpPr>
          <p:nvPr/>
        </p:nvSpPr>
        <p:spPr bwMode="auto">
          <a:xfrm>
            <a:off x="8094664" y="1739900"/>
            <a:ext cx="1023937" cy="400050"/>
          </a:xfrm>
          <a:prstGeom prst="rect">
            <a:avLst/>
          </a:prstGeom>
          <a:noFill/>
          <a:ln w="9525">
            <a:noFill/>
            <a:miter lim="800000"/>
            <a:headEnd/>
            <a:tailEnd/>
          </a:ln>
        </p:spPr>
        <p:txBody>
          <a:bodyPr>
            <a:spAutoFit/>
          </a:bodyPr>
          <a:lstStyle/>
          <a:p>
            <a:r>
              <a:rPr lang="en-US" sz="2000" b="1">
                <a:solidFill>
                  <a:srgbClr val="C00000"/>
                </a:solidFill>
              </a:rPr>
              <a:t>CVD</a:t>
            </a:r>
          </a:p>
        </p:txBody>
      </p:sp>
      <p:sp>
        <p:nvSpPr>
          <p:cNvPr id="41989" name="TextBox 26"/>
          <p:cNvSpPr txBox="1">
            <a:spLocks noChangeArrowheads="1"/>
          </p:cNvSpPr>
          <p:nvPr/>
        </p:nvSpPr>
        <p:spPr bwMode="auto">
          <a:xfrm>
            <a:off x="8661400" y="2205038"/>
            <a:ext cx="1511300" cy="400050"/>
          </a:xfrm>
          <a:prstGeom prst="rect">
            <a:avLst/>
          </a:prstGeom>
          <a:noFill/>
          <a:ln w="9525">
            <a:noFill/>
            <a:miter lim="800000"/>
            <a:headEnd/>
            <a:tailEnd/>
          </a:ln>
        </p:spPr>
        <p:txBody>
          <a:bodyPr>
            <a:spAutoFit/>
          </a:bodyPr>
          <a:lstStyle/>
          <a:p>
            <a:r>
              <a:rPr lang="en-US" sz="2000" b="1">
                <a:solidFill>
                  <a:srgbClr val="C00000"/>
                </a:solidFill>
              </a:rPr>
              <a:t>death</a:t>
            </a:r>
          </a:p>
        </p:txBody>
      </p:sp>
      <p:sp>
        <p:nvSpPr>
          <p:cNvPr id="66576" name="TextBox 27"/>
          <p:cNvSpPr txBox="1">
            <a:spLocks noChangeArrowheads="1"/>
          </p:cNvSpPr>
          <p:nvPr/>
        </p:nvSpPr>
        <p:spPr bwMode="auto">
          <a:xfrm>
            <a:off x="2795588" y="4373564"/>
            <a:ext cx="1782762" cy="706437"/>
          </a:xfrm>
          <a:prstGeom prst="rect">
            <a:avLst/>
          </a:prstGeom>
          <a:noFill/>
          <a:ln w="9525">
            <a:noFill/>
            <a:miter lim="800000"/>
            <a:headEnd/>
            <a:tailEnd/>
          </a:ln>
        </p:spPr>
        <p:txBody>
          <a:bodyPr>
            <a:spAutoFit/>
          </a:bodyPr>
          <a:lstStyle/>
          <a:p>
            <a:pPr algn="ctr">
              <a:defRPr/>
            </a:pPr>
            <a:r>
              <a:rPr lang="en-US" sz="2000">
                <a:solidFill>
                  <a:schemeClr val="accent2">
                    <a:lumMod val="50000"/>
                  </a:schemeClr>
                </a:solidFill>
              </a:rPr>
              <a:t>psychosocial stressors</a:t>
            </a:r>
          </a:p>
        </p:txBody>
      </p:sp>
      <p:sp>
        <p:nvSpPr>
          <p:cNvPr id="66577" name="TextBox 28"/>
          <p:cNvSpPr txBox="1">
            <a:spLocks noChangeArrowheads="1"/>
          </p:cNvSpPr>
          <p:nvPr/>
        </p:nvSpPr>
        <p:spPr bwMode="auto">
          <a:xfrm>
            <a:off x="4159251" y="1758950"/>
            <a:ext cx="1166813" cy="400050"/>
          </a:xfrm>
          <a:prstGeom prst="rect">
            <a:avLst/>
          </a:prstGeom>
          <a:noFill/>
          <a:ln w="9525">
            <a:noFill/>
            <a:miter lim="800000"/>
            <a:headEnd/>
            <a:tailEnd/>
          </a:ln>
        </p:spPr>
        <p:txBody>
          <a:bodyPr>
            <a:spAutoFit/>
          </a:bodyPr>
          <a:lstStyle/>
          <a:p>
            <a:pPr>
              <a:defRPr/>
            </a:pPr>
            <a:r>
              <a:rPr lang="en-US" sz="2000">
                <a:solidFill>
                  <a:schemeClr val="accent2">
                    <a:lumMod val="50000"/>
                  </a:schemeClr>
                </a:solidFill>
              </a:rPr>
              <a:t>smoking</a:t>
            </a:r>
          </a:p>
        </p:txBody>
      </p:sp>
      <p:sp>
        <p:nvSpPr>
          <p:cNvPr id="39944" name="TextBox 29"/>
          <p:cNvSpPr txBox="1">
            <a:spLocks noChangeArrowheads="1"/>
          </p:cNvSpPr>
          <p:nvPr/>
        </p:nvSpPr>
        <p:spPr bwMode="auto">
          <a:xfrm>
            <a:off x="8123406" y="4629979"/>
            <a:ext cx="1511300" cy="400050"/>
          </a:xfrm>
          <a:prstGeom prst="rect">
            <a:avLst/>
          </a:prstGeom>
          <a:noFill/>
          <a:ln w="9525">
            <a:noFill/>
            <a:miter lim="800000"/>
            <a:headEnd/>
            <a:tailEnd/>
          </a:ln>
        </p:spPr>
        <p:txBody>
          <a:bodyPr>
            <a:spAutoFit/>
          </a:bodyPr>
          <a:lstStyle/>
          <a:p>
            <a:pPr algn="ctr"/>
            <a:r>
              <a:rPr lang="en-US" sz="2000">
                <a:solidFill>
                  <a:srgbClr val="C00000"/>
                </a:solidFill>
              </a:rPr>
              <a:t>dementia</a:t>
            </a:r>
          </a:p>
        </p:txBody>
      </p:sp>
      <p:sp>
        <p:nvSpPr>
          <p:cNvPr id="66581" name="TextBox 25"/>
          <p:cNvSpPr txBox="1">
            <a:spLocks noChangeArrowheads="1"/>
          </p:cNvSpPr>
          <p:nvPr/>
        </p:nvSpPr>
        <p:spPr bwMode="auto">
          <a:xfrm>
            <a:off x="2786063" y="3411539"/>
            <a:ext cx="1511300" cy="708025"/>
          </a:xfrm>
          <a:prstGeom prst="rect">
            <a:avLst/>
          </a:prstGeom>
          <a:noFill/>
          <a:ln w="9525">
            <a:noFill/>
            <a:miter lim="800000"/>
            <a:headEnd/>
            <a:tailEnd/>
          </a:ln>
        </p:spPr>
        <p:txBody>
          <a:bodyPr>
            <a:spAutoFit/>
          </a:bodyPr>
          <a:lstStyle/>
          <a:p>
            <a:pPr algn="ctr">
              <a:defRPr/>
            </a:pPr>
            <a:r>
              <a:rPr lang="en-US" sz="2000">
                <a:solidFill>
                  <a:schemeClr val="accent2">
                    <a:lumMod val="50000"/>
                  </a:schemeClr>
                </a:solidFill>
              </a:rPr>
              <a:t>latent infection</a:t>
            </a:r>
          </a:p>
        </p:txBody>
      </p:sp>
      <p:sp>
        <p:nvSpPr>
          <p:cNvPr id="33" name="TextBox 29"/>
          <p:cNvSpPr txBox="1">
            <a:spLocks noChangeArrowheads="1"/>
          </p:cNvSpPr>
          <p:nvPr/>
        </p:nvSpPr>
        <p:spPr bwMode="auto">
          <a:xfrm>
            <a:off x="3048000" y="2357439"/>
            <a:ext cx="1511300" cy="708025"/>
          </a:xfrm>
          <a:prstGeom prst="rect">
            <a:avLst/>
          </a:prstGeom>
          <a:noFill/>
          <a:ln w="9525">
            <a:noFill/>
            <a:miter lim="800000"/>
            <a:headEnd/>
            <a:tailEnd/>
          </a:ln>
        </p:spPr>
        <p:txBody>
          <a:bodyPr>
            <a:spAutoFit/>
          </a:bodyPr>
          <a:lstStyle/>
          <a:p>
            <a:pPr algn="ctr">
              <a:defRPr/>
            </a:pPr>
            <a:r>
              <a:rPr lang="en-US" sz="2000">
                <a:solidFill>
                  <a:schemeClr val="accent2">
                    <a:lumMod val="50000"/>
                  </a:schemeClr>
                </a:solidFill>
              </a:rPr>
              <a:t>adipose tissue</a:t>
            </a:r>
          </a:p>
        </p:txBody>
      </p:sp>
      <p:sp>
        <p:nvSpPr>
          <p:cNvPr id="34" name="TextBox 27"/>
          <p:cNvSpPr txBox="1">
            <a:spLocks noChangeArrowheads="1"/>
          </p:cNvSpPr>
          <p:nvPr/>
        </p:nvSpPr>
        <p:spPr bwMode="auto">
          <a:xfrm>
            <a:off x="4040103" y="5792788"/>
            <a:ext cx="1782762" cy="400050"/>
          </a:xfrm>
          <a:prstGeom prst="rect">
            <a:avLst/>
          </a:prstGeom>
          <a:noFill/>
          <a:ln w="9525">
            <a:noFill/>
            <a:miter lim="800000"/>
            <a:headEnd/>
            <a:tailEnd/>
          </a:ln>
        </p:spPr>
        <p:txBody>
          <a:bodyPr>
            <a:spAutoFit/>
          </a:bodyPr>
          <a:lstStyle/>
          <a:p>
            <a:pPr algn="ctr">
              <a:defRPr/>
            </a:pPr>
            <a:r>
              <a:rPr lang="en-US" sz="2000">
                <a:solidFill>
                  <a:schemeClr val="accent2">
                    <a:lumMod val="50000"/>
                  </a:schemeClr>
                </a:solidFill>
              </a:rPr>
              <a:t>depression</a:t>
            </a:r>
          </a:p>
        </p:txBody>
      </p:sp>
      <p:sp>
        <p:nvSpPr>
          <p:cNvPr id="39948" name="TextBox 29"/>
          <p:cNvSpPr txBox="1">
            <a:spLocks noChangeArrowheads="1"/>
          </p:cNvSpPr>
          <p:nvPr/>
        </p:nvSpPr>
        <p:spPr bwMode="auto">
          <a:xfrm>
            <a:off x="8396506" y="3862389"/>
            <a:ext cx="1511300" cy="708025"/>
          </a:xfrm>
          <a:prstGeom prst="rect">
            <a:avLst/>
          </a:prstGeom>
          <a:noFill/>
          <a:ln w="9525">
            <a:noFill/>
            <a:miter lim="800000"/>
            <a:headEnd/>
            <a:tailEnd/>
          </a:ln>
        </p:spPr>
        <p:txBody>
          <a:bodyPr>
            <a:spAutoFit/>
          </a:bodyPr>
          <a:lstStyle/>
          <a:p>
            <a:pPr algn="ctr"/>
            <a:r>
              <a:rPr lang="en-US" sz="2000">
                <a:solidFill>
                  <a:srgbClr val="C00000"/>
                </a:solidFill>
              </a:rPr>
              <a:t>birth outcomes</a:t>
            </a:r>
          </a:p>
        </p:txBody>
      </p:sp>
      <p:sp>
        <p:nvSpPr>
          <p:cNvPr id="39949" name="TextBox 29"/>
          <p:cNvSpPr txBox="1">
            <a:spLocks noChangeArrowheads="1"/>
          </p:cNvSpPr>
          <p:nvPr/>
        </p:nvSpPr>
        <p:spPr bwMode="auto">
          <a:xfrm>
            <a:off x="7915444" y="5076498"/>
            <a:ext cx="1511300" cy="400050"/>
          </a:xfrm>
          <a:prstGeom prst="rect">
            <a:avLst/>
          </a:prstGeom>
          <a:noFill/>
          <a:ln w="9525">
            <a:noFill/>
            <a:miter lim="800000"/>
            <a:headEnd/>
            <a:tailEnd/>
          </a:ln>
        </p:spPr>
        <p:txBody>
          <a:bodyPr>
            <a:spAutoFit/>
          </a:bodyPr>
          <a:lstStyle/>
          <a:p>
            <a:pPr algn="ctr"/>
            <a:r>
              <a:rPr lang="en-US" sz="2000">
                <a:solidFill>
                  <a:srgbClr val="C00000"/>
                </a:solidFill>
              </a:rPr>
              <a:t>depression</a:t>
            </a:r>
          </a:p>
        </p:txBody>
      </p:sp>
      <p:sp>
        <p:nvSpPr>
          <p:cNvPr id="39950" name="TextBox 29"/>
          <p:cNvSpPr txBox="1">
            <a:spLocks noChangeArrowheads="1"/>
          </p:cNvSpPr>
          <p:nvPr/>
        </p:nvSpPr>
        <p:spPr bwMode="auto">
          <a:xfrm>
            <a:off x="6945397" y="5413813"/>
            <a:ext cx="1511300" cy="1016000"/>
          </a:xfrm>
          <a:prstGeom prst="rect">
            <a:avLst/>
          </a:prstGeom>
          <a:noFill/>
          <a:ln w="9525">
            <a:noFill/>
            <a:miter lim="800000"/>
            <a:headEnd/>
            <a:tailEnd/>
          </a:ln>
        </p:spPr>
        <p:txBody>
          <a:bodyPr>
            <a:spAutoFit/>
          </a:bodyPr>
          <a:lstStyle/>
          <a:p>
            <a:pPr algn="ctr"/>
            <a:r>
              <a:rPr lang="en-US" sz="2000">
                <a:solidFill>
                  <a:srgbClr val="C00000"/>
                </a:solidFill>
              </a:rPr>
              <a:t>brain structure/ function?</a:t>
            </a:r>
          </a:p>
        </p:txBody>
      </p:sp>
      <p:sp>
        <p:nvSpPr>
          <p:cNvPr id="39951" name="TextBox 29"/>
          <p:cNvSpPr txBox="1">
            <a:spLocks noChangeArrowheads="1"/>
          </p:cNvSpPr>
          <p:nvPr/>
        </p:nvSpPr>
        <p:spPr bwMode="auto">
          <a:xfrm>
            <a:off x="8305800" y="2875067"/>
            <a:ext cx="1866900" cy="400110"/>
          </a:xfrm>
          <a:prstGeom prst="rect">
            <a:avLst/>
          </a:prstGeom>
          <a:noFill/>
          <a:ln w="9525">
            <a:noFill/>
            <a:miter lim="800000"/>
            <a:headEnd/>
            <a:tailEnd/>
          </a:ln>
        </p:spPr>
        <p:txBody>
          <a:bodyPr>
            <a:spAutoFit/>
          </a:bodyPr>
          <a:lstStyle/>
          <a:p>
            <a:pPr algn="ctr"/>
            <a:r>
              <a:rPr lang="en-US" sz="2000">
                <a:solidFill>
                  <a:srgbClr val="C00000"/>
                </a:solidFill>
              </a:rPr>
              <a:t>autoimmunity</a:t>
            </a:r>
          </a:p>
        </p:txBody>
      </p:sp>
      <p:sp>
        <p:nvSpPr>
          <p:cNvPr id="39953" name="Line 22"/>
          <p:cNvSpPr>
            <a:spLocks noChangeShapeType="1"/>
          </p:cNvSpPr>
          <p:nvPr/>
        </p:nvSpPr>
        <p:spPr bwMode="auto">
          <a:xfrm>
            <a:off x="4737100" y="2146300"/>
            <a:ext cx="508000" cy="1236664"/>
          </a:xfrm>
          <a:prstGeom prst="line">
            <a:avLst/>
          </a:prstGeom>
          <a:noFill/>
          <a:ln w="12700">
            <a:solidFill>
              <a:schemeClr val="tx1"/>
            </a:solidFill>
            <a:round/>
            <a:headEnd type="none" w="sm" len="sm"/>
            <a:tailEnd type="triangle" w="med" len="med"/>
          </a:ln>
        </p:spPr>
        <p:txBody>
          <a:bodyPr/>
          <a:lstStyle/>
          <a:p>
            <a:endParaRPr lang="en-US"/>
          </a:p>
        </p:txBody>
      </p:sp>
      <p:sp>
        <p:nvSpPr>
          <p:cNvPr id="39954" name="Line 22"/>
          <p:cNvSpPr>
            <a:spLocks noChangeShapeType="1"/>
          </p:cNvSpPr>
          <p:nvPr/>
        </p:nvSpPr>
        <p:spPr bwMode="auto">
          <a:xfrm>
            <a:off x="4265614" y="2797176"/>
            <a:ext cx="738187" cy="644525"/>
          </a:xfrm>
          <a:prstGeom prst="line">
            <a:avLst/>
          </a:prstGeom>
          <a:noFill/>
          <a:ln w="12700">
            <a:solidFill>
              <a:schemeClr val="tx1"/>
            </a:solidFill>
            <a:round/>
            <a:headEnd type="none" w="sm" len="sm"/>
            <a:tailEnd type="triangle" w="med" len="med"/>
          </a:ln>
        </p:spPr>
        <p:txBody>
          <a:bodyPr/>
          <a:lstStyle/>
          <a:p>
            <a:endParaRPr lang="en-US"/>
          </a:p>
        </p:txBody>
      </p:sp>
      <p:sp>
        <p:nvSpPr>
          <p:cNvPr id="39955" name="Line 22"/>
          <p:cNvSpPr>
            <a:spLocks noChangeShapeType="1"/>
          </p:cNvSpPr>
          <p:nvPr/>
        </p:nvSpPr>
        <p:spPr bwMode="auto">
          <a:xfrm>
            <a:off x="4075114" y="3736976"/>
            <a:ext cx="915987" cy="98425"/>
          </a:xfrm>
          <a:prstGeom prst="line">
            <a:avLst/>
          </a:prstGeom>
          <a:noFill/>
          <a:ln w="12700">
            <a:solidFill>
              <a:schemeClr val="tx1"/>
            </a:solidFill>
            <a:round/>
            <a:headEnd type="none" w="sm" len="sm"/>
            <a:tailEnd type="triangle" w="med" len="med"/>
          </a:ln>
        </p:spPr>
        <p:txBody>
          <a:bodyPr/>
          <a:lstStyle/>
          <a:p>
            <a:endParaRPr lang="en-US"/>
          </a:p>
        </p:txBody>
      </p:sp>
      <p:sp>
        <p:nvSpPr>
          <p:cNvPr id="39956" name="Line 22"/>
          <p:cNvSpPr>
            <a:spLocks noChangeShapeType="1"/>
          </p:cNvSpPr>
          <p:nvPr/>
        </p:nvSpPr>
        <p:spPr bwMode="auto">
          <a:xfrm flipV="1">
            <a:off x="4470400" y="4137026"/>
            <a:ext cx="520700" cy="311079"/>
          </a:xfrm>
          <a:prstGeom prst="line">
            <a:avLst/>
          </a:prstGeom>
          <a:noFill/>
          <a:ln w="12700">
            <a:solidFill>
              <a:schemeClr val="tx1"/>
            </a:solidFill>
            <a:round/>
            <a:headEnd type="none" w="sm" len="sm"/>
            <a:tailEnd type="triangle" w="med" len="med"/>
          </a:ln>
        </p:spPr>
        <p:txBody>
          <a:bodyPr/>
          <a:lstStyle/>
          <a:p>
            <a:endParaRPr lang="en-US"/>
          </a:p>
        </p:txBody>
      </p:sp>
      <p:sp>
        <p:nvSpPr>
          <p:cNvPr id="39957" name="Line 22"/>
          <p:cNvSpPr>
            <a:spLocks noChangeShapeType="1"/>
          </p:cNvSpPr>
          <p:nvPr/>
        </p:nvSpPr>
        <p:spPr bwMode="auto">
          <a:xfrm flipV="1">
            <a:off x="5003800" y="4330699"/>
            <a:ext cx="228600" cy="1462088"/>
          </a:xfrm>
          <a:prstGeom prst="line">
            <a:avLst/>
          </a:prstGeom>
          <a:noFill/>
          <a:ln w="12700">
            <a:solidFill>
              <a:schemeClr val="tx1"/>
            </a:solidFill>
            <a:round/>
            <a:headEnd type="none" w="sm" len="sm"/>
            <a:tailEnd type="triangle" w="med" len="med"/>
          </a:ln>
        </p:spPr>
        <p:txBody>
          <a:bodyPr/>
          <a:lstStyle/>
          <a:p>
            <a:endParaRPr lang="en-US"/>
          </a:p>
        </p:txBody>
      </p:sp>
      <p:sp>
        <p:nvSpPr>
          <p:cNvPr id="39958" name="Line 22"/>
          <p:cNvSpPr>
            <a:spLocks noChangeShapeType="1"/>
          </p:cNvSpPr>
          <p:nvPr/>
        </p:nvSpPr>
        <p:spPr bwMode="auto">
          <a:xfrm flipV="1">
            <a:off x="6751639" y="3441699"/>
            <a:ext cx="1604086" cy="343500"/>
          </a:xfrm>
          <a:prstGeom prst="line">
            <a:avLst/>
          </a:prstGeom>
          <a:noFill/>
          <a:ln w="12700">
            <a:solidFill>
              <a:schemeClr val="accent1"/>
            </a:solidFill>
            <a:round/>
            <a:headEnd type="none" w="sm" len="sm"/>
            <a:tailEnd type="triangle" w="med" len="med"/>
          </a:ln>
        </p:spPr>
        <p:txBody>
          <a:bodyPr/>
          <a:lstStyle/>
          <a:p>
            <a:endParaRPr lang="en-US"/>
          </a:p>
        </p:txBody>
      </p:sp>
      <p:sp>
        <p:nvSpPr>
          <p:cNvPr id="39959" name="Line 22"/>
          <p:cNvSpPr>
            <a:spLocks noChangeShapeType="1"/>
          </p:cNvSpPr>
          <p:nvPr/>
        </p:nvSpPr>
        <p:spPr bwMode="auto">
          <a:xfrm>
            <a:off x="6704014" y="4079876"/>
            <a:ext cx="1076493" cy="1100209"/>
          </a:xfrm>
          <a:prstGeom prst="line">
            <a:avLst/>
          </a:prstGeom>
          <a:noFill/>
          <a:ln w="12700">
            <a:solidFill>
              <a:schemeClr val="accent1"/>
            </a:solidFill>
            <a:round/>
            <a:headEnd type="none" w="sm" len="sm"/>
            <a:tailEnd type="triangle" w="med" len="med"/>
          </a:ln>
        </p:spPr>
        <p:txBody>
          <a:bodyPr/>
          <a:lstStyle/>
          <a:p>
            <a:endParaRPr lang="en-US"/>
          </a:p>
        </p:txBody>
      </p:sp>
      <p:sp>
        <p:nvSpPr>
          <p:cNvPr id="42008" name="Text Box 18"/>
          <p:cNvSpPr txBox="1">
            <a:spLocks noChangeArrowheads="1"/>
          </p:cNvSpPr>
          <p:nvPr/>
        </p:nvSpPr>
        <p:spPr bwMode="auto">
          <a:xfrm>
            <a:off x="5057776" y="3471864"/>
            <a:ext cx="1800225" cy="769937"/>
          </a:xfrm>
          <a:prstGeom prst="rect">
            <a:avLst/>
          </a:prstGeom>
          <a:solidFill>
            <a:srgbClr val="F8F8F8"/>
          </a:solidFill>
          <a:ln w="12700">
            <a:solidFill>
              <a:srgbClr val="C00000"/>
            </a:solidFill>
            <a:miter lim="800000"/>
            <a:headEnd type="none" w="sm" len="sm"/>
            <a:tailEnd type="none" w="sm" len="sm"/>
          </a:ln>
        </p:spPr>
        <p:txBody>
          <a:bodyPr>
            <a:spAutoFit/>
          </a:bodyPr>
          <a:lstStyle/>
          <a:p>
            <a:pPr algn="ctr">
              <a:lnSpc>
                <a:spcPct val="110000"/>
              </a:lnSpc>
            </a:pPr>
            <a:r>
              <a:rPr lang="en-US" sz="2000" b="1">
                <a:solidFill>
                  <a:srgbClr val="C00000"/>
                </a:solidFill>
                <a:cs typeface="Arial" pitchFamily="34" charset="0"/>
              </a:rPr>
              <a:t>chronic</a:t>
            </a:r>
          </a:p>
          <a:p>
            <a:pPr algn="ctr">
              <a:lnSpc>
                <a:spcPct val="110000"/>
              </a:lnSpc>
            </a:pPr>
            <a:r>
              <a:rPr lang="en-US" sz="2000" b="1">
                <a:solidFill>
                  <a:srgbClr val="C00000"/>
                </a:solidFill>
                <a:cs typeface="Arial" pitchFamily="34" charset="0"/>
              </a:rPr>
              <a:t>inflammation</a:t>
            </a:r>
          </a:p>
        </p:txBody>
      </p:sp>
      <p:sp>
        <p:nvSpPr>
          <p:cNvPr id="32" name="TextBox 27"/>
          <p:cNvSpPr txBox="1">
            <a:spLocks noChangeArrowheads="1"/>
          </p:cNvSpPr>
          <p:nvPr/>
        </p:nvSpPr>
        <p:spPr bwMode="auto">
          <a:xfrm>
            <a:off x="2837180" y="5180084"/>
            <a:ext cx="1782762" cy="707886"/>
          </a:xfrm>
          <a:prstGeom prst="rect">
            <a:avLst/>
          </a:prstGeom>
          <a:noFill/>
          <a:ln w="9525">
            <a:noFill/>
            <a:miter lim="800000"/>
            <a:headEnd/>
            <a:tailEnd/>
          </a:ln>
        </p:spPr>
        <p:txBody>
          <a:bodyPr wrap="square">
            <a:spAutoFit/>
          </a:bodyPr>
          <a:lstStyle/>
          <a:p>
            <a:pPr algn="ctr">
              <a:defRPr/>
            </a:pPr>
            <a:r>
              <a:rPr lang="en-US" sz="2000">
                <a:solidFill>
                  <a:schemeClr val="accent2">
                    <a:lumMod val="50000"/>
                  </a:schemeClr>
                </a:solidFill>
              </a:rPr>
              <a:t>toxic exposures</a:t>
            </a:r>
          </a:p>
        </p:txBody>
      </p:sp>
      <p:sp>
        <p:nvSpPr>
          <p:cNvPr id="35" name="Line 22"/>
          <p:cNvSpPr>
            <a:spLocks noChangeShapeType="1"/>
          </p:cNvSpPr>
          <p:nvPr/>
        </p:nvSpPr>
        <p:spPr bwMode="auto">
          <a:xfrm flipV="1">
            <a:off x="4159252" y="4373563"/>
            <a:ext cx="844549" cy="1117600"/>
          </a:xfrm>
          <a:prstGeom prst="line">
            <a:avLst/>
          </a:prstGeom>
          <a:noFill/>
          <a:ln w="12700">
            <a:solidFill>
              <a:schemeClr val="tx1"/>
            </a:solidFill>
            <a:round/>
            <a:headEnd type="none" w="sm" len="sm"/>
            <a:tailEnd type="triangle" w="med" len="med"/>
          </a:ln>
        </p:spPr>
        <p:txBody>
          <a:bodyPr/>
          <a:lstStyle/>
          <a:p>
            <a:endParaRPr lang="en-US"/>
          </a:p>
        </p:txBody>
      </p:sp>
      <p:sp>
        <p:nvSpPr>
          <p:cNvPr id="36" name="TextBox 29"/>
          <p:cNvSpPr txBox="1">
            <a:spLocks noChangeArrowheads="1"/>
          </p:cNvSpPr>
          <p:nvPr/>
        </p:nvSpPr>
        <p:spPr bwMode="auto">
          <a:xfrm>
            <a:off x="8269014" y="3330133"/>
            <a:ext cx="1866900" cy="400110"/>
          </a:xfrm>
          <a:prstGeom prst="rect">
            <a:avLst/>
          </a:prstGeom>
          <a:noFill/>
          <a:ln w="9525">
            <a:noFill/>
            <a:miter lim="800000"/>
            <a:headEnd/>
            <a:tailEnd/>
          </a:ln>
        </p:spPr>
        <p:txBody>
          <a:bodyPr>
            <a:spAutoFit/>
          </a:bodyPr>
          <a:lstStyle/>
          <a:p>
            <a:pPr algn="ctr"/>
            <a:r>
              <a:rPr lang="en-US" sz="2000">
                <a:solidFill>
                  <a:srgbClr val="C00000"/>
                </a:solidFill>
              </a:rPr>
              <a:t>cancer</a:t>
            </a:r>
          </a:p>
        </p:txBody>
      </p:sp>
      <p:sp>
        <p:nvSpPr>
          <p:cNvPr id="37" name="Line 22"/>
          <p:cNvSpPr>
            <a:spLocks noChangeShapeType="1"/>
          </p:cNvSpPr>
          <p:nvPr/>
        </p:nvSpPr>
        <p:spPr bwMode="auto">
          <a:xfrm>
            <a:off x="6858002" y="3961638"/>
            <a:ext cx="1447799" cy="411924"/>
          </a:xfrm>
          <a:prstGeom prst="line">
            <a:avLst/>
          </a:prstGeom>
          <a:noFill/>
          <a:ln w="12700">
            <a:solidFill>
              <a:schemeClr val="accent1"/>
            </a:solidFill>
            <a:round/>
            <a:headEnd type="none" w="sm" len="sm"/>
            <a:tailEnd type="triangle" w="med" len="med"/>
          </a:ln>
        </p:spPr>
        <p:txBody>
          <a:bodyPr/>
          <a:lstStyle/>
          <a:p>
            <a:endParaRPr lang="en-US"/>
          </a:p>
        </p:txBody>
      </p:sp>
      <p:sp>
        <p:nvSpPr>
          <p:cNvPr id="28" name="Rectangle 11">
            <a:extLst>
              <a:ext uri="{FF2B5EF4-FFF2-40B4-BE49-F238E27FC236}">
                <a16:creationId xmlns:a16="http://schemas.microsoft.com/office/drawing/2014/main" id="{8EB7688C-13CA-45B1-84A1-0C539C4724A8}"/>
              </a:ext>
            </a:extLst>
          </p:cNvPr>
          <p:cNvSpPr>
            <a:spLocks noChangeArrowheads="1"/>
          </p:cNvSpPr>
          <p:nvPr/>
        </p:nvSpPr>
        <p:spPr bwMode="auto">
          <a:xfrm>
            <a:off x="1690689" y="198439"/>
            <a:ext cx="8624887" cy="585787"/>
          </a:xfrm>
          <a:prstGeom prst="rect">
            <a:avLst/>
          </a:prstGeom>
          <a:noFill/>
          <a:ln w="9525">
            <a:noFill/>
            <a:miter lim="800000"/>
            <a:headEnd/>
            <a:tailEnd/>
          </a:ln>
        </p:spPr>
        <p:txBody>
          <a:bodyPr lIns="92075" tIns="46038" rIns="92075" bIns="46038">
            <a:spAutoFit/>
          </a:bodyPr>
          <a:lstStyle/>
          <a:p>
            <a:r>
              <a:rPr lang="en-US" sz="3200">
                <a:solidFill>
                  <a:schemeClr val="tx1">
                    <a:lumMod val="65000"/>
                    <a:lumOff val="35000"/>
                  </a:schemeClr>
                </a:solidFill>
              </a:rPr>
              <a:t>Why do we care about inflammation?</a:t>
            </a:r>
          </a:p>
        </p:txBody>
      </p:sp>
    </p:spTree>
    <p:extLst>
      <p:ext uri="{BB962C8B-B14F-4D97-AF65-F5344CB8AC3E}">
        <p14:creationId xmlns:p14="http://schemas.microsoft.com/office/powerpoint/2010/main" val="23298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wipe(left)">
                                      <p:cBhvr>
                                        <p:cTn id="7" dur="500"/>
                                        <p:tgtEl>
                                          <p:spTgt spid="3993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6577"/>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9953"/>
                                        </p:tgtEl>
                                        <p:attrNameLst>
                                          <p:attrName>style.visibility</p:attrName>
                                        </p:attrNameLst>
                                      </p:cBhvr>
                                      <p:to>
                                        <p:strVal val="visible"/>
                                      </p:to>
                                    </p:set>
                                    <p:animEffect transition="in" filter="wipe(up)">
                                      <p:cBhvr>
                                        <p:cTn id="14" dur="500"/>
                                        <p:tgtEl>
                                          <p:spTgt spid="39953"/>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9954"/>
                                        </p:tgtEl>
                                        <p:attrNameLst>
                                          <p:attrName>style.visibility</p:attrName>
                                        </p:attrNameLst>
                                      </p:cBhvr>
                                      <p:to>
                                        <p:strVal val="visible"/>
                                      </p:to>
                                    </p:set>
                                    <p:animEffect transition="in" filter="wipe(left)">
                                      <p:cBhvr>
                                        <p:cTn id="21" dur="500"/>
                                        <p:tgtEl>
                                          <p:spTgt spid="39954"/>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66581"/>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9955"/>
                                        </p:tgtEl>
                                        <p:attrNameLst>
                                          <p:attrName>style.visibility</p:attrName>
                                        </p:attrNameLst>
                                      </p:cBhvr>
                                      <p:to>
                                        <p:strVal val="visible"/>
                                      </p:to>
                                    </p:set>
                                    <p:animEffect transition="in" filter="wipe(left)">
                                      <p:cBhvr>
                                        <p:cTn id="28" dur="500"/>
                                        <p:tgtEl>
                                          <p:spTgt spid="39955"/>
                                        </p:tgtEl>
                                      </p:cBhvr>
                                    </p:animEffec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66576"/>
                                        </p:tgtEl>
                                        <p:attrNameLst>
                                          <p:attrName>style.visibility</p:attrName>
                                        </p:attrNameLst>
                                      </p:cBhvr>
                                      <p:to>
                                        <p:strVal val="visible"/>
                                      </p:to>
                                    </p:se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9956"/>
                                        </p:tgtEl>
                                        <p:attrNameLst>
                                          <p:attrName>style.visibility</p:attrName>
                                        </p:attrNameLst>
                                      </p:cBhvr>
                                      <p:to>
                                        <p:strVal val="visible"/>
                                      </p:to>
                                    </p:set>
                                    <p:animEffect transition="in" filter="wipe(left)">
                                      <p:cBhvr>
                                        <p:cTn id="35" dur="500"/>
                                        <p:tgtEl>
                                          <p:spTgt spid="39956"/>
                                        </p:tgtEl>
                                      </p:cBhvr>
                                    </p:animEffect>
                                  </p:childTnLst>
                                </p:cTn>
                              </p:par>
                            </p:childTnLst>
                          </p:cTn>
                        </p:par>
                        <p:par>
                          <p:cTn id="36" fill="hold">
                            <p:stCondLst>
                              <p:cond delay="2500"/>
                            </p:stCondLst>
                            <p:childTnLst>
                              <p:par>
                                <p:cTn id="37" presetID="1"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par>
                          <p:cTn id="46" fill="hold">
                            <p:stCondLst>
                              <p:cond delay="3000"/>
                            </p:stCondLst>
                            <p:childTnLst>
                              <p:par>
                                <p:cTn id="47" presetID="22" presetClass="entr" presetSubtype="4" fill="hold" grpId="0" nodeType="afterEffect">
                                  <p:stCondLst>
                                    <p:cond delay="0"/>
                                  </p:stCondLst>
                                  <p:childTnLst>
                                    <p:set>
                                      <p:cBhvr>
                                        <p:cTn id="48" dur="1" fill="hold">
                                          <p:stCondLst>
                                            <p:cond delay="0"/>
                                          </p:stCondLst>
                                        </p:cTn>
                                        <p:tgtEl>
                                          <p:spTgt spid="39957"/>
                                        </p:tgtEl>
                                        <p:attrNameLst>
                                          <p:attrName>style.visibility</p:attrName>
                                        </p:attrNameLst>
                                      </p:cBhvr>
                                      <p:to>
                                        <p:strVal val="visible"/>
                                      </p:to>
                                    </p:set>
                                    <p:animEffect transition="in" filter="wipe(down)">
                                      <p:cBhvr>
                                        <p:cTn id="49" dur="500"/>
                                        <p:tgtEl>
                                          <p:spTgt spid="3995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9958"/>
                                        </p:tgtEl>
                                        <p:attrNameLst>
                                          <p:attrName>style.visibility</p:attrName>
                                        </p:attrNameLst>
                                      </p:cBhvr>
                                      <p:to>
                                        <p:strVal val="visible"/>
                                      </p:to>
                                    </p:set>
                                    <p:animEffect transition="in" filter="wipe(left)">
                                      <p:cBhvr>
                                        <p:cTn id="54" dur="500"/>
                                        <p:tgtEl>
                                          <p:spTgt spid="39958"/>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39951"/>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39948"/>
                                        </p:tgtEl>
                                        <p:attrNameLst>
                                          <p:attrName>style.visibility</p:attrName>
                                        </p:attrNameLst>
                                      </p:cBhvr>
                                      <p:to>
                                        <p:strVal val="visible"/>
                                      </p:to>
                                    </p:set>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39944"/>
                                        </p:tgtEl>
                                        <p:attrNameLst>
                                          <p:attrName>style.visibility</p:attrName>
                                        </p:attrNameLst>
                                      </p:cBhvr>
                                      <p:to>
                                        <p:strVal val="visible"/>
                                      </p:to>
                                    </p:se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39959"/>
                                        </p:tgtEl>
                                        <p:attrNameLst>
                                          <p:attrName>style.visibility</p:attrName>
                                        </p:attrNameLst>
                                      </p:cBhvr>
                                      <p:to>
                                        <p:strVal val="visible"/>
                                      </p:to>
                                    </p:set>
                                    <p:animEffect transition="in" filter="wipe(left)">
                                      <p:cBhvr>
                                        <p:cTn id="74" dur="500"/>
                                        <p:tgtEl>
                                          <p:spTgt spid="39959"/>
                                        </p:tgtEl>
                                      </p:cBhvr>
                                    </p:animEffect>
                                  </p:childTnLst>
                                </p:cTn>
                              </p:par>
                            </p:childTnLst>
                          </p:cTn>
                        </p:par>
                        <p:par>
                          <p:cTn id="75" fill="hold">
                            <p:stCondLst>
                              <p:cond delay="1500"/>
                            </p:stCondLst>
                            <p:childTnLst>
                              <p:par>
                                <p:cTn id="76" presetID="1" presetClass="entr" presetSubtype="0" fill="hold" grpId="0" nodeType="afterEffect">
                                  <p:stCondLst>
                                    <p:cond delay="0"/>
                                  </p:stCondLst>
                                  <p:childTnLst>
                                    <p:set>
                                      <p:cBhvr>
                                        <p:cTn id="77" dur="1" fill="hold">
                                          <p:stCondLst>
                                            <p:cond delay="0"/>
                                          </p:stCondLst>
                                        </p:cTn>
                                        <p:tgtEl>
                                          <p:spTgt spid="39949"/>
                                        </p:tgtEl>
                                        <p:attrNameLst>
                                          <p:attrName>style.visibility</p:attrName>
                                        </p:attrNameLst>
                                      </p:cBhvr>
                                      <p:to>
                                        <p:strVal val="visible"/>
                                      </p:to>
                                    </p:set>
                                  </p:childTnLst>
                                </p:cTn>
                              </p:par>
                            </p:childTnLst>
                          </p:cTn>
                        </p:par>
                        <p:par>
                          <p:cTn id="78" fill="hold">
                            <p:stCondLst>
                              <p:cond delay="1500"/>
                            </p:stCondLst>
                            <p:childTnLst>
                              <p:par>
                                <p:cTn id="79" presetID="1" presetClass="entr" presetSubtype="0" fill="hold" grpId="0" nodeType="afterEffect">
                                  <p:stCondLst>
                                    <p:cond delay="500"/>
                                  </p:stCondLst>
                                  <p:childTnLst>
                                    <p:set>
                                      <p:cBhvr>
                                        <p:cTn id="80" dur="1" fill="hold">
                                          <p:stCondLst>
                                            <p:cond delay="0"/>
                                          </p:stCondLst>
                                        </p:cTn>
                                        <p:tgtEl>
                                          <p:spTgt spid="39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66576" grpId="0"/>
      <p:bldP spid="66577" grpId="0"/>
      <p:bldP spid="39944" grpId="0"/>
      <p:bldP spid="66581" grpId="0"/>
      <p:bldP spid="33" grpId="0"/>
      <p:bldP spid="34" grpId="0"/>
      <p:bldP spid="39948" grpId="0"/>
      <p:bldP spid="39949" grpId="0"/>
      <p:bldP spid="39950" grpId="0"/>
      <p:bldP spid="39951" grpId="0"/>
      <p:bldP spid="39953" grpId="0" animBg="1"/>
      <p:bldP spid="39954" grpId="0" animBg="1"/>
      <p:bldP spid="39955" grpId="0" animBg="1"/>
      <p:bldP spid="39956" grpId="0" animBg="1"/>
      <p:bldP spid="39957" grpId="0" animBg="1"/>
      <p:bldP spid="39958" grpId="0" animBg="1"/>
      <p:bldP spid="39959" grpId="0" animBg="1"/>
      <p:bldP spid="32" grpId="0"/>
      <p:bldP spid="35" grpId="0" animBg="1"/>
      <p:bldP spid="36"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30376" y="203201"/>
            <a:ext cx="8442325" cy="639763"/>
          </a:xfrm>
          <a:noFill/>
        </p:spPr>
        <p:txBody>
          <a:bodyPr/>
          <a:lstStyle/>
          <a:p>
            <a:r>
              <a:rPr lang="en-US">
                <a:solidFill>
                  <a:schemeClr val="tx1">
                    <a:lumMod val="65000"/>
                    <a:lumOff val="35000"/>
                  </a:schemeClr>
                </a:solidFill>
                <a:latin typeface="Arial" pitchFamily="34" charset="0"/>
              </a:rPr>
              <a:t>The chronic low-grade inflammation model</a:t>
            </a:r>
          </a:p>
        </p:txBody>
      </p:sp>
      <p:sp>
        <p:nvSpPr>
          <p:cNvPr id="44035" name="Text Box 3"/>
          <p:cNvSpPr txBox="1">
            <a:spLocks noChangeArrowheads="1"/>
          </p:cNvSpPr>
          <p:nvPr/>
        </p:nvSpPr>
        <p:spPr bwMode="auto">
          <a:xfrm>
            <a:off x="1604964" y="6375400"/>
            <a:ext cx="3171061" cy="400110"/>
          </a:xfrm>
          <a:prstGeom prst="rect">
            <a:avLst/>
          </a:prstGeom>
          <a:noFill/>
          <a:ln w="12700">
            <a:noFill/>
            <a:miter lim="800000"/>
            <a:headEnd type="none" w="sm" len="sm"/>
            <a:tailEnd type="none" w="sm" len="sm"/>
          </a:ln>
        </p:spPr>
        <p:txBody>
          <a:bodyPr wrap="none">
            <a:spAutoFit/>
          </a:bodyPr>
          <a:lstStyle/>
          <a:p>
            <a:r>
              <a:rPr lang="en-US" sz="2000" i="1"/>
              <a:t>Macy et al.  (1997) Clin Chem.</a:t>
            </a:r>
          </a:p>
        </p:txBody>
      </p:sp>
      <p:pic>
        <p:nvPicPr>
          <p:cNvPr id="44036" name="Picture 4"/>
          <p:cNvPicPr>
            <a:picLocks noChangeAspect="1" noChangeArrowheads="1"/>
          </p:cNvPicPr>
          <p:nvPr/>
        </p:nvPicPr>
        <p:blipFill>
          <a:blip r:embed="rId3" cstate="print"/>
          <a:srcRect/>
          <a:stretch>
            <a:fillRect/>
          </a:stretch>
        </p:blipFill>
        <p:spPr bwMode="auto">
          <a:xfrm>
            <a:off x="3463925" y="1254126"/>
            <a:ext cx="5422900" cy="4816475"/>
          </a:xfrm>
          <a:prstGeom prst="rect">
            <a:avLst/>
          </a:prstGeom>
          <a:noFill/>
          <a:ln w="12700">
            <a:noFill/>
            <a:miter lim="800000"/>
            <a:headEnd type="none" w="sm" len="sm"/>
            <a:tailEnd type="none" w="sm" len="sm"/>
          </a:ln>
        </p:spPr>
      </p:pic>
      <p:cxnSp>
        <p:nvCxnSpPr>
          <p:cNvPr id="6" name="Straight Connector 5"/>
          <p:cNvCxnSpPr>
            <a:cxnSpLocks noChangeShapeType="1"/>
          </p:cNvCxnSpPr>
          <p:nvPr/>
        </p:nvCxnSpPr>
        <p:spPr bwMode="auto">
          <a:xfrm>
            <a:off x="4219576" y="4314825"/>
            <a:ext cx="4151313" cy="0"/>
          </a:xfrm>
          <a:prstGeom prst="line">
            <a:avLst/>
          </a:prstGeom>
          <a:noFill/>
          <a:ln w="25400" algn="ctr">
            <a:solidFill>
              <a:srgbClr val="006600">
                <a:alpha val="50195"/>
              </a:srgbClr>
            </a:solidFill>
            <a:round/>
            <a:headEnd type="none" w="sm" len="sm"/>
            <a:tailEnd type="none" w="sm" len="sm"/>
          </a:ln>
        </p:spPr>
      </p:cxnSp>
      <p:cxnSp>
        <p:nvCxnSpPr>
          <p:cNvPr id="7" name="Straight Connector 6"/>
          <p:cNvCxnSpPr>
            <a:cxnSpLocks noChangeShapeType="1"/>
          </p:cNvCxnSpPr>
          <p:nvPr/>
        </p:nvCxnSpPr>
        <p:spPr bwMode="auto">
          <a:xfrm>
            <a:off x="4208464" y="3717925"/>
            <a:ext cx="4149725" cy="0"/>
          </a:xfrm>
          <a:prstGeom prst="line">
            <a:avLst/>
          </a:prstGeom>
          <a:noFill/>
          <a:ln w="25400" algn="ctr">
            <a:solidFill>
              <a:srgbClr val="FF0000">
                <a:alpha val="50195"/>
              </a:srgbClr>
            </a:solidFill>
            <a:round/>
            <a:headEnd type="none" w="sm" len="sm"/>
            <a:tailEnd type="none" w="sm" len="sm"/>
          </a:ln>
        </p:spPr>
      </p:cxnSp>
      <p:cxnSp>
        <p:nvCxnSpPr>
          <p:cNvPr id="8" name="Straight Connector 7"/>
          <p:cNvCxnSpPr>
            <a:cxnSpLocks noChangeShapeType="1"/>
          </p:cNvCxnSpPr>
          <p:nvPr/>
        </p:nvCxnSpPr>
        <p:spPr bwMode="auto">
          <a:xfrm>
            <a:off x="4206876" y="4378325"/>
            <a:ext cx="4151313" cy="0"/>
          </a:xfrm>
          <a:prstGeom prst="line">
            <a:avLst/>
          </a:prstGeom>
          <a:noFill/>
          <a:ln w="25400" algn="ctr">
            <a:solidFill>
              <a:srgbClr val="00B050">
                <a:alpha val="50195"/>
              </a:srgbClr>
            </a:solidFill>
            <a:round/>
            <a:headEnd type="none" w="sm" len="sm"/>
            <a:tailEnd type="none" w="sm" len="sm"/>
          </a:ln>
        </p:spPr>
      </p:cxnSp>
      <p:cxnSp>
        <p:nvCxnSpPr>
          <p:cNvPr id="9" name="Straight Connector 8"/>
          <p:cNvCxnSpPr>
            <a:cxnSpLocks noChangeShapeType="1"/>
          </p:cNvCxnSpPr>
          <p:nvPr/>
        </p:nvCxnSpPr>
        <p:spPr bwMode="auto">
          <a:xfrm>
            <a:off x="4208464" y="3590925"/>
            <a:ext cx="4149725" cy="0"/>
          </a:xfrm>
          <a:prstGeom prst="line">
            <a:avLst/>
          </a:prstGeom>
          <a:noFill/>
          <a:ln w="25400" algn="ctr">
            <a:solidFill>
              <a:srgbClr val="C00000">
                <a:alpha val="50195"/>
              </a:srgbClr>
            </a:solidFill>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1604964" y="6375401"/>
            <a:ext cx="3609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000" i="1">
                <a:latin typeface="Arial" panose="020B0604020202020204" pitchFamily="34" charset="0"/>
              </a:rPr>
              <a:t>Macy et al.  (1997) Clin Chem.</a:t>
            </a: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456" y="1520825"/>
            <a:ext cx="502761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 name="Oval 5"/>
          <p:cNvSpPr>
            <a:spLocks noChangeArrowheads="1"/>
          </p:cNvSpPr>
          <p:nvPr/>
        </p:nvSpPr>
        <p:spPr bwMode="auto">
          <a:xfrm>
            <a:off x="7894955" y="2673351"/>
            <a:ext cx="268288" cy="1171575"/>
          </a:xfrm>
          <a:prstGeom prst="ellipse">
            <a:avLst/>
          </a:prstGeom>
          <a:noFill/>
          <a:ln w="19050" algn="ctr">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7" name="Oval 6"/>
          <p:cNvSpPr>
            <a:spLocks noChangeArrowheads="1"/>
          </p:cNvSpPr>
          <p:nvPr/>
        </p:nvSpPr>
        <p:spPr bwMode="auto">
          <a:xfrm>
            <a:off x="6253481" y="2695575"/>
            <a:ext cx="269875" cy="1173162"/>
          </a:xfrm>
          <a:prstGeom prst="ellipse">
            <a:avLst/>
          </a:prstGeom>
          <a:noFill/>
          <a:ln w="19050" algn="ctr">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8" name="Oval 7"/>
          <p:cNvSpPr>
            <a:spLocks noChangeArrowheads="1"/>
          </p:cNvSpPr>
          <p:nvPr/>
        </p:nvSpPr>
        <p:spPr bwMode="auto">
          <a:xfrm>
            <a:off x="5513705" y="3152776"/>
            <a:ext cx="247650" cy="820737"/>
          </a:xfrm>
          <a:prstGeom prst="ellipse">
            <a:avLst/>
          </a:prstGeom>
          <a:noFill/>
          <a:ln w="19050" algn="ctr">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latin typeface="Arial" panose="020B0604020202020204" pitchFamily="34" charset="0"/>
            </a:endParaRPr>
          </a:p>
        </p:txBody>
      </p:sp>
      <p:cxnSp>
        <p:nvCxnSpPr>
          <p:cNvPr id="10" name="Straight Connector 9"/>
          <p:cNvCxnSpPr>
            <a:cxnSpLocks noChangeShapeType="1"/>
          </p:cNvCxnSpPr>
          <p:nvPr/>
        </p:nvCxnSpPr>
        <p:spPr bwMode="auto">
          <a:xfrm>
            <a:off x="4048443" y="4067175"/>
            <a:ext cx="4208462" cy="0"/>
          </a:xfrm>
          <a:prstGeom prst="line">
            <a:avLst/>
          </a:prstGeom>
          <a:noFill/>
          <a:ln w="19050" algn="ctr">
            <a:solidFill>
              <a:srgbClr val="C00000"/>
            </a:solidFill>
            <a:round/>
            <a:headEnd type="none" w="sm" len="sm"/>
            <a:tailEnd type="none" w="sm" len="sm"/>
          </a:ln>
          <a:extLst>
            <a:ext uri="{909E8E84-426E-40DD-AFC4-6F175D3DCCD1}">
              <a14:hiddenFill xmlns:a14="http://schemas.microsoft.com/office/drawing/2010/main">
                <a:noFill/>
              </a14:hiddenFill>
            </a:ext>
          </a:extLst>
        </p:spPr>
      </p:cxnSp>
      <p:sp>
        <p:nvSpPr>
          <p:cNvPr id="11" name="Oval 10"/>
          <p:cNvSpPr>
            <a:spLocks noChangeArrowheads="1"/>
          </p:cNvSpPr>
          <p:nvPr/>
        </p:nvSpPr>
        <p:spPr bwMode="auto">
          <a:xfrm>
            <a:off x="7202806" y="3775076"/>
            <a:ext cx="176213" cy="655637"/>
          </a:xfrm>
          <a:prstGeom prst="ellipse">
            <a:avLst/>
          </a:prstGeom>
          <a:noFill/>
          <a:ln w="19050" algn="ctr">
            <a:solidFill>
              <a:srgbClr val="FFCC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2" name="Oval 11"/>
          <p:cNvSpPr>
            <a:spLocks noChangeArrowheads="1"/>
          </p:cNvSpPr>
          <p:nvPr/>
        </p:nvSpPr>
        <p:spPr bwMode="auto">
          <a:xfrm>
            <a:off x="6007419" y="3775076"/>
            <a:ext cx="174625" cy="655637"/>
          </a:xfrm>
          <a:prstGeom prst="ellipse">
            <a:avLst/>
          </a:prstGeom>
          <a:noFill/>
          <a:ln w="19050" algn="ctr">
            <a:solidFill>
              <a:srgbClr val="FFCC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3" name="Oval 12"/>
          <p:cNvSpPr>
            <a:spLocks noChangeArrowheads="1"/>
          </p:cNvSpPr>
          <p:nvPr/>
        </p:nvSpPr>
        <p:spPr bwMode="auto">
          <a:xfrm>
            <a:off x="6604318" y="3879851"/>
            <a:ext cx="176212" cy="657225"/>
          </a:xfrm>
          <a:prstGeom prst="ellipse">
            <a:avLst/>
          </a:prstGeom>
          <a:noFill/>
          <a:ln w="19050" algn="ctr">
            <a:solidFill>
              <a:srgbClr val="FFCC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4" name="Oval 13"/>
          <p:cNvSpPr>
            <a:spLocks noChangeArrowheads="1"/>
          </p:cNvSpPr>
          <p:nvPr/>
        </p:nvSpPr>
        <p:spPr bwMode="auto">
          <a:xfrm>
            <a:off x="5855018" y="3986212"/>
            <a:ext cx="163512" cy="433388"/>
          </a:xfrm>
          <a:prstGeom prst="ellipse">
            <a:avLst/>
          </a:prstGeom>
          <a:noFill/>
          <a:ln w="19050" algn="ctr">
            <a:solidFill>
              <a:srgbClr val="FFCC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5" name="Rectangle 2"/>
          <p:cNvSpPr>
            <a:spLocks noGrp="1" noChangeArrowheads="1"/>
          </p:cNvSpPr>
          <p:nvPr>
            <p:ph type="title"/>
          </p:nvPr>
        </p:nvSpPr>
        <p:spPr>
          <a:xfrm>
            <a:off x="1730376" y="203201"/>
            <a:ext cx="8442325" cy="639763"/>
          </a:xfrm>
          <a:noFill/>
        </p:spPr>
        <p:txBody>
          <a:bodyPr/>
          <a:lstStyle/>
          <a:p>
            <a:r>
              <a:rPr lang="en-US">
                <a:solidFill>
                  <a:schemeClr val="tx1">
                    <a:lumMod val="65000"/>
                    <a:lumOff val="35000"/>
                  </a:schemeClr>
                </a:solidFill>
                <a:latin typeface="Arial" pitchFamily="34" charset="0"/>
              </a:rPr>
              <a:t>The chronic low-grade inflammation model</a:t>
            </a:r>
          </a:p>
        </p:txBody>
      </p:sp>
    </p:spTree>
    <p:extLst>
      <p:ext uri="{BB962C8B-B14F-4D97-AF65-F5344CB8AC3E}">
        <p14:creationId xmlns:p14="http://schemas.microsoft.com/office/powerpoint/2010/main" val="169815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nodeType="withGroup">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nodeType="afterGroup">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nodeType="afterGroup">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7181850" y="-17463"/>
            <a:ext cx="2857500" cy="369332"/>
          </a:xfrm>
          <a:prstGeom prst="rect">
            <a:avLst/>
          </a:prstGeom>
          <a:noFill/>
          <a:ln w="9525">
            <a:noFill/>
            <a:miter lim="800000"/>
            <a:headEnd/>
            <a:tailEnd/>
          </a:ln>
        </p:spPr>
        <p:txBody>
          <a:bodyPr>
            <a:spAutoFit/>
          </a:bodyPr>
          <a:lstStyle/>
          <a:p>
            <a:endParaRPr lang="en-US"/>
          </a:p>
        </p:txBody>
      </p:sp>
      <p:sp>
        <p:nvSpPr>
          <p:cNvPr id="50179" name="Rectangle 3"/>
          <p:cNvSpPr>
            <a:spLocks noChangeArrowheads="1"/>
          </p:cNvSpPr>
          <p:nvPr/>
        </p:nvSpPr>
        <p:spPr bwMode="auto">
          <a:xfrm>
            <a:off x="1677989" y="198438"/>
            <a:ext cx="8791575" cy="1077860"/>
          </a:xfrm>
          <a:prstGeom prst="rect">
            <a:avLst/>
          </a:prstGeom>
          <a:noFill/>
          <a:ln w="9525">
            <a:noFill/>
            <a:miter lim="800000"/>
            <a:headEnd/>
            <a:tailEnd/>
          </a:ln>
        </p:spPr>
        <p:txBody>
          <a:bodyPr lIns="92075" tIns="46038" rIns="92075" bIns="46038">
            <a:spAutoFit/>
          </a:bodyPr>
          <a:lstStyle/>
          <a:p>
            <a:r>
              <a:rPr lang="en-US" sz="3200" i="1">
                <a:solidFill>
                  <a:schemeClr val="tx1">
                    <a:lumMod val="65000"/>
                    <a:lumOff val="35000"/>
                  </a:schemeClr>
                </a:solidFill>
              </a:rPr>
              <a:t>What are we missing?  </a:t>
            </a:r>
          </a:p>
          <a:p>
            <a:r>
              <a:rPr lang="en-US" sz="3200" i="1">
                <a:solidFill>
                  <a:schemeClr val="tx1">
                    <a:lumMod val="65000"/>
                    <a:lumOff val="35000"/>
                  </a:schemeClr>
                </a:solidFill>
              </a:rPr>
              <a:t>Can we assume these associations are universal?</a:t>
            </a:r>
          </a:p>
        </p:txBody>
      </p:sp>
      <p:pic>
        <p:nvPicPr>
          <p:cNvPr id="50180" name="Picture 18"/>
          <p:cNvPicPr>
            <a:picLocks noChangeAspect="1" noChangeArrowheads="1"/>
          </p:cNvPicPr>
          <p:nvPr/>
        </p:nvPicPr>
        <p:blipFill>
          <a:blip r:embed="rId3" cstate="print"/>
          <a:srcRect l="18750" t="16000" r="31500" b="9332"/>
          <a:stretch>
            <a:fillRect/>
          </a:stretch>
        </p:blipFill>
        <p:spPr bwMode="auto">
          <a:xfrm>
            <a:off x="3783549" y="1622470"/>
            <a:ext cx="4876800" cy="4116388"/>
          </a:xfrm>
          <a:prstGeom prst="rect">
            <a:avLst/>
          </a:prstGeom>
          <a:noFill/>
          <a:ln w="12700">
            <a:noFill/>
            <a:miter lim="800000"/>
            <a:headEnd type="none" w="sm" len="sm"/>
            <a:tailEnd type="none" w="sm" len="sm"/>
          </a:ln>
        </p:spPr>
      </p:pic>
      <p:cxnSp>
        <p:nvCxnSpPr>
          <p:cNvPr id="50181" name="Straight Arrow Connector 19"/>
          <p:cNvCxnSpPr>
            <a:cxnSpLocks noChangeShapeType="1"/>
          </p:cNvCxnSpPr>
          <p:nvPr/>
        </p:nvCxnSpPr>
        <p:spPr bwMode="auto">
          <a:xfrm>
            <a:off x="4279311" y="6196444"/>
            <a:ext cx="4038600" cy="0"/>
          </a:xfrm>
          <a:prstGeom prst="straightConnector1">
            <a:avLst/>
          </a:prstGeom>
          <a:noFill/>
          <a:ln w="38100" algn="ctr">
            <a:solidFill>
              <a:schemeClr val="tx1"/>
            </a:solidFill>
            <a:round/>
            <a:headEnd type="triangle" w="lg" len="med"/>
            <a:tailEnd type="triangle" w="lg" len="med"/>
          </a:ln>
        </p:spPr>
      </p:cxnSp>
      <p:sp>
        <p:nvSpPr>
          <p:cNvPr id="50182" name="TextBox 20"/>
          <p:cNvSpPr txBox="1">
            <a:spLocks noChangeArrowheads="1"/>
          </p:cNvSpPr>
          <p:nvPr/>
        </p:nvSpPr>
        <p:spPr bwMode="auto">
          <a:xfrm>
            <a:off x="5671050" y="5828144"/>
            <a:ext cx="1251946" cy="707886"/>
          </a:xfrm>
          <a:prstGeom prst="rect">
            <a:avLst/>
          </a:prstGeom>
          <a:solidFill>
            <a:srgbClr val="B6C1CA"/>
          </a:solidFill>
          <a:ln w="9525">
            <a:solidFill>
              <a:srgbClr val="002060"/>
            </a:solidFill>
            <a:miter lim="800000"/>
            <a:headEnd/>
            <a:tailEnd/>
          </a:ln>
        </p:spPr>
        <p:txBody>
          <a:bodyPr wrap="none">
            <a:spAutoFit/>
          </a:bodyPr>
          <a:lstStyle/>
          <a:p>
            <a:pPr algn="ctr"/>
            <a:r>
              <a:rPr lang="en-US" sz="2000"/>
              <a:t>infectious </a:t>
            </a:r>
          </a:p>
          <a:p>
            <a:pPr algn="ctr"/>
            <a:r>
              <a:rPr lang="en-US" sz="2000"/>
              <a:t>exposures</a:t>
            </a:r>
          </a:p>
        </p:txBody>
      </p:sp>
      <p:sp useBgFill="1">
        <p:nvSpPr>
          <p:cNvPr id="50183" name="TextBox 21"/>
          <p:cNvSpPr txBox="1">
            <a:spLocks noChangeArrowheads="1"/>
          </p:cNvSpPr>
          <p:nvPr/>
        </p:nvSpPr>
        <p:spPr bwMode="auto">
          <a:xfrm>
            <a:off x="7339419" y="5993244"/>
            <a:ext cx="582211" cy="400110"/>
          </a:xfrm>
          <a:prstGeom prst="rect">
            <a:avLst/>
          </a:prstGeom>
          <a:ln w="9525">
            <a:noFill/>
            <a:miter lim="800000"/>
            <a:headEnd/>
            <a:tailEnd/>
          </a:ln>
        </p:spPr>
        <p:txBody>
          <a:bodyPr wrap="none">
            <a:spAutoFit/>
          </a:bodyPr>
          <a:lstStyle/>
          <a:p>
            <a:pPr algn="ctr"/>
            <a:r>
              <a:rPr lang="en-US" sz="2000" i="1"/>
              <a:t>high</a:t>
            </a:r>
          </a:p>
        </p:txBody>
      </p:sp>
      <p:sp useBgFill="1">
        <p:nvSpPr>
          <p:cNvPr id="50184" name="TextBox 22"/>
          <p:cNvSpPr txBox="1">
            <a:spLocks noChangeArrowheads="1"/>
          </p:cNvSpPr>
          <p:nvPr/>
        </p:nvSpPr>
        <p:spPr bwMode="auto">
          <a:xfrm>
            <a:off x="4726156" y="5993244"/>
            <a:ext cx="500137" cy="400110"/>
          </a:xfrm>
          <a:prstGeom prst="rect">
            <a:avLst/>
          </a:prstGeom>
          <a:ln w="9525">
            <a:noFill/>
            <a:miter lim="800000"/>
            <a:headEnd/>
            <a:tailEnd/>
          </a:ln>
        </p:spPr>
        <p:txBody>
          <a:bodyPr wrap="none">
            <a:spAutoFit/>
          </a:bodyPr>
          <a:lstStyle/>
          <a:p>
            <a:pPr algn="ctr"/>
            <a:r>
              <a:rPr lang="en-US" sz="2000" i="1"/>
              <a:t>low</a:t>
            </a:r>
          </a:p>
        </p:txBody>
      </p:sp>
      <p:cxnSp>
        <p:nvCxnSpPr>
          <p:cNvPr id="50185" name="Straight Arrow Connector 23"/>
          <p:cNvCxnSpPr>
            <a:cxnSpLocks noChangeShapeType="1"/>
          </p:cNvCxnSpPr>
          <p:nvPr/>
        </p:nvCxnSpPr>
        <p:spPr bwMode="auto">
          <a:xfrm flipV="1">
            <a:off x="3293761" y="2159000"/>
            <a:ext cx="0" cy="3251200"/>
          </a:xfrm>
          <a:prstGeom prst="straightConnector1">
            <a:avLst/>
          </a:prstGeom>
          <a:noFill/>
          <a:ln w="38100" algn="ctr">
            <a:solidFill>
              <a:schemeClr val="tx1"/>
            </a:solidFill>
            <a:round/>
            <a:headEnd type="triangle" w="lg" len="med"/>
            <a:tailEnd type="triangle" w="lg" len="med"/>
          </a:ln>
        </p:spPr>
      </p:cxnSp>
      <p:sp>
        <p:nvSpPr>
          <p:cNvPr id="50186" name="TextBox 24"/>
          <p:cNvSpPr txBox="1">
            <a:spLocks noChangeArrowheads="1"/>
          </p:cNvSpPr>
          <p:nvPr/>
        </p:nvSpPr>
        <p:spPr bwMode="auto">
          <a:xfrm rot="-5400000">
            <a:off x="2804025" y="3501081"/>
            <a:ext cx="950901" cy="707886"/>
          </a:xfrm>
          <a:prstGeom prst="rect">
            <a:avLst/>
          </a:prstGeom>
          <a:solidFill>
            <a:srgbClr val="B6C1CA"/>
          </a:solidFill>
          <a:ln w="9525">
            <a:solidFill>
              <a:srgbClr val="002060"/>
            </a:solidFill>
            <a:miter lim="800000"/>
            <a:headEnd/>
            <a:tailEnd/>
          </a:ln>
        </p:spPr>
        <p:txBody>
          <a:bodyPr wrap="none">
            <a:spAutoFit/>
          </a:bodyPr>
          <a:lstStyle/>
          <a:p>
            <a:pPr algn="ctr"/>
            <a:r>
              <a:rPr lang="en-US" sz="2000"/>
              <a:t>energy</a:t>
            </a:r>
          </a:p>
          <a:p>
            <a:pPr algn="ctr"/>
            <a:r>
              <a:rPr lang="en-US" sz="2000"/>
              <a:t>balance</a:t>
            </a:r>
          </a:p>
        </p:txBody>
      </p:sp>
      <p:sp useBgFill="1">
        <p:nvSpPr>
          <p:cNvPr id="50187" name="TextBox 25"/>
          <p:cNvSpPr txBox="1">
            <a:spLocks noChangeArrowheads="1"/>
          </p:cNvSpPr>
          <p:nvPr/>
        </p:nvSpPr>
        <p:spPr bwMode="auto">
          <a:xfrm rot="-5400000">
            <a:off x="2999481" y="2568546"/>
            <a:ext cx="582211" cy="400110"/>
          </a:xfrm>
          <a:prstGeom prst="rect">
            <a:avLst/>
          </a:prstGeom>
          <a:ln w="9525">
            <a:noFill/>
            <a:miter lim="800000"/>
            <a:headEnd/>
            <a:tailEnd/>
          </a:ln>
        </p:spPr>
        <p:txBody>
          <a:bodyPr wrap="none">
            <a:spAutoFit/>
          </a:bodyPr>
          <a:lstStyle/>
          <a:p>
            <a:pPr algn="ctr"/>
            <a:r>
              <a:rPr lang="en-US" sz="2000" i="1"/>
              <a:t>high</a:t>
            </a:r>
          </a:p>
        </p:txBody>
      </p:sp>
      <p:sp useBgFill="1">
        <p:nvSpPr>
          <p:cNvPr id="50188" name="TextBox 26"/>
          <p:cNvSpPr txBox="1">
            <a:spLocks noChangeArrowheads="1"/>
          </p:cNvSpPr>
          <p:nvPr/>
        </p:nvSpPr>
        <p:spPr bwMode="auto">
          <a:xfrm rot="-5400000">
            <a:off x="3040518" y="4600545"/>
            <a:ext cx="500137" cy="400110"/>
          </a:xfrm>
          <a:prstGeom prst="rect">
            <a:avLst/>
          </a:prstGeom>
          <a:ln w="9525">
            <a:noFill/>
            <a:miter lim="800000"/>
            <a:headEnd/>
            <a:tailEnd/>
          </a:ln>
        </p:spPr>
        <p:txBody>
          <a:bodyPr wrap="none">
            <a:spAutoFit/>
          </a:bodyPr>
          <a:lstStyle/>
          <a:p>
            <a:pPr algn="ctr"/>
            <a:r>
              <a:rPr lang="en-US" sz="2000" i="1"/>
              <a:t>low</a:t>
            </a:r>
          </a:p>
        </p:txBody>
      </p:sp>
      <p:sp>
        <p:nvSpPr>
          <p:cNvPr id="32" name="Arc 31"/>
          <p:cNvSpPr/>
          <p:nvPr/>
        </p:nvSpPr>
        <p:spPr bwMode="auto">
          <a:xfrm flipH="1">
            <a:off x="4879672" y="2224088"/>
            <a:ext cx="1475120" cy="1473200"/>
          </a:xfrm>
          <a:prstGeom prst="arc">
            <a:avLst>
              <a:gd name="adj1" fmla="val 16529605"/>
              <a:gd name="adj2" fmla="val 21599999"/>
            </a:avLst>
          </a:prstGeom>
          <a:noFill/>
          <a:ln w="19050" cap="flat" cmpd="sng" algn="ctr">
            <a:solidFill>
              <a:srgbClr val="C00000"/>
            </a:solidFill>
            <a:prstDash val="solid"/>
            <a:round/>
            <a:headEnd type="none" w="sm" len="sm"/>
            <a:tailEnd type="stealth" w="lg" len="lg"/>
          </a:ln>
          <a:effectLst/>
        </p:spPr>
        <p:txBody>
          <a:bodyPr/>
          <a:lstStyle/>
          <a:p>
            <a:pPr>
              <a:defRPr/>
            </a:pPr>
            <a:endParaRPr lang="en-US"/>
          </a:p>
        </p:txBody>
      </p:sp>
      <p:cxnSp>
        <p:nvCxnSpPr>
          <p:cNvPr id="50191" name="Straight Connector 33"/>
          <p:cNvCxnSpPr>
            <a:cxnSpLocks noChangeShapeType="1"/>
          </p:cNvCxnSpPr>
          <p:nvPr/>
        </p:nvCxnSpPr>
        <p:spPr bwMode="auto">
          <a:xfrm>
            <a:off x="4155773" y="3898900"/>
            <a:ext cx="4521200" cy="0"/>
          </a:xfrm>
          <a:prstGeom prst="line">
            <a:avLst/>
          </a:prstGeom>
          <a:noFill/>
          <a:ln w="12700" algn="ctr">
            <a:solidFill>
              <a:schemeClr val="tx1"/>
            </a:solidFill>
            <a:prstDash val="dash"/>
            <a:round/>
            <a:headEnd type="none" w="sm" len="sm"/>
            <a:tailEnd type="none" w="sm" len="sm"/>
          </a:ln>
        </p:spPr>
      </p:cxnSp>
      <p:cxnSp>
        <p:nvCxnSpPr>
          <p:cNvPr id="50192" name="Straight Connector 35"/>
          <p:cNvCxnSpPr>
            <a:cxnSpLocks noChangeShapeType="1"/>
          </p:cNvCxnSpPr>
          <p:nvPr/>
        </p:nvCxnSpPr>
        <p:spPr bwMode="auto">
          <a:xfrm flipV="1">
            <a:off x="6289373" y="2425700"/>
            <a:ext cx="0" cy="2857500"/>
          </a:xfrm>
          <a:prstGeom prst="line">
            <a:avLst/>
          </a:prstGeom>
          <a:noFill/>
          <a:ln w="12700" algn="ctr">
            <a:solidFill>
              <a:schemeClr val="tx1"/>
            </a:solidFill>
            <a:prstDash val="dash"/>
            <a:round/>
            <a:headEnd type="none" w="sm" len="sm"/>
            <a:tailEnd type="none" w="sm" len="sm"/>
          </a:ln>
        </p:spPr>
      </p:cxnSp>
      <p:sp>
        <p:nvSpPr>
          <p:cNvPr id="2" name="TextBox 1"/>
          <p:cNvSpPr txBox="1"/>
          <p:nvPr/>
        </p:nvSpPr>
        <p:spPr>
          <a:xfrm>
            <a:off x="5484290" y="2039422"/>
            <a:ext cx="453970" cy="369332"/>
          </a:xfrm>
          <a:prstGeom prst="rect">
            <a:avLst/>
          </a:prstGeom>
          <a:noFill/>
        </p:spPr>
        <p:txBody>
          <a:bodyPr wrap="none" rtlCol="0">
            <a:spAutoFit/>
          </a:bodyPr>
          <a:lstStyle/>
          <a:p>
            <a:r>
              <a:rPr lang="en-US"/>
              <a:t>US</a:t>
            </a:r>
          </a:p>
        </p:txBody>
      </p:sp>
      <p:sp>
        <p:nvSpPr>
          <p:cNvPr id="3" name="TextBox 2"/>
          <p:cNvSpPr txBox="1"/>
          <p:nvPr/>
        </p:nvSpPr>
        <p:spPr>
          <a:xfrm>
            <a:off x="280563" y="6398549"/>
            <a:ext cx="2690648" cy="369332"/>
          </a:xfrm>
          <a:prstGeom prst="rect">
            <a:avLst/>
          </a:prstGeom>
          <a:noFill/>
        </p:spPr>
        <p:txBody>
          <a:bodyPr wrap="square" rtlCol="0">
            <a:spAutoFit/>
          </a:bodyPr>
          <a:lstStyle/>
          <a:p>
            <a:r>
              <a:rPr lang="en-US" i="1"/>
              <a:t>www.gapminder.com</a:t>
            </a:r>
            <a:endParaRPr lang="en-US" sz="2000" i="1"/>
          </a:p>
        </p:txBody>
      </p:sp>
    </p:spTree>
    <p:extLst>
      <p:ext uri="{BB962C8B-B14F-4D97-AF65-F5344CB8AC3E}">
        <p14:creationId xmlns:p14="http://schemas.microsoft.com/office/powerpoint/2010/main" val="424733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wipe(right)">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7181850" y="-17463"/>
            <a:ext cx="2857500" cy="369332"/>
          </a:xfrm>
          <a:prstGeom prst="rect">
            <a:avLst/>
          </a:prstGeom>
          <a:noFill/>
          <a:ln w="9525">
            <a:noFill/>
            <a:miter lim="800000"/>
            <a:headEnd/>
            <a:tailEnd/>
          </a:ln>
        </p:spPr>
        <p:txBody>
          <a:bodyPr>
            <a:spAutoFit/>
          </a:bodyPr>
          <a:lstStyle/>
          <a:p>
            <a:endParaRPr lang="en-US"/>
          </a:p>
        </p:txBody>
      </p:sp>
      <p:sp>
        <p:nvSpPr>
          <p:cNvPr id="50179" name="Rectangle 3"/>
          <p:cNvSpPr>
            <a:spLocks noChangeArrowheads="1"/>
          </p:cNvSpPr>
          <p:nvPr/>
        </p:nvSpPr>
        <p:spPr bwMode="auto">
          <a:xfrm>
            <a:off x="389450" y="417368"/>
            <a:ext cx="11658597" cy="585418"/>
          </a:xfrm>
          <a:prstGeom prst="rect">
            <a:avLst/>
          </a:prstGeom>
          <a:noFill/>
          <a:ln w="9525">
            <a:noFill/>
            <a:miter lim="800000"/>
            <a:headEnd/>
            <a:tailEnd/>
          </a:ln>
        </p:spPr>
        <p:txBody>
          <a:bodyPr wrap="square" lIns="92075" tIns="46038" rIns="92075" bIns="46038">
            <a:spAutoFit/>
          </a:bodyPr>
          <a:lstStyle/>
          <a:p>
            <a:r>
              <a:rPr lang="en-US" sz="3200" i="1">
                <a:solidFill>
                  <a:schemeClr val="tx1">
                    <a:lumMod val="65000"/>
                    <a:lumOff val="35000"/>
                  </a:schemeClr>
                </a:solidFill>
              </a:rPr>
              <a:t>Does limited ecological variation limit our understanding of inflammation?</a:t>
            </a:r>
          </a:p>
        </p:txBody>
      </p:sp>
      <p:pic>
        <p:nvPicPr>
          <p:cNvPr id="50180" name="Picture 18"/>
          <p:cNvPicPr>
            <a:picLocks noChangeAspect="1" noChangeArrowheads="1"/>
          </p:cNvPicPr>
          <p:nvPr/>
        </p:nvPicPr>
        <p:blipFill>
          <a:blip r:embed="rId3" cstate="print"/>
          <a:srcRect l="18750" t="16000" r="31500" b="9332"/>
          <a:stretch>
            <a:fillRect/>
          </a:stretch>
        </p:blipFill>
        <p:spPr bwMode="auto">
          <a:xfrm>
            <a:off x="3780349" y="1622632"/>
            <a:ext cx="4876800" cy="4116388"/>
          </a:xfrm>
          <a:prstGeom prst="rect">
            <a:avLst/>
          </a:prstGeom>
          <a:noFill/>
          <a:ln w="12700">
            <a:noFill/>
            <a:miter lim="800000"/>
            <a:headEnd type="none" w="sm" len="sm"/>
            <a:tailEnd type="none" w="sm" len="sm"/>
          </a:ln>
        </p:spPr>
      </p:pic>
      <p:cxnSp>
        <p:nvCxnSpPr>
          <p:cNvPr id="50181" name="Straight Arrow Connector 19"/>
          <p:cNvCxnSpPr>
            <a:cxnSpLocks noChangeShapeType="1"/>
          </p:cNvCxnSpPr>
          <p:nvPr/>
        </p:nvCxnSpPr>
        <p:spPr bwMode="auto">
          <a:xfrm>
            <a:off x="4283466" y="6188132"/>
            <a:ext cx="4038600" cy="0"/>
          </a:xfrm>
          <a:prstGeom prst="straightConnector1">
            <a:avLst/>
          </a:prstGeom>
          <a:noFill/>
          <a:ln w="38100" algn="ctr">
            <a:solidFill>
              <a:schemeClr val="tx1"/>
            </a:solidFill>
            <a:round/>
            <a:headEnd type="triangle" w="lg" len="med"/>
            <a:tailEnd type="triangle" w="lg" len="med"/>
          </a:ln>
        </p:spPr>
      </p:cxnSp>
      <p:sp>
        <p:nvSpPr>
          <p:cNvPr id="50182" name="TextBox 20"/>
          <p:cNvSpPr txBox="1">
            <a:spLocks noChangeArrowheads="1"/>
          </p:cNvSpPr>
          <p:nvPr/>
        </p:nvSpPr>
        <p:spPr bwMode="auto">
          <a:xfrm>
            <a:off x="5675205" y="5819832"/>
            <a:ext cx="1251946" cy="707886"/>
          </a:xfrm>
          <a:prstGeom prst="rect">
            <a:avLst/>
          </a:prstGeom>
          <a:solidFill>
            <a:srgbClr val="B6C1CA"/>
          </a:solidFill>
          <a:ln w="9525">
            <a:solidFill>
              <a:srgbClr val="002060"/>
            </a:solidFill>
            <a:miter lim="800000"/>
            <a:headEnd/>
            <a:tailEnd/>
          </a:ln>
        </p:spPr>
        <p:txBody>
          <a:bodyPr wrap="none">
            <a:spAutoFit/>
          </a:bodyPr>
          <a:lstStyle/>
          <a:p>
            <a:pPr algn="ctr"/>
            <a:r>
              <a:rPr lang="en-US" sz="2000"/>
              <a:t>infectious </a:t>
            </a:r>
          </a:p>
          <a:p>
            <a:pPr algn="ctr"/>
            <a:r>
              <a:rPr lang="en-US" sz="2000"/>
              <a:t>exposures</a:t>
            </a:r>
          </a:p>
        </p:txBody>
      </p:sp>
      <p:sp useBgFill="1">
        <p:nvSpPr>
          <p:cNvPr id="50183" name="TextBox 21"/>
          <p:cNvSpPr txBox="1">
            <a:spLocks noChangeArrowheads="1"/>
          </p:cNvSpPr>
          <p:nvPr/>
        </p:nvSpPr>
        <p:spPr bwMode="auto">
          <a:xfrm>
            <a:off x="7343574" y="5984932"/>
            <a:ext cx="582211" cy="400110"/>
          </a:xfrm>
          <a:prstGeom prst="rect">
            <a:avLst/>
          </a:prstGeom>
          <a:ln w="9525">
            <a:noFill/>
            <a:miter lim="800000"/>
            <a:headEnd/>
            <a:tailEnd/>
          </a:ln>
        </p:spPr>
        <p:txBody>
          <a:bodyPr wrap="none">
            <a:spAutoFit/>
          </a:bodyPr>
          <a:lstStyle/>
          <a:p>
            <a:pPr algn="ctr"/>
            <a:r>
              <a:rPr lang="en-US" sz="2000" i="1"/>
              <a:t>high</a:t>
            </a:r>
          </a:p>
        </p:txBody>
      </p:sp>
      <p:sp useBgFill="1">
        <p:nvSpPr>
          <p:cNvPr id="50184" name="TextBox 22"/>
          <p:cNvSpPr txBox="1">
            <a:spLocks noChangeArrowheads="1"/>
          </p:cNvSpPr>
          <p:nvPr/>
        </p:nvSpPr>
        <p:spPr bwMode="auto">
          <a:xfrm>
            <a:off x="4730311" y="5984932"/>
            <a:ext cx="500137" cy="400110"/>
          </a:xfrm>
          <a:prstGeom prst="rect">
            <a:avLst/>
          </a:prstGeom>
          <a:ln w="9525">
            <a:noFill/>
            <a:miter lim="800000"/>
            <a:headEnd/>
            <a:tailEnd/>
          </a:ln>
        </p:spPr>
        <p:txBody>
          <a:bodyPr wrap="none">
            <a:spAutoFit/>
          </a:bodyPr>
          <a:lstStyle/>
          <a:p>
            <a:pPr algn="ctr"/>
            <a:r>
              <a:rPr lang="en-US" sz="2000" i="1"/>
              <a:t>low</a:t>
            </a:r>
          </a:p>
        </p:txBody>
      </p:sp>
      <p:cxnSp>
        <p:nvCxnSpPr>
          <p:cNvPr id="50185" name="Straight Arrow Connector 23"/>
          <p:cNvCxnSpPr>
            <a:cxnSpLocks noChangeShapeType="1"/>
          </p:cNvCxnSpPr>
          <p:nvPr/>
        </p:nvCxnSpPr>
        <p:spPr bwMode="auto">
          <a:xfrm flipV="1">
            <a:off x="3293761" y="2159000"/>
            <a:ext cx="0" cy="3251200"/>
          </a:xfrm>
          <a:prstGeom prst="straightConnector1">
            <a:avLst/>
          </a:prstGeom>
          <a:noFill/>
          <a:ln w="38100" algn="ctr">
            <a:solidFill>
              <a:schemeClr val="tx1"/>
            </a:solidFill>
            <a:round/>
            <a:headEnd type="triangle" w="lg" len="med"/>
            <a:tailEnd type="triangle" w="lg" len="med"/>
          </a:ln>
        </p:spPr>
      </p:cxnSp>
      <p:sp>
        <p:nvSpPr>
          <p:cNvPr id="50186" name="TextBox 24"/>
          <p:cNvSpPr txBox="1">
            <a:spLocks noChangeArrowheads="1"/>
          </p:cNvSpPr>
          <p:nvPr/>
        </p:nvSpPr>
        <p:spPr bwMode="auto">
          <a:xfrm rot="-5400000">
            <a:off x="2804024" y="3486278"/>
            <a:ext cx="950901" cy="707886"/>
          </a:xfrm>
          <a:prstGeom prst="rect">
            <a:avLst/>
          </a:prstGeom>
          <a:solidFill>
            <a:srgbClr val="B6C1CA"/>
          </a:solidFill>
          <a:ln w="9525">
            <a:solidFill>
              <a:srgbClr val="002060"/>
            </a:solidFill>
            <a:miter lim="800000"/>
            <a:headEnd/>
            <a:tailEnd/>
          </a:ln>
        </p:spPr>
        <p:txBody>
          <a:bodyPr wrap="none">
            <a:spAutoFit/>
          </a:bodyPr>
          <a:lstStyle/>
          <a:p>
            <a:pPr algn="ctr"/>
            <a:r>
              <a:rPr lang="en-US" sz="2000"/>
              <a:t>energy</a:t>
            </a:r>
          </a:p>
          <a:p>
            <a:pPr algn="ctr"/>
            <a:r>
              <a:rPr lang="en-US" sz="2000"/>
              <a:t>balance</a:t>
            </a:r>
          </a:p>
        </p:txBody>
      </p:sp>
      <p:sp useBgFill="1">
        <p:nvSpPr>
          <p:cNvPr id="50187" name="TextBox 25"/>
          <p:cNvSpPr txBox="1">
            <a:spLocks noChangeArrowheads="1"/>
          </p:cNvSpPr>
          <p:nvPr/>
        </p:nvSpPr>
        <p:spPr bwMode="auto">
          <a:xfrm rot="-5400000">
            <a:off x="2999481" y="2568546"/>
            <a:ext cx="582211" cy="400110"/>
          </a:xfrm>
          <a:prstGeom prst="rect">
            <a:avLst/>
          </a:prstGeom>
          <a:ln w="9525">
            <a:noFill/>
            <a:miter lim="800000"/>
            <a:headEnd/>
            <a:tailEnd/>
          </a:ln>
        </p:spPr>
        <p:txBody>
          <a:bodyPr wrap="none">
            <a:spAutoFit/>
          </a:bodyPr>
          <a:lstStyle/>
          <a:p>
            <a:pPr algn="ctr"/>
            <a:r>
              <a:rPr lang="en-US" sz="2000" i="1"/>
              <a:t>high</a:t>
            </a:r>
          </a:p>
        </p:txBody>
      </p:sp>
      <p:sp useBgFill="1">
        <p:nvSpPr>
          <p:cNvPr id="50188" name="TextBox 26"/>
          <p:cNvSpPr txBox="1">
            <a:spLocks noChangeArrowheads="1"/>
          </p:cNvSpPr>
          <p:nvPr/>
        </p:nvSpPr>
        <p:spPr bwMode="auto">
          <a:xfrm rot="-5400000">
            <a:off x="3040518" y="4600545"/>
            <a:ext cx="500137" cy="400110"/>
          </a:xfrm>
          <a:prstGeom prst="rect">
            <a:avLst/>
          </a:prstGeom>
          <a:ln w="9525">
            <a:noFill/>
            <a:miter lim="800000"/>
            <a:headEnd/>
            <a:tailEnd/>
          </a:ln>
        </p:spPr>
        <p:txBody>
          <a:bodyPr wrap="none">
            <a:spAutoFit/>
          </a:bodyPr>
          <a:lstStyle/>
          <a:p>
            <a:pPr algn="ctr"/>
            <a:r>
              <a:rPr lang="en-US" sz="2000" i="1"/>
              <a:t>low</a:t>
            </a:r>
          </a:p>
        </p:txBody>
      </p:sp>
      <p:cxnSp>
        <p:nvCxnSpPr>
          <p:cNvPr id="50191" name="Straight Connector 33"/>
          <p:cNvCxnSpPr>
            <a:cxnSpLocks noChangeShapeType="1"/>
          </p:cNvCxnSpPr>
          <p:nvPr/>
        </p:nvCxnSpPr>
        <p:spPr bwMode="auto">
          <a:xfrm>
            <a:off x="4155773" y="3898900"/>
            <a:ext cx="4521200" cy="0"/>
          </a:xfrm>
          <a:prstGeom prst="line">
            <a:avLst/>
          </a:prstGeom>
          <a:noFill/>
          <a:ln w="12700" algn="ctr">
            <a:solidFill>
              <a:schemeClr val="tx1"/>
            </a:solidFill>
            <a:prstDash val="dash"/>
            <a:round/>
            <a:headEnd type="none" w="sm" len="sm"/>
            <a:tailEnd type="none" w="sm" len="sm"/>
          </a:ln>
        </p:spPr>
      </p:cxnSp>
      <p:cxnSp>
        <p:nvCxnSpPr>
          <p:cNvPr id="50192" name="Straight Connector 35"/>
          <p:cNvCxnSpPr>
            <a:cxnSpLocks noChangeShapeType="1"/>
          </p:cNvCxnSpPr>
          <p:nvPr/>
        </p:nvCxnSpPr>
        <p:spPr bwMode="auto">
          <a:xfrm flipV="1">
            <a:off x="6289373" y="2425700"/>
            <a:ext cx="0" cy="2857500"/>
          </a:xfrm>
          <a:prstGeom prst="line">
            <a:avLst/>
          </a:prstGeom>
          <a:noFill/>
          <a:ln w="12700" algn="ctr">
            <a:solidFill>
              <a:schemeClr val="tx1"/>
            </a:solidFill>
            <a:prstDash val="dash"/>
            <a:round/>
            <a:headEnd type="none" w="sm" len="sm"/>
            <a:tailEnd type="none" w="sm" len="sm"/>
          </a:ln>
        </p:spPr>
      </p:cxnSp>
      <p:sp>
        <p:nvSpPr>
          <p:cNvPr id="17" name="TextBox 16"/>
          <p:cNvSpPr txBox="1"/>
          <p:nvPr/>
        </p:nvSpPr>
        <p:spPr>
          <a:xfrm>
            <a:off x="6298358" y="4895284"/>
            <a:ext cx="1055097" cy="338554"/>
          </a:xfrm>
          <a:prstGeom prst="rect">
            <a:avLst/>
          </a:prstGeom>
          <a:noFill/>
        </p:spPr>
        <p:txBody>
          <a:bodyPr wrap="none" rtlCol="0">
            <a:spAutoFit/>
          </a:bodyPr>
          <a:lstStyle/>
          <a:p>
            <a:r>
              <a:rPr lang="en-US" sz="1600"/>
              <a:t>Philippines</a:t>
            </a:r>
          </a:p>
        </p:txBody>
      </p:sp>
      <p:cxnSp>
        <p:nvCxnSpPr>
          <p:cNvPr id="4" name="Straight Arrow Connector 3"/>
          <p:cNvCxnSpPr/>
          <p:nvPr/>
        </p:nvCxnSpPr>
        <p:spPr bwMode="auto">
          <a:xfrm flipV="1">
            <a:off x="6770386" y="4468485"/>
            <a:ext cx="314777" cy="44153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1" name="TextBox 20"/>
          <p:cNvSpPr txBox="1"/>
          <p:nvPr/>
        </p:nvSpPr>
        <p:spPr>
          <a:xfrm>
            <a:off x="7420991" y="2779623"/>
            <a:ext cx="867545" cy="338554"/>
          </a:xfrm>
          <a:prstGeom prst="rect">
            <a:avLst/>
          </a:prstGeom>
          <a:noFill/>
        </p:spPr>
        <p:txBody>
          <a:bodyPr wrap="none" rtlCol="0">
            <a:spAutoFit/>
          </a:bodyPr>
          <a:lstStyle/>
          <a:p>
            <a:r>
              <a:rPr lang="en-US" sz="1600"/>
              <a:t>Ecuador</a:t>
            </a:r>
          </a:p>
        </p:txBody>
      </p:sp>
      <p:cxnSp>
        <p:nvCxnSpPr>
          <p:cNvPr id="22" name="Straight Arrow Connector 21"/>
          <p:cNvCxnSpPr/>
          <p:nvPr/>
        </p:nvCxnSpPr>
        <p:spPr bwMode="auto">
          <a:xfrm flipH="1">
            <a:off x="7062159" y="3069490"/>
            <a:ext cx="713117" cy="655654"/>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0" name="Arc 19"/>
          <p:cNvSpPr/>
          <p:nvPr/>
        </p:nvSpPr>
        <p:spPr bwMode="auto">
          <a:xfrm flipH="1">
            <a:off x="4879672" y="2224088"/>
            <a:ext cx="1475120" cy="1473200"/>
          </a:xfrm>
          <a:prstGeom prst="arc">
            <a:avLst>
              <a:gd name="adj1" fmla="val 16529605"/>
              <a:gd name="adj2" fmla="val 21599999"/>
            </a:avLst>
          </a:prstGeom>
          <a:noFill/>
          <a:ln w="19050" cap="flat" cmpd="sng" algn="ctr">
            <a:solidFill>
              <a:srgbClr val="C00000"/>
            </a:solidFill>
            <a:prstDash val="solid"/>
            <a:round/>
            <a:headEnd type="none" w="sm" len="sm"/>
            <a:tailEnd type="stealth" w="lg" len="lg"/>
          </a:ln>
          <a:effectLst/>
        </p:spPr>
        <p:txBody>
          <a:bodyPr/>
          <a:lstStyle/>
          <a:p>
            <a:pPr>
              <a:defRPr/>
            </a:pPr>
            <a:endParaRPr lang="en-US"/>
          </a:p>
        </p:txBody>
      </p:sp>
      <p:sp>
        <p:nvSpPr>
          <p:cNvPr id="23" name="TextBox 22"/>
          <p:cNvSpPr txBox="1"/>
          <p:nvPr/>
        </p:nvSpPr>
        <p:spPr>
          <a:xfrm>
            <a:off x="5484290" y="2039422"/>
            <a:ext cx="453970" cy="369332"/>
          </a:xfrm>
          <a:prstGeom prst="rect">
            <a:avLst/>
          </a:prstGeom>
          <a:noFill/>
        </p:spPr>
        <p:txBody>
          <a:bodyPr wrap="none" rtlCol="0">
            <a:spAutoFit/>
          </a:bodyPr>
          <a:lstStyle/>
          <a:p>
            <a:r>
              <a:rPr lang="en-US"/>
              <a:t>US</a:t>
            </a:r>
          </a:p>
        </p:txBody>
      </p:sp>
      <p:sp>
        <p:nvSpPr>
          <p:cNvPr id="24" name="TextBox 23"/>
          <p:cNvSpPr txBox="1"/>
          <p:nvPr/>
        </p:nvSpPr>
        <p:spPr>
          <a:xfrm>
            <a:off x="1588663" y="6393294"/>
            <a:ext cx="2690648" cy="369332"/>
          </a:xfrm>
          <a:prstGeom prst="rect">
            <a:avLst/>
          </a:prstGeom>
          <a:noFill/>
        </p:spPr>
        <p:txBody>
          <a:bodyPr wrap="square" rtlCol="0">
            <a:spAutoFit/>
          </a:bodyPr>
          <a:lstStyle/>
          <a:p>
            <a:r>
              <a:rPr lang="en-US" i="1"/>
              <a:t>www.gapminder.com</a:t>
            </a:r>
            <a:endParaRPr lang="en-US" sz="2000" i="1"/>
          </a:p>
        </p:txBody>
      </p:sp>
    </p:spTree>
    <p:extLst>
      <p:ext uri="{BB962C8B-B14F-4D97-AF65-F5344CB8AC3E}">
        <p14:creationId xmlns:p14="http://schemas.microsoft.com/office/powerpoint/2010/main" val="31500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a:extLst>
              <a:ext uri="{FF2B5EF4-FFF2-40B4-BE49-F238E27FC236}">
                <a16:creationId xmlns:a16="http://schemas.microsoft.com/office/drawing/2014/main" id="{AA22C36B-A0C2-4135-8843-7CB72055BFF8}"/>
              </a:ext>
            </a:extLst>
          </p:cNvPr>
          <p:cNvSpPr txBox="1">
            <a:spLocks noChangeArrowheads="1"/>
          </p:cNvSpPr>
          <p:nvPr/>
        </p:nvSpPr>
        <p:spPr bwMode="auto">
          <a:xfrm>
            <a:off x="1930400" y="1752600"/>
            <a:ext cx="8331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800" i="1">
                <a:solidFill>
                  <a:srgbClr val="0070C0"/>
                </a:solidFill>
              </a:rPr>
              <a:t>What does inflammation look like across populations, across ecologies?</a:t>
            </a:r>
          </a:p>
          <a:p>
            <a:endParaRPr lang="en-US" altLang="en-US" sz="2800" i="1">
              <a:solidFill>
                <a:srgbClr val="0070C0"/>
              </a:solidFill>
            </a:endParaRPr>
          </a:p>
          <a:p>
            <a:r>
              <a:rPr lang="en-US" altLang="en-US" sz="2800" i="1">
                <a:solidFill>
                  <a:srgbClr val="0070C0"/>
                </a:solidFill>
              </a:rPr>
              <a:t>What factors contribute to variation in the regulation of inflammation?  </a:t>
            </a:r>
          </a:p>
          <a:p>
            <a:endParaRPr lang="en-US" altLang="en-US" sz="2800" i="1">
              <a:solidFill>
                <a:srgbClr val="0070C0"/>
              </a:solidFill>
            </a:endParaRPr>
          </a:p>
          <a:p>
            <a:r>
              <a:rPr lang="en-US" altLang="en-US" sz="2800" i="1">
                <a:solidFill>
                  <a:srgbClr val="0070C0"/>
                </a:solidFill>
              </a:rPr>
              <a:t>What are the implications for the effects of inflammation on dx?</a:t>
            </a:r>
          </a:p>
          <a:p>
            <a:endParaRPr lang="en-US" altLang="en-US" sz="2800" i="1">
              <a:solidFill>
                <a:srgbClr val="0070C0"/>
              </a:solidFill>
            </a:endParaRPr>
          </a:p>
        </p:txBody>
      </p:sp>
      <p:sp>
        <p:nvSpPr>
          <p:cNvPr id="31747" name="Rectangle 66">
            <a:extLst>
              <a:ext uri="{FF2B5EF4-FFF2-40B4-BE49-F238E27FC236}">
                <a16:creationId xmlns:a16="http://schemas.microsoft.com/office/drawing/2014/main" id="{07D09D63-949B-4712-A1DA-A23C507980AA}"/>
              </a:ext>
            </a:extLst>
          </p:cNvPr>
          <p:cNvSpPr>
            <a:spLocks noChangeArrowheads="1"/>
          </p:cNvSpPr>
          <p:nvPr/>
        </p:nvSpPr>
        <p:spPr bwMode="auto">
          <a:xfrm>
            <a:off x="1371600" y="271522"/>
            <a:ext cx="5210175" cy="646973"/>
          </a:xfrm>
          <a:prstGeom prst="rect">
            <a:avLst/>
          </a:prstGeom>
          <a:noFill/>
          <a:ln>
            <a:noFill/>
          </a:ln>
        </p:spPr>
        <p:txBody>
          <a:bodyPr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3600">
                <a:solidFill>
                  <a:schemeClr val="tx1">
                    <a:lumMod val="65000"/>
                    <a:lumOff val="35000"/>
                  </a:schemeClr>
                </a:solidFill>
              </a:rPr>
              <a:t>Back to basics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26" name="Object 2">
            <a:extLst>
              <a:ext uri="{FF2B5EF4-FFF2-40B4-BE49-F238E27FC236}">
                <a16:creationId xmlns:a16="http://schemas.microsoft.com/office/drawing/2014/main" id="{484DB0B5-D0FA-4CB0-8543-04F0255FE7AD}"/>
              </a:ext>
            </a:extLst>
          </p:cNvPr>
          <p:cNvGraphicFramePr>
            <a:graphicFrameLocks noChangeAspect="1"/>
          </p:cNvGraphicFramePr>
          <p:nvPr>
            <p:extLst>
              <p:ext uri="{D42A27DB-BD31-4B8C-83A1-F6EECF244321}">
                <p14:modId xmlns:p14="http://schemas.microsoft.com/office/powerpoint/2010/main" val="1359805413"/>
              </p:ext>
            </p:extLst>
          </p:nvPr>
        </p:nvGraphicFramePr>
        <p:xfrm>
          <a:off x="2220912" y="1308100"/>
          <a:ext cx="7227888" cy="5327650"/>
        </p:xfrm>
        <a:graphic>
          <a:graphicData uri="http://schemas.openxmlformats.org/presentationml/2006/ole">
            <mc:AlternateContent xmlns:mc="http://schemas.openxmlformats.org/markup-compatibility/2006">
              <mc:Choice xmlns:v="urn:schemas-microsoft-com:vml" Requires="v">
                <p:oleObj name="Worksheet" r:id="rId3" imgW="8629769" imgH="5791260" progId="Excel.Sheet.8">
                  <p:embed/>
                </p:oleObj>
              </mc:Choice>
              <mc:Fallback>
                <p:oleObj name="Worksheet" r:id="rId3" imgW="8629769" imgH="5791260" progId="Excel.Sheet.8">
                  <p:embed/>
                  <p:pic>
                    <p:nvPicPr>
                      <p:cNvPr id="1026" name="Object 2">
                        <a:extLst>
                          <a:ext uri="{FF2B5EF4-FFF2-40B4-BE49-F238E27FC236}">
                            <a16:creationId xmlns:a16="http://schemas.microsoft.com/office/drawing/2014/main" id="{484DB0B5-D0FA-4CB0-8543-04F0255FE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912" y="1308100"/>
                        <a:ext cx="7227888" cy="53276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Line 3">
            <a:extLst>
              <a:ext uri="{FF2B5EF4-FFF2-40B4-BE49-F238E27FC236}">
                <a16:creationId xmlns:a16="http://schemas.microsoft.com/office/drawing/2014/main" id="{EACCBE51-91C8-405C-B0FA-A6631AC71267}"/>
              </a:ext>
            </a:extLst>
          </p:cNvPr>
          <p:cNvSpPr>
            <a:spLocks noChangeShapeType="1"/>
          </p:cNvSpPr>
          <p:nvPr/>
        </p:nvSpPr>
        <p:spPr bwMode="auto">
          <a:xfrm>
            <a:off x="8034338" y="1979613"/>
            <a:ext cx="3476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8" name="Line 4">
            <a:extLst>
              <a:ext uri="{FF2B5EF4-FFF2-40B4-BE49-F238E27FC236}">
                <a16:creationId xmlns:a16="http://schemas.microsoft.com/office/drawing/2014/main" id="{403AF8F0-4196-4AEC-AD1D-E8CF31FE3FE0}"/>
              </a:ext>
            </a:extLst>
          </p:cNvPr>
          <p:cNvSpPr>
            <a:spLocks noChangeShapeType="1"/>
          </p:cNvSpPr>
          <p:nvPr/>
        </p:nvSpPr>
        <p:spPr bwMode="auto">
          <a:xfrm>
            <a:off x="8048626" y="2273300"/>
            <a:ext cx="347663" cy="0"/>
          </a:xfrm>
          <a:prstGeom prst="line">
            <a:avLst/>
          </a:prstGeom>
          <a:noFill/>
          <a:ln w="254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 name="Text Box 5">
            <a:extLst>
              <a:ext uri="{FF2B5EF4-FFF2-40B4-BE49-F238E27FC236}">
                <a16:creationId xmlns:a16="http://schemas.microsoft.com/office/drawing/2014/main" id="{42E665F1-C3A4-472E-BFCE-C30F2813A79A}"/>
              </a:ext>
            </a:extLst>
          </p:cNvPr>
          <p:cNvSpPr txBox="1">
            <a:spLocks noChangeArrowheads="1"/>
          </p:cNvSpPr>
          <p:nvPr/>
        </p:nvSpPr>
        <p:spPr bwMode="auto">
          <a:xfrm>
            <a:off x="8489950" y="1778001"/>
            <a:ext cx="177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800">
                <a:solidFill>
                  <a:srgbClr val="0000FF"/>
                </a:solidFill>
              </a:rPr>
              <a:t>Infectious</a:t>
            </a:r>
          </a:p>
        </p:txBody>
      </p:sp>
      <p:sp>
        <p:nvSpPr>
          <p:cNvPr id="1030" name="Text Box 6">
            <a:extLst>
              <a:ext uri="{FF2B5EF4-FFF2-40B4-BE49-F238E27FC236}">
                <a16:creationId xmlns:a16="http://schemas.microsoft.com/office/drawing/2014/main" id="{67E0B68C-ACED-4A26-AA0E-54169106FDB2}"/>
              </a:ext>
            </a:extLst>
          </p:cNvPr>
          <p:cNvSpPr txBox="1">
            <a:spLocks noChangeArrowheads="1"/>
          </p:cNvSpPr>
          <p:nvPr/>
        </p:nvSpPr>
        <p:spPr bwMode="auto">
          <a:xfrm>
            <a:off x="8502651" y="2058988"/>
            <a:ext cx="1457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800">
                <a:solidFill>
                  <a:srgbClr val="800000"/>
                </a:solidFill>
              </a:rPr>
              <a:t>Chronic</a:t>
            </a:r>
          </a:p>
        </p:txBody>
      </p:sp>
      <p:sp>
        <p:nvSpPr>
          <p:cNvPr id="2055" name="Rectangle 8">
            <a:extLst>
              <a:ext uri="{FF2B5EF4-FFF2-40B4-BE49-F238E27FC236}">
                <a16:creationId xmlns:a16="http://schemas.microsoft.com/office/drawing/2014/main" id="{1E87E668-8093-4D0C-A2DB-5E2F130ED4E7}"/>
              </a:ext>
            </a:extLst>
          </p:cNvPr>
          <p:cNvSpPr>
            <a:spLocks noChangeArrowheads="1"/>
          </p:cNvSpPr>
          <p:nvPr/>
        </p:nvSpPr>
        <p:spPr bwMode="auto">
          <a:xfrm>
            <a:off x="1557338" y="283130"/>
            <a:ext cx="8558212" cy="585418"/>
          </a:xfrm>
          <a:prstGeom prst="rect">
            <a:avLst/>
          </a:prstGeom>
          <a:noFill/>
          <a:ln>
            <a:noFill/>
          </a:ln>
        </p:spPr>
        <p:txBody>
          <a:bodyPr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3200">
                <a:solidFill>
                  <a:schemeClr val="tx1">
                    <a:lumMod val="65000"/>
                    <a:lumOff val="35000"/>
                  </a:schemeClr>
                </a:solidFill>
              </a:rPr>
              <a:t>Epidemiologic transition in the Philippines</a:t>
            </a:r>
          </a:p>
        </p:txBody>
      </p:sp>
      <p:sp>
        <p:nvSpPr>
          <p:cNvPr id="8" name="TextBox 7">
            <a:extLst>
              <a:ext uri="{FF2B5EF4-FFF2-40B4-BE49-F238E27FC236}">
                <a16:creationId xmlns:a16="http://schemas.microsoft.com/office/drawing/2014/main" id="{5315A0FE-1973-45BA-BA7D-4C1946A3889A}"/>
              </a:ext>
            </a:extLst>
          </p:cNvPr>
          <p:cNvSpPr txBox="1">
            <a:spLocks noChangeArrowheads="1"/>
          </p:cNvSpPr>
          <p:nvPr/>
        </p:nvSpPr>
        <p:spPr bwMode="auto">
          <a:xfrm>
            <a:off x="3022600" y="1841501"/>
            <a:ext cx="5105400" cy="1431925"/>
          </a:xfrm>
          <a:prstGeom prst="rect">
            <a:avLst/>
          </a:prstGeom>
          <a:solidFill>
            <a:srgbClr val="DDDDDD"/>
          </a:solidFill>
          <a:ln w="9525">
            <a:solidFill>
              <a:srgbClr val="002060"/>
            </a:solidFill>
            <a:miter lim="800000"/>
            <a:headEnd/>
            <a:tailEnd/>
          </a:ln>
        </p:spPr>
        <p:txBody>
          <a:bodyPr>
            <a:spAutoFit/>
          </a:bodyPr>
          <a:lstStyle>
            <a:lvl1pPr marL="177800" indent="-1778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ts val="600"/>
              </a:spcBef>
            </a:pPr>
            <a:r>
              <a:rPr lang="en-US" altLang="en-US" sz="1800"/>
              <a:t>~ ½ homes had electricity</a:t>
            </a:r>
          </a:p>
          <a:p>
            <a:pPr>
              <a:spcBef>
                <a:spcPts val="600"/>
              </a:spcBef>
            </a:pPr>
            <a:r>
              <a:rPr lang="en-US" altLang="en-US" sz="1800"/>
              <a:t>&gt; ¾ collected water from an open source</a:t>
            </a:r>
          </a:p>
          <a:p>
            <a:pPr>
              <a:spcBef>
                <a:spcPts val="600"/>
              </a:spcBef>
            </a:pPr>
            <a:r>
              <a:rPr lang="en-US" altLang="en-US" sz="1800"/>
              <a:t>&lt; ½ used a flush toilet</a:t>
            </a:r>
          </a:p>
          <a:p>
            <a:pPr>
              <a:spcBef>
                <a:spcPts val="600"/>
              </a:spcBef>
            </a:pPr>
            <a:r>
              <a:rPr lang="en-US" altLang="en-US" sz="1800"/>
              <a:t>&gt; ½ had animals under, around, or in the house</a:t>
            </a:r>
          </a:p>
        </p:txBody>
      </p:sp>
      <p:cxnSp>
        <p:nvCxnSpPr>
          <p:cNvPr id="10" name="Straight Arrow Connector 9">
            <a:extLst>
              <a:ext uri="{FF2B5EF4-FFF2-40B4-BE49-F238E27FC236}">
                <a16:creationId xmlns:a16="http://schemas.microsoft.com/office/drawing/2014/main" id="{93EEF592-0D50-49BC-9325-73274B6750B9}"/>
              </a:ext>
            </a:extLst>
          </p:cNvPr>
          <p:cNvCxnSpPr>
            <a:cxnSpLocks noChangeShapeType="1"/>
          </p:cNvCxnSpPr>
          <p:nvPr/>
        </p:nvCxnSpPr>
        <p:spPr bwMode="auto">
          <a:xfrm flipV="1">
            <a:off x="6248400" y="3352800"/>
            <a:ext cx="0" cy="2540000"/>
          </a:xfrm>
          <a:prstGeom prst="straightConnector1">
            <a:avLst/>
          </a:prstGeom>
          <a:noFill/>
          <a:ln w="63500" algn="ctr">
            <a:solidFill>
              <a:srgbClr val="002060"/>
            </a:solidFill>
            <a:round/>
            <a:headEnd type="none" w="sm" len="sm"/>
            <a:tailEnd type="triangle" w="med" len="med"/>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C9D0528D-5573-4C08-952B-520A56B84853}"/>
              </a:ext>
            </a:extLst>
          </p:cNvPr>
          <p:cNvSpPr txBox="1">
            <a:spLocks noChangeArrowheads="1"/>
          </p:cNvSpPr>
          <p:nvPr/>
        </p:nvSpPr>
        <p:spPr bwMode="auto">
          <a:xfrm>
            <a:off x="5918200" y="6116639"/>
            <a:ext cx="977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b="1"/>
              <a:t>1983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xit" presetSubtype="0" fill="hold" grpId="0" nodeType="withEffect">
                                  <p:stCondLst>
                                    <p:cond delay="0"/>
                                  </p:stCondLst>
                                  <p:childTnLst>
                                    <p:animEffect transition="out" filter="fade">
                                      <p:cBhvr>
                                        <p:cTn id="12" dur="2000"/>
                                        <p:tgtEl>
                                          <p:spTgt spid="1030"/>
                                        </p:tgtEl>
                                      </p:cBhvr>
                                    </p:animEffect>
                                    <p:set>
                                      <p:cBhvr>
                                        <p:cTn id="13" dur="1" fill="hold">
                                          <p:stCondLst>
                                            <p:cond delay="1999"/>
                                          </p:stCondLst>
                                        </p:cTn>
                                        <p:tgtEl>
                                          <p:spTgt spid="103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029"/>
                                        </p:tgtEl>
                                      </p:cBhvr>
                                    </p:animEffect>
                                    <p:set>
                                      <p:cBhvr>
                                        <p:cTn id="16" dur="1" fill="hold">
                                          <p:stCondLst>
                                            <p:cond delay="1999"/>
                                          </p:stCondLst>
                                        </p:cTn>
                                        <p:tgtEl>
                                          <p:spTgt spid="102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027"/>
                                        </p:tgtEl>
                                      </p:cBhvr>
                                    </p:animEffect>
                                    <p:set>
                                      <p:cBhvr>
                                        <p:cTn id="19" dur="1" fill="hold">
                                          <p:stCondLst>
                                            <p:cond delay="1999"/>
                                          </p:stCondLst>
                                        </p:cTn>
                                        <p:tgtEl>
                                          <p:spTgt spid="102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028"/>
                                        </p:tgtEl>
                                      </p:cBhvr>
                                    </p:animEffect>
                                    <p:set>
                                      <p:cBhvr>
                                        <p:cTn id="22" dur="1" fill="hold">
                                          <p:stCondLst>
                                            <p:cond delay="1999"/>
                                          </p:stCondLst>
                                        </p:cTn>
                                        <p:tgtEl>
                                          <p:spTgt spid="1028"/>
                                        </p:tgtEl>
                                        <p:attrNameLst>
                                          <p:attrName>style.visibility</p:attrName>
                                        </p:attrNameLst>
                                      </p:cBhvr>
                                      <p:to>
                                        <p:strVal val="hidden"/>
                                      </p:to>
                                    </p:se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p:bldP spid="1030" grpId="0"/>
      <p:bldP spid="8"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2060576175"/>
              </p:ext>
            </p:extLst>
          </p:nvPr>
        </p:nvGraphicFramePr>
        <p:xfrm>
          <a:off x="2652712" y="1616074"/>
          <a:ext cx="9920287" cy="6401671"/>
        </p:xfrm>
        <a:graphic>
          <a:graphicData uri="http://schemas.openxmlformats.org/presentationml/2006/ole">
            <mc:AlternateContent xmlns:mc="http://schemas.openxmlformats.org/markup-compatibility/2006">
              <mc:Choice xmlns:v="urn:schemas-microsoft-com:vml" Requires="v">
                <p:oleObj name="Chart" r:id="rId3" imgW="10258597" imgH="6586304" progId="MSGraph.Chart.8">
                  <p:embed followColorScheme="full"/>
                </p:oleObj>
              </mc:Choice>
              <mc:Fallback>
                <p:oleObj name="Chart" r:id="rId3" imgW="10258597" imgH="6586304" progId="MSGraph.Chart.8">
                  <p:embed followColorScheme="full"/>
                  <p:pic>
                    <p:nvPicPr>
                      <p:cNvPr id="2050" name="Object 2"/>
                      <p:cNvPicPr>
                        <a:picLocks noChangeAspect="1" noChangeArrowheads="1"/>
                      </p:cNvPicPr>
                      <p:nvPr/>
                    </p:nvPicPr>
                    <p:blipFill>
                      <a:blip r:embed="rId4"/>
                      <a:srcRect/>
                      <a:stretch>
                        <a:fillRect/>
                      </a:stretch>
                    </p:blipFill>
                    <p:spPr bwMode="auto">
                      <a:xfrm>
                        <a:off x="2652712" y="1616074"/>
                        <a:ext cx="9920287" cy="6401671"/>
                      </a:xfrm>
                      <a:prstGeom prst="rect">
                        <a:avLst/>
                      </a:prstGeom>
                      <a:noFill/>
                    </p:spPr>
                  </p:pic>
                </p:oleObj>
              </mc:Fallback>
            </mc:AlternateContent>
          </a:graphicData>
        </a:graphic>
      </p:graphicFrame>
      <p:sp>
        <p:nvSpPr>
          <p:cNvPr id="2051" name="Rectangle 7"/>
          <p:cNvSpPr>
            <a:spLocks noChangeArrowheads="1"/>
          </p:cNvSpPr>
          <p:nvPr/>
        </p:nvSpPr>
        <p:spPr bwMode="auto">
          <a:xfrm>
            <a:off x="762000" y="352283"/>
            <a:ext cx="9639300" cy="585418"/>
          </a:xfrm>
          <a:prstGeom prst="rect">
            <a:avLst/>
          </a:prstGeom>
          <a:noFill/>
          <a:ln w="9525">
            <a:noFill/>
            <a:miter lim="800000"/>
            <a:headEnd/>
            <a:tailEnd/>
          </a:ln>
        </p:spPr>
        <p:txBody>
          <a:bodyPr wrap="square" lIns="92075" tIns="46038" rIns="92075" bIns="46038">
            <a:spAutoFit/>
          </a:bodyPr>
          <a:lstStyle/>
          <a:p>
            <a:r>
              <a:rPr lang="en-US" sz="3200">
                <a:solidFill>
                  <a:schemeClr val="tx1">
                    <a:lumMod val="65000"/>
                    <a:lumOff val="35000"/>
                  </a:schemeClr>
                </a:solidFill>
              </a:rPr>
              <a:t>CRP in young adulthood:   The Philippines and the U.S.</a:t>
            </a:r>
          </a:p>
        </p:txBody>
      </p:sp>
      <p:pic>
        <p:nvPicPr>
          <p:cNvPr id="4" name="Picture 35" descr="DSCN0961.JPG"/>
          <p:cNvPicPr>
            <a:picLocks noChangeAspect="1"/>
          </p:cNvPicPr>
          <p:nvPr/>
        </p:nvPicPr>
        <p:blipFill>
          <a:blip r:embed="rId5" cstate="print">
            <a:extLst>
              <a:ext uri="{28A0092B-C50C-407E-A947-70E740481C1C}">
                <a14:useLocalDpi xmlns:a14="http://schemas.microsoft.com/office/drawing/2010/main" val="0"/>
              </a:ext>
            </a:extLst>
          </a:blip>
          <a:srcRect t="6174"/>
          <a:stretch>
            <a:fillRect/>
          </a:stretch>
        </p:blipFill>
        <p:spPr bwMode="auto">
          <a:xfrm>
            <a:off x="10058401" y="3843719"/>
            <a:ext cx="1800493" cy="126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7" descr="DSCN1011.JPG"/>
          <p:cNvPicPr>
            <a:picLocks noChangeAspect="1"/>
          </p:cNvPicPr>
          <p:nvPr/>
        </p:nvPicPr>
        <p:blipFill>
          <a:blip r:embed="rId6" cstate="print">
            <a:extLst>
              <a:ext uri="{28A0092B-C50C-407E-A947-70E740481C1C}">
                <a14:useLocalDpi xmlns:a14="http://schemas.microsoft.com/office/drawing/2010/main" val="0"/>
              </a:ext>
            </a:extLst>
          </a:blip>
          <a:srcRect t="6174"/>
          <a:stretch>
            <a:fillRect/>
          </a:stretch>
        </p:blipFill>
        <p:spPr bwMode="auto">
          <a:xfrm>
            <a:off x="10058400" y="5236483"/>
            <a:ext cx="1802560" cy="126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473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1948508671"/>
              </p:ext>
            </p:extLst>
          </p:nvPr>
        </p:nvGraphicFramePr>
        <p:xfrm>
          <a:off x="2652712" y="1616075"/>
          <a:ext cx="9639299" cy="6220346"/>
        </p:xfrm>
        <a:graphic>
          <a:graphicData uri="http://schemas.openxmlformats.org/presentationml/2006/ole">
            <mc:AlternateContent xmlns:mc="http://schemas.openxmlformats.org/markup-compatibility/2006">
              <mc:Choice xmlns:v="urn:schemas-microsoft-com:vml" Requires="v">
                <p:oleObj name="Chart" r:id="rId3" imgW="10258597" imgH="6586304" progId="MSGraph.Chart.8">
                  <p:embed followColorScheme="full"/>
                </p:oleObj>
              </mc:Choice>
              <mc:Fallback>
                <p:oleObj name="Chart" r:id="rId3" imgW="10258597" imgH="6586304" progId="MSGraph.Chart.8">
                  <p:embed followColorScheme="full"/>
                  <p:pic>
                    <p:nvPicPr>
                      <p:cNvPr id="3074" name="Object 2"/>
                      <p:cNvPicPr>
                        <a:picLocks noChangeAspect="1" noChangeArrowheads="1"/>
                      </p:cNvPicPr>
                      <p:nvPr/>
                    </p:nvPicPr>
                    <p:blipFill>
                      <a:blip r:embed="rId4"/>
                      <a:srcRect/>
                      <a:stretch>
                        <a:fillRect/>
                      </a:stretch>
                    </p:blipFill>
                    <p:spPr bwMode="auto">
                      <a:xfrm>
                        <a:off x="2652712" y="1616075"/>
                        <a:ext cx="9639299" cy="6220346"/>
                      </a:xfrm>
                      <a:prstGeom prst="rect">
                        <a:avLst/>
                      </a:prstGeom>
                      <a:noFill/>
                    </p:spPr>
                  </p:pic>
                </p:oleObj>
              </mc:Fallback>
            </mc:AlternateContent>
          </a:graphicData>
        </a:graphic>
      </p:graphicFrame>
      <p:sp>
        <p:nvSpPr>
          <p:cNvPr id="727043" name="Text Box 3"/>
          <p:cNvSpPr txBox="1">
            <a:spLocks noChangeArrowheads="1"/>
          </p:cNvSpPr>
          <p:nvPr/>
        </p:nvSpPr>
        <p:spPr bwMode="auto">
          <a:xfrm>
            <a:off x="8468321" y="3303157"/>
            <a:ext cx="2141933" cy="400110"/>
          </a:xfrm>
          <a:prstGeom prst="rect">
            <a:avLst/>
          </a:prstGeom>
          <a:noFill/>
          <a:ln w="12700">
            <a:noFill/>
            <a:miter lim="800000"/>
            <a:headEnd type="none" w="sm" len="sm"/>
            <a:tailEnd type="none" w="sm" len="sm"/>
          </a:ln>
        </p:spPr>
        <p:txBody>
          <a:bodyPr wrap="none">
            <a:spAutoFit/>
          </a:bodyPr>
          <a:lstStyle/>
          <a:p>
            <a:r>
              <a:rPr lang="en-US" sz="2000"/>
              <a:t>median CRP = 0.9 </a:t>
            </a:r>
          </a:p>
        </p:txBody>
      </p:sp>
      <p:sp>
        <p:nvSpPr>
          <p:cNvPr id="727044" name="Text Box 4"/>
          <p:cNvSpPr txBox="1">
            <a:spLocks noChangeArrowheads="1"/>
          </p:cNvSpPr>
          <p:nvPr/>
        </p:nvSpPr>
        <p:spPr bwMode="auto">
          <a:xfrm>
            <a:off x="8119845" y="1531117"/>
            <a:ext cx="2071401" cy="400110"/>
          </a:xfrm>
          <a:prstGeom prst="rect">
            <a:avLst/>
          </a:prstGeom>
          <a:noFill/>
          <a:ln w="12700">
            <a:noFill/>
            <a:miter lim="800000"/>
            <a:headEnd type="none" w="sm" len="sm"/>
            <a:tailEnd type="none" w="sm" len="sm"/>
          </a:ln>
        </p:spPr>
        <p:txBody>
          <a:bodyPr wrap="none">
            <a:spAutoFit/>
          </a:bodyPr>
          <a:lstStyle/>
          <a:p>
            <a:r>
              <a:rPr lang="en-US" sz="2000">
                <a:solidFill>
                  <a:srgbClr val="C00000"/>
                </a:solidFill>
              </a:rPr>
              <a:t>median CRP = 0.3</a:t>
            </a:r>
          </a:p>
        </p:txBody>
      </p:sp>
      <p:sp>
        <p:nvSpPr>
          <p:cNvPr id="727045" name="Line 5"/>
          <p:cNvSpPr>
            <a:spLocks noChangeShapeType="1"/>
          </p:cNvSpPr>
          <p:nvPr/>
        </p:nvSpPr>
        <p:spPr bwMode="auto">
          <a:xfrm flipV="1">
            <a:off x="8910638" y="1944688"/>
            <a:ext cx="355600" cy="252412"/>
          </a:xfrm>
          <a:prstGeom prst="line">
            <a:avLst/>
          </a:prstGeom>
          <a:noFill/>
          <a:ln w="12700">
            <a:solidFill>
              <a:schemeClr val="tx1"/>
            </a:solidFill>
            <a:round/>
            <a:headEnd type="none" w="sm" len="sm"/>
            <a:tailEnd type="triangle" w="med" len="med"/>
          </a:ln>
        </p:spPr>
        <p:txBody>
          <a:bodyPr/>
          <a:lstStyle/>
          <a:p>
            <a:endParaRPr lang="en-US"/>
          </a:p>
        </p:txBody>
      </p:sp>
      <p:sp>
        <p:nvSpPr>
          <p:cNvPr id="727046" name="Line 6"/>
          <p:cNvSpPr>
            <a:spLocks noChangeShapeType="1"/>
          </p:cNvSpPr>
          <p:nvPr/>
        </p:nvSpPr>
        <p:spPr bwMode="auto">
          <a:xfrm>
            <a:off x="8853488" y="2873377"/>
            <a:ext cx="595312" cy="400110"/>
          </a:xfrm>
          <a:prstGeom prst="line">
            <a:avLst/>
          </a:prstGeom>
          <a:noFill/>
          <a:ln w="12700">
            <a:solidFill>
              <a:schemeClr val="tx1"/>
            </a:solidFill>
            <a:round/>
            <a:headEnd type="none" w="sm" len="sm"/>
            <a:tailEnd type="triangle" w="med" len="med"/>
          </a:ln>
        </p:spPr>
        <p:txBody>
          <a:bodyPr/>
          <a:lstStyle/>
          <a:p>
            <a:endParaRPr lang="en-US"/>
          </a:p>
        </p:txBody>
      </p:sp>
      <p:sp>
        <p:nvSpPr>
          <p:cNvPr id="8" name="Text Box 7"/>
          <p:cNvSpPr txBox="1">
            <a:spLocks noChangeArrowheads="1"/>
          </p:cNvSpPr>
          <p:nvPr/>
        </p:nvSpPr>
        <p:spPr bwMode="auto">
          <a:xfrm>
            <a:off x="1524001" y="6448425"/>
            <a:ext cx="2900153" cy="400110"/>
          </a:xfrm>
          <a:prstGeom prst="rect">
            <a:avLst/>
          </a:prstGeom>
          <a:noFill/>
          <a:ln w="12700">
            <a:noFill/>
            <a:miter lim="800000"/>
            <a:headEnd type="none" w="sm" len="sm"/>
            <a:tailEnd type="none" w="sm" len="sm"/>
          </a:ln>
        </p:spPr>
        <p:txBody>
          <a:bodyPr wrap="none">
            <a:spAutoFit/>
          </a:bodyPr>
          <a:lstStyle/>
          <a:p>
            <a:r>
              <a:rPr lang="en-US" sz="2000"/>
              <a:t>McDade et al (2009) </a:t>
            </a:r>
            <a:r>
              <a:rPr lang="en-US" sz="2000" i="1"/>
              <a:t>AJCN</a:t>
            </a:r>
          </a:p>
        </p:txBody>
      </p:sp>
      <p:pic>
        <p:nvPicPr>
          <p:cNvPr id="11" name="Picture 35" descr="DSCN0961.JPG">
            <a:extLst>
              <a:ext uri="{FF2B5EF4-FFF2-40B4-BE49-F238E27FC236}">
                <a16:creationId xmlns:a16="http://schemas.microsoft.com/office/drawing/2014/main" id="{9A89684D-DF1E-4A28-BCC7-C77EDCBF16EB}"/>
              </a:ext>
            </a:extLst>
          </p:cNvPr>
          <p:cNvPicPr>
            <a:picLocks noChangeAspect="1"/>
          </p:cNvPicPr>
          <p:nvPr/>
        </p:nvPicPr>
        <p:blipFill>
          <a:blip r:embed="rId5" cstate="print">
            <a:extLst>
              <a:ext uri="{28A0092B-C50C-407E-A947-70E740481C1C}">
                <a14:useLocalDpi xmlns:a14="http://schemas.microsoft.com/office/drawing/2010/main" val="0"/>
              </a:ext>
            </a:extLst>
          </a:blip>
          <a:srcRect t="6174"/>
          <a:stretch>
            <a:fillRect/>
          </a:stretch>
        </p:blipFill>
        <p:spPr bwMode="auto">
          <a:xfrm>
            <a:off x="10058401" y="3843719"/>
            <a:ext cx="1800493" cy="126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SCN1011.JPG">
            <a:extLst>
              <a:ext uri="{FF2B5EF4-FFF2-40B4-BE49-F238E27FC236}">
                <a16:creationId xmlns:a16="http://schemas.microsoft.com/office/drawing/2014/main" id="{3070BD66-F288-4552-AE71-19D20FC26E4B}"/>
              </a:ext>
            </a:extLst>
          </p:cNvPr>
          <p:cNvPicPr>
            <a:picLocks noChangeAspect="1"/>
          </p:cNvPicPr>
          <p:nvPr/>
        </p:nvPicPr>
        <p:blipFill>
          <a:blip r:embed="rId6" cstate="print">
            <a:extLst>
              <a:ext uri="{28A0092B-C50C-407E-A947-70E740481C1C}">
                <a14:useLocalDpi xmlns:a14="http://schemas.microsoft.com/office/drawing/2010/main" val="0"/>
              </a:ext>
            </a:extLst>
          </a:blip>
          <a:srcRect t="6174"/>
          <a:stretch>
            <a:fillRect/>
          </a:stretch>
        </p:blipFill>
        <p:spPr bwMode="auto">
          <a:xfrm>
            <a:off x="10058400" y="5236483"/>
            <a:ext cx="1802560" cy="126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508AB188-F8A5-40E8-97F0-DEA5F77D4B4A}"/>
              </a:ext>
            </a:extLst>
          </p:cNvPr>
          <p:cNvSpPr>
            <a:spLocks noChangeArrowheads="1"/>
          </p:cNvSpPr>
          <p:nvPr/>
        </p:nvSpPr>
        <p:spPr bwMode="auto">
          <a:xfrm>
            <a:off x="762000" y="352283"/>
            <a:ext cx="9639300" cy="585418"/>
          </a:xfrm>
          <a:prstGeom prst="rect">
            <a:avLst/>
          </a:prstGeom>
          <a:noFill/>
          <a:ln w="9525">
            <a:noFill/>
            <a:miter lim="800000"/>
            <a:headEnd/>
            <a:tailEnd/>
          </a:ln>
        </p:spPr>
        <p:txBody>
          <a:bodyPr wrap="square" lIns="92075" tIns="46038" rIns="92075" bIns="46038">
            <a:spAutoFit/>
          </a:bodyPr>
          <a:lstStyle/>
          <a:p>
            <a:r>
              <a:rPr lang="en-US" sz="3200">
                <a:solidFill>
                  <a:schemeClr val="tx1">
                    <a:lumMod val="65000"/>
                    <a:lumOff val="35000"/>
                  </a:schemeClr>
                </a:solidFill>
              </a:rPr>
              <a:t>CRP in young adulthood:   The Philippines and the U.S.</a:t>
            </a:r>
          </a:p>
        </p:txBody>
      </p:sp>
    </p:spTree>
    <p:extLst>
      <p:ext uri="{BB962C8B-B14F-4D97-AF65-F5344CB8AC3E}">
        <p14:creationId xmlns:p14="http://schemas.microsoft.com/office/powerpoint/2010/main" val="2327613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Text Box 4"/>
          <p:cNvSpPr txBox="1">
            <a:spLocks noChangeArrowheads="1"/>
          </p:cNvSpPr>
          <p:nvPr/>
        </p:nvSpPr>
        <p:spPr bwMode="auto">
          <a:xfrm>
            <a:off x="4476751" y="5786438"/>
            <a:ext cx="2325701" cy="400110"/>
          </a:xfrm>
          <a:prstGeom prst="rect">
            <a:avLst/>
          </a:prstGeom>
          <a:noFill/>
          <a:ln w="12700">
            <a:noFill/>
            <a:miter lim="800000"/>
            <a:headEnd type="none" w="sm" len="sm"/>
            <a:tailEnd type="none" w="sm" len="sm"/>
          </a:ln>
        </p:spPr>
        <p:txBody>
          <a:bodyPr wrap="none">
            <a:spAutoFit/>
          </a:bodyPr>
          <a:lstStyle/>
          <a:p>
            <a:r>
              <a:rPr lang="en-US" sz="2000"/>
              <a:t>Waist circumference</a:t>
            </a:r>
          </a:p>
        </p:txBody>
      </p:sp>
      <p:sp>
        <p:nvSpPr>
          <p:cNvPr id="4100" name="Rectangle 6"/>
          <p:cNvSpPr>
            <a:spLocks noChangeArrowheads="1"/>
          </p:cNvSpPr>
          <p:nvPr/>
        </p:nvSpPr>
        <p:spPr bwMode="auto">
          <a:xfrm>
            <a:off x="1504951" y="319171"/>
            <a:ext cx="8558212" cy="585418"/>
          </a:xfrm>
          <a:prstGeom prst="rect">
            <a:avLst/>
          </a:prstGeom>
          <a:noFill/>
          <a:ln w="9525">
            <a:noFill/>
            <a:miter lim="800000"/>
            <a:headEnd/>
            <a:tailEnd/>
          </a:ln>
        </p:spPr>
        <p:txBody>
          <a:bodyPr lIns="92075" tIns="46038" rIns="92075" bIns="46038">
            <a:spAutoFit/>
          </a:bodyPr>
          <a:lstStyle/>
          <a:p>
            <a:r>
              <a:rPr lang="en-US" sz="3200">
                <a:solidFill>
                  <a:schemeClr val="tx1">
                    <a:lumMod val="65000"/>
                    <a:lumOff val="35000"/>
                  </a:schemeClr>
                </a:solidFill>
              </a:rPr>
              <a:t>CRP and waist circumference:  Cebu and U.S.</a:t>
            </a:r>
          </a:p>
        </p:txBody>
      </p:sp>
      <p:sp>
        <p:nvSpPr>
          <p:cNvPr id="4101" name="Text Box 7"/>
          <p:cNvSpPr txBox="1">
            <a:spLocks noChangeArrowheads="1"/>
          </p:cNvSpPr>
          <p:nvPr/>
        </p:nvSpPr>
        <p:spPr bwMode="auto">
          <a:xfrm>
            <a:off x="1524001" y="6448425"/>
            <a:ext cx="2900153" cy="400110"/>
          </a:xfrm>
          <a:prstGeom prst="rect">
            <a:avLst/>
          </a:prstGeom>
          <a:noFill/>
          <a:ln w="12700">
            <a:noFill/>
            <a:miter lim="800000"/>
            <a:headEnd type="none" w="sm" len="sm"/>
            <a:tailEnd type="none" w="sm" len="sm"/>
          </a:ln>
        </p:spPr>
        <p:txBody>
          <a:bodyPr wrap="none">
            <a:spAutoFit/>
          </a:bodyPr>
          <a:lstStyle/>
          <a:p>
            <a:r>
              <a:rPr lang="en-US" sz="2000"/>
              <a:t>McDade et al (2009) </a:t>
            </a:r>
            <a:r>
              <a:rPr lang="en-US" sz="2000" i="1"/>
              <a:t>AJCN</a:t>
            </a:r>
          </a:p>
        </p:txBody>
      </p:sp>
      <p:graphicFrame>
        <p:nvGraphicFramePr>
          <p:cNvPr id="8" name="Object 3"/>
          <p:cNvGraphicFramePr>
            <a:graphicFrameLocks noChangeAspect="1"/>
          </p:cNvGraphicFramePr>
          <p:nvPr>
            <p:extLst>
              <p:ext uri="{D42A27DB-BD31-4B8C-83A1-F6EECF244321}">
                <p14:modId xmlns:p14="http://schemas.microsoft.com/office/powerpoint/2010/main" val="3054424399"/>
              </p:ext>
            </p:extLst>
          </p:nvPr>
        </p:nvGraphicFramePr>
        <p:xfrm>
          <a:off x="2672120" y="1701978"/>
          <a:ext cx="9977079" cy="6438319"/>
        </p:xfrm>
        <a:graphic>
          <a:graphicData uri="http://schemas.openxmlformats.org/presentationml/2006/ole">
            <mc:AlternateContent xmlns:mc="http://schemas.openxmlformats.org/markup-compatibility/2006">
              <mc:Choice xmlns:v="urn:schemas-microsoft-com:vml" Requires="v">
                <p:oleObj name="Chart" r:id="rId3" imgW="10258597" imgH="6586304" progId="MSGraph.Chart.8">
                  <p:embed followColorScheme="full"/>
                </p:oleObj>
              </mc:Choice>
              <mc:Fallback>
                <p:oleObj name="Chart" r:id="rId3" imgW="10258597" imgH="6586304" progId="MSGraph.Chart.8">
                  <p:embed followColorScheme="full"/>
                  <p:pic>
                    <p:nvPicPr>
                      <p:cNvPr id="8" name="Object 3"/>
                      <p:cNvPicPr>
                        <a:picLocks noChangeAspect="1" noChangeArrowheads="1"/>
                      </p:cNvPicPr>
                      <p:nvPr/>
                    </p:nvPicPr>
                    <p:blipFill>
                      <a:blip r:embed="rId4"/>
                      <a:srcRect/>
                      <a:stretch>
                        <a:fillRect/>
                      </a:stretch>
                    </p:blipFill>
                    <p:spPr bwMode="auto">
                      <a:xfrm>
                        <a:off x="2672120" y="1701978"/>
                        <a:ext cx="9977079" cy="6438319"/>
                      </a:xfrm>
                      <a:prstGeom prst="rect">
                        <a:avLst/>
                      </a:prstGeom>
                      <a:noFill/>
                    </p:spPr>
                  </p:pic>
                </p:oleObj>
              </mc:Fallback>
            </mc:AlternateContent>
          </a:graphicData>
        </a:graphic>
      </p:graphicFrame>
      <p:pic>
        <p:nvPicPr>
          <p:cNvPr id="9" name="Picture 35" descr="DSCN0961.JPG">
            <a:extLst>
              <a:ext uri="{FF2B5EF4-FFF2-40B4-BE49-F238E27FC236}">
                <a16:creationId xmlns:a16="http://schemas.microsoft.com/office/drawing/2014/main" id="{D0B7015F-04DF-47C9-9913-F6149252ADF8}"/>
              </a:ext>
            </a:extLst>
          </p:cNvPr>
          <p:cNvPicPr>
            <a:picLocks noChangeAspect="1"/>
          </p:cNvPicPr>
          <p:nvPr/>
        </p:nvPicPr>
        <p:blipFill>
          <a:blip r:embed="rId5" cstate="print">
            <a:extLst>
              <a:ext uri="{28A0092B-C50C-407E-A947-70E740481C1C}">
                <a14:useLocalDpi xmlns:a14="http://schemas.microsoft.com/office/drawing/2010/main" val="0"/>
              </a:ext>
            </a:extLst>
          </a:blip>
          <a:srcRect t="6174"/>
          <a:stretch>
            <a:fillRect/>
          </a:stretch>
        </p:blipFill>
        <p:spPr bwMode="auto">
          <a:xfrm>
            <a:off x="10058401" y="3843719"/>
            <a:ext cx="1800493" cy="126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7" descr="DSCN1011.JPG">
            <a:extLst>
              <a:ext uri="{FF2B5EF4-FFF2-40B4-BE49-F238E27FC236}">
                <a16:creationId xmlns:a16="http://schemas.microsoft.com/office/drawing/2014/main" id="{A97363EF-ECA2-4FE5-8D7D-9BED094DC622}"/>
              </a:ext>
            </a:extLst>
          </p:cNvPr>
          <p:cNvPicPr>
            <a:picLocks noChangeAspect="1"/>
          </p:cNvPicPr>
          <p:nvPr/>
        </p:nvPicPr>
        <p:blipFill>
          <a:blip r:embed="rId6" cstate="print">
            <a:extLst>
              <a:ext uri="{28A0092B-C50C-407E-A947-70E740481C1C}">
                <a14:useLocalDpi xmlns:a14="http://schemas.microsoft.com/office/drawing/2010/main" val="0"/>
              </a:ext>
            </a:extLst>
          </a:blip>
          <a:srcRect t="6174"/>
          <a:stretch>
            <a:fillRect/>
          </a:stretch>
        </p:blipFill>
        <p:spPr bwMode="auto">
          <a:xfrm>
            <a:off x="10058400" y="5236483"/>
            <a:ext cx="1802560" cy="126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21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43C706-7FB9-1343-937E-34C549DE8266}"/>
              </a:ext>
            </a:extLst>
          </p:cNvPr>
          <p:cNvSpPr>
            <a:spLocks noGrp="1"/>
          </p:cNvSpPr>
          <p:nvPr>
            <p:ph type="sldNum" sz="quarter" idx="16"/>
          </p:nvPr>
        </p:nvSpPr>
        <p:spPr/>
        <p:txBody>
          <a:bodyPr/>
          <a:lstStyle/>
          <a:p>
            <a:fld id="{0D558541-60C9-42A2-8392-FF12533A6B7A}" type="slidenum">
              <a:rPr lang="en-US" smtClean="0"/>
              <a:pPr/>
              <a:t>2</a:t>
            </a:fld>
            <a:endParaRPr lang="en-US"/>
          </a:p>
        </p:txBody>
      </p:sp>
      <p:sp>
        <p:nvSpPr>
          <p:cNvPr id="5" name="Title 4">
            <a:extLst>
              <a:ext uri="{FF2B5EF4-FFF2-40B4-BE49-F238E27FC236}">
                <a16:creationId xmlns:a16="http://schemas.microsoft.com/office/drawing/2014/main" id="{174C5DEA-605E-7548-95DD-ED11E50B085B}"/>
              </a:ext>
            </a:extLst>
          </p:cNvPr>
          <p:cNvSpPr>
            <a:spLocks noGrp="1"/>
          </p:cNvSpPr>
          <p:nvPr>
            <p:ph type="title"/>
          </p:nvPr>
        </p:nvSpPr>
        <p:spPr>
          <a:xfrm>
            <a:off x="1905000" y="0"/>
            <a:ext cx="7180264" cy="1016000"/>
          </a:xfrm>
        </p:spPr>
        <p:txBody>
          <a:bodyPr>
            <a:normAutofit/>
          </a:bodyPr>
          <a:lstStyle/>
          <a:p>
            <a:r>
              <a:rPr lang="en-US" sz="3600">
                <a:latin typeface="Arial" panose="020B0604020202020204" pitchFamily="34" charset="0"/>
                <a:cs typeface="Arial" panose="020B0604020202020204" pitchFamily="34" charset="0"/>
              </a:rPr>
              <a:t>Overview</a:t>
            </a:r>
          </a:p>
        </p:txBody>
      </p:sp>
      <p:sp>
        <p:nvSpPr>
          <p:cNvPr id="6" name="Content Placeholder 5">
            <a:extLst>
              <a:ext uri="{FF2B5EF4-FFF2-40B4-BE49-F238E27FC236}">
                <a16:creationId xmlns:a16="http://schemas.microsoft.com/office/drawing/2014/main" id="{74DF4DFD-4C1B-524F-9F3E-723EC287A8F3}"/>
              </a:ext>
            </a:extLst>
          </p:cNvPr>
          <p:cNvSpPr txBox="1">
            <a:spLocks/>
          </p:cNvSpPr>
          <p:nvPr/>
        </p:nvSpPr>
        <p:spPr>
          <a:xfrm>
            <a:off x="1752600" y="1752600"/>
            <a:ext cx="8382000" cy="4027008"/>
          </a:xfrm>
          <a:prstGeom prst="rect">
            <a:avLst/>
          </a:prstGeom>
        </p:spPr>
        <p:txBody>
          <a:bodyPr vert="horz" lIns="0" tIns="0" rIns="68580" bIns="34290" rtlCol="0">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US" sz="2400" i="1">
              <a:solidFill>
                <a:srgbClr val="000000"/>
              </a:solidFill>
            </a:endParaRPr>
          </a:p>
          <a:p>
            <a:pPr marL="0" indent="0">
              <a:spcBef>
                <a:spcPts val="0"/>
              </a:spcBef>
              <a:buNone/>
            </a:pPr>
            <a:endParaRPr lang="en-US" sz="2400" i="1">
              <a:solidFill>
                <a:srgbClr val="000000"/>
              </a:solidFill>
            </a:endParaRPr>
          </a:p>
          <a:p>
            <a:pPr marL="342900" indent="-342900">
              <a:buAutoNum type="arabicPeriod"/>
            </a:pPr>
            <a:r>
              <a:rPr lang="en-US" sz="2400" i="1">
                <a:solidFill>
                  <a:srgbClr val="000000"/>
                </a:solidFill>
              </a:rPr>
              <a:t>Out of the lab and into the field:   Insights into human biology and health from the application of novel methods in community-based settings</a:t>
            </a:r>
          </a:p>
          <a:p>
            <a:pPr marL="342900" indent="-342900">
              <a:buAutoNum type="arabicPeriod" startAt="2"/>
            </a:pPr>
            <a:r>
              <a:rPr lang="en-US" sz="2400" i="1">
                <a:solidFill>
                  <a:srgbClr val="000000"/>
                </a:solidFill>
              </a:rPr>
              <a:t>Development of miniaturized and portable cell culture protocols for studying inflammation and cell-mediated immunity</a:t>
            </a:r>
          </a:p>
          <a:p>
            <a:pPr marL="342900" indent="-342900">
              <a:buAutoNum type="arabicPeriod" startAt="2"/>
            </a:pPr>
            <a:r>
              <a:rPr lang="en-US" sz="2400" i="1">
                <a:solidFill>
                  <a:srgbClr val="000000"/>
                </a:solidFill>
              </a:rPr>
              <a:t>Application:  Northwestern students in quarantine</a:t>
            </a:r>
          </a:p>
        </p:txBody>
      </p:sp>
    </p:spTree>
    <p:extLst>
      <p:ext uri="{BB962C8B-B14F-4D97-AF65-F5344CB8AC3E}">
        <p14:creationId xmlns:p14="http://schemas.microsoft.com/office/powerpoint/2010/main" val="403088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290" name="Object 3"/>
          <p:cNvGraphicFramePr>
            <a:graphicFrameLocks noChangeAspect="1"/>
          </p:cNvGraphicFramePr>
          <p:nvPr>
            <p:extLst>
              <p:ext uri="{D42A27DB-BD31-4B8C-83A1-F6EECF244321}">
                <p14:modId xmlns:p14="http://schemas.microsoft.com/office/powerpoint/2010/main" val="581036428"/>
              </p:ext>
            </p:extLst>
          </p:nvPr>
        </p:nvGraphicFramePr>
        <p:xfrm>
          <a:off x="2946439" y="2167666"/>
          <a:ext cx="8940761" cy="5769571"/>
        </p:xfrm>
        <a:graphic>
          <a:graphicData uri="http://schemas.openxmlformats.org/presentationml/2006/ole">
            <mc:AlternateContent xmlns:mc="http://schemas.openxmlformats.org/markup-compatibility/2006">
              <mc:Choice xmlns:v="urn:schemas-microsoft-com:vml" Requires="v">
                <p:oleObj name="Chart" r:id="rId3" imgW="10258597" imgH="6586304" progId="MSGraph.Chart.8">
                  <p:embed followColorScheme="full"/>
                </p:oleObj>
              </mc:Choice>
              <mc:Fallback>
                <p:oleObj name="Chart" r:id="rId3" imgW="10258597" imgH="6586304" progId="MSGraph.Chart.8">
                  <p:embed followColorScheme="full"/>
                  <p:pic>
                    <p:nvPicPr>
                      <p:cNvPr id="12290" name="Object 3"/>
                      <p:cNvPicPr>
                        <a:picLocks noChangeAspect="1" noChangeArrowheads="1"/>
                      </p:cNvPicPr>
                      <p:nvPr/>
                    </p:nvPicPr>
                    <p:blipFill>
                      <a:blip r:embed="rId4"/>
                      <a:srcRect/>
                      <a:stretch>
                        <a:fillRect/>
                      </a:stretch>
                    </p:blipFill>
                    <p:spPr bwMode="auto">
                      <a:xfrm>
                        <a:off x="2946439" y="2167666"/>
                        <a:ext cx="8940761" cy="5769571"/>
                      </a:xfrm>
                      <a:prstGeom prst="rect">
                        <a:avLst/>
                      </a:prstGeom>
                      <a:noFill/>
                    </p:spPr>
                  </p:pic>
                </p:oleObj>
              </mc:Fallback>
            </mc:AlternateContent>
          </a:graphicData>
        </a:graphic>
      </p:graphicFrame>
      <p:sp>
        <p:nvSpPr>
          <p:cNvPr id="12291" name="Text Box 4"/>
          <p:cNvSpPr txBox="1">
            <a:spLocks noChangeArrowheads="1"/>
          </p:cNvSpPr>
          <p:nvPr/>
        </p:nvSpPr>
        <p:spPr bwMode="auto">
          <a:xfrm>
            <a:off x="4476750" y="5786439"/>
            <a:ext cx="2482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t>Waist circumference</a:t>
            </a:r>
          </a:p>
        </p:txBody>
      </p:sp>
      <p:sp>
        <p:nvSpPr>
          <p:cNvPr id="12292" name="Rectangle 6"/>
          <p:cNvSpPr>
            <a:spLocks noChangeArrowheads="1"/>
          </p:cNvSpPr>
          <p:nvPr/>
        </p:nvSpPr>
        <p:spPr bwMode="auto">
          <a:xfrm>
            <a:off x="1164772" y="71223"/>
            <a:ext cx="7239000" cy="1077912"/>
          </a:xfrm>
          <a:prstGeom prst="rect">
            <a:avLst/>
          </a:prstGeom>
          <a:noFill/>
          <a:ln>
            <a:noFill/>
          </a:ln>
        </p:spPr>
        <p:txBody>
          <a:bodyPr wrap="squar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3200">
                <a:solidFill>
                  <a:schemeClr val="tx1">
                    <a:lumMod val="65000"/>
                    <a:lumOff val="35000"/>
                  </a:schemeClr>
                </a:solidFill>
              </a:rPr>
              <a:t>CRP and waist circumference:  Ecuador and U.S., 18-50 year-olds</a:t>
            </a:r>
          </a:p>
        </p:txBody>
      </p:sp>
      <p:sp>
        <p:nvSpPr>
          <p:cNvPr id="5" name="Text Box 3"/>
          <p:cNvSpPr txBox="1">
            <a:spLocks noChangeArrowheads="1"/>
          </p:cNvSpPr>
          <p:nvPr/>
        </p:nvSpPr>
        <p:spPr bwMode="auto">
          <a:xfrm>
            <a:off x="8082935" y="3573874"/>
            <a:ext cx="2071401" cy="400110"/>
          </a:xfrm>
          <a:prstGeom prst="rect">
            <a:avLst/>
          </a:prstGeom>
          <a:noFill/>
          <a:ln w="12700">
            <a:noFill/>
            <a:miter lim="800000"/>
            <a:headEnd type="none" w="sm" len="sm"/>
            <a:tailEnd type="none" w="sm" len="sm"/>
          </a:ln>
        </p:spPr>
        <p:txBody>
          <a:bodyPr wrap="none">
            <a:spAutoFit/>
          </a:bodyPr>
          <a:lstStyle/>
          <a:p>
            <a:r>
              <a:rPr lang="en-US" sz="2000"/>
              <a:t>median CRP = 1.3</a:t>
            </a:r>
          </a:p>
        </p:txBody>
      </p:sp>
      <p:sp>
        <p:nvSpPr>
          <p:cNvPr id="6" name="Text Box 4"/>
          <p:cNvSpPr txBox="1">
            <a:spLocks noChangeArrowheads="1"/>
          </p:cNvSpPr>
          <p:nvPr/>
        </p:nvSpPr>
        <p:spPr bwMode="auto">
          <a:xfrm>
            <a:off x="8082935" y="1811374"/>
            <a:ext cx="2071401" cy="400110"/>
          </a:xfrm>
          <a:prstGeom prst="rect">
            <a:avLst/>
          </a:prstGeom>
          <a:noFill/>
          <a:ln w="12700">
            <a:noFill/>
            <a:miter lim="800000"/>
            <a:headEnd type="none" w="sm" len="sm"/>
            <a:tailEnd type="none" w="sm" len="sm"/>
          </a:ln>
        </p:spPr>
        <p:txBody>
          <a:bodyPr wrap="none">
            <a:spAutoFit/>
          </a:bodyPr>
          <a:lstStyle/>
          <a:p>
            <a:r>
              <a:rPr lang="en-US" sz="2000">
                <a:solidFill>
                  <a:srgbClr val="C00000"/>
                </a:solidFill>
              </a:rPr>
              <a:t>median CRP = 0.5</a:t>
            </a:r>
          </a:p>
        </p:txBody>
      </p:sp>
      <p:sp>
        <p:nvSpPr>
          <p:cNvPr id="7" name="Line 5"/>
          <p:cNvSpPr>
            <a:spLocks noChangeShapeType="1"/>
          </p:cNvSpPr>
          <p:nvPr/>
        </p:nvSpPr>
        <p:spPr bwMode="auto">
          <a:xfrm flipV="1">
            <a:off x="8570259" y="2253727"/>
            <a:ext cx="537882" cy="385013"/>
          </a:xfrm>
          <a:prstGeom prst="line">
            <a:avLst/>
          </a:prstGeom>
          <a:noFill/>
          <a:ln w="12700">
            <a:solidFill>
              <a:schemeClr val="tx1"/>
            </a:solidFill>
            <a:round/>
            <a:headEnd type="none" w="sm" len="sm"/>
            <a:tailEnd type="triangle" w="med" len="med"/>
          </a:ln>
        </p:spPr>
        <p:txBody>
          <a:bodyPr/>
          <a:lstStyle/>
          <a:p>
            <a:endParaRPr lang="en-US"/>
          </a:p>
        </p:txBody>
      </p:sp>
      <p:sp>
        <p:nvSpPr>
          <p:cNvPr id="8" name="Line 6"/>
          <p:cNvSpPr>
            <a:spLocks noChangeShapeType="1"/>
          </p:cNvSpPr>
          <p:nvPr/>
        </p:nvSpPr>
        <p:spPr bwMode="auto">
          <a:xfrm>
            <a:off x="8688593" y="3286462"/>
            <a:ext cx="378479" cy="347423"/>
          </a:xfrm>
          <a:prstGeom prst="line">
            <a:avLst/>
          </a:prstGeom>
          <a:noFill/>
          <a:ln w="12700">
            <a:solidFill>
              <a:schemeClr val="tx1"/>
            </a:solidFill>
            <a:round/>
            <a:headEnd type="none" w="sm" len="sm"/>
            <a:tailEnd type="triangle" w="med" len="med"/>
          </a:ln>
        </p:spPr>
        <p:txBody>
          <a:bodyPr/>
          <a:lstStyle/>
          <a:p>
            <a:endParaRPr lang="en-US"/>
          </a:p>
        </p:txBody>
      </p:sp>
      <p:pic>
        <p:nvPicPr>
          <p:cNvPr id="9" name="Picture 17"/>
          <p:cNvPicPr>
            <a:picLocks noChangeAspect="1" noChangeArrowheads="1"/>
          </p:cNvPicPr>
          <p:nvPr/>
        </p:nvPicPr>
        <p:blipFill>
          <a:blip r:embed="rId5">
            <a:extLst>
              <a:ext uri="{28A0092B-C50C-407E-A947-70E740481C1C}">
                <a14:useLocalDpi xmlns:a14="http://schemas.microsoft.com/office/drawing/2010/main" val="0"/>
              </a:ext>
            </a:extLst>
          </a:blip>
          <a:srcRect l="9332" b="10464"/>
          <a:stretch>
            <a:fillRect/>
          </a:stretch>
        </p:blipFill>
        <p:spPr bwMode="auto">
          <a:xfrm>
            <a:off x="9750651" y="5042926"/>
            <a:ext cx="2155599" cy="16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62165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066800" y="96893"/>
            <a:ext cx="9563101" cy="1023172"/>
          </a:xfrm>
          <a:noFill/>
        </p:spPr>
        <p:txBody>
          <a:bodyPr>
            <a:normAutofit fontScale="90000"/>
          </a:bodyPr>
          <a:lstStyle/>
          <a:p>
            <a:r>
              <a:rPr lang="en-US">
                <a:solidFill>
                  <a:schemeClr val="tx1">
                    <a:lumMod val="65000"/>
                    <a:lumOff val="35000"/>
                  </a:schemeClr>
                </a:solidFill>
                <a:latin typeface="Arial" pitchFamily="34" charset="0"/>
              </a:rPr>
              <a:t>The chronic low-grade inflammation model:  </a:t>
            </a:r>
            <a:br>
              <a:rPr lang="en-US">
                <a:solidFill>
                  <a:schemeClr val="tx1">
                    <a:lumMod val="65000"/>
                    <a:lumOff val="35000"/>
                  </a:schemeClr>
                </a:solidFill>
                <a:latin typeface="Arial" pitchFamily="34" charset="0"/>
              </a:rPr>
            </a:br>
            <a:r>
              <a:rPr lang="en-US" i="1">
                <a:solidFill>
                  <a:schemeClr val="tx1">
                    <a:lumMod val="65000"/>
                    <a:lumOff val="35000"/>
                  </a:schemeClr>
                </a:solidFill>
                <a:latin typeface="Arial" pitchFamily="34" charset="0"/>
              </a:rPr>
              <a:t>What are we missing?</a:t>
            </a:r>
          </a:p>
        </p:txBody>
      </p:sp>
      <p:sp>
        <p:nvSpPr>
          <p:cNvPr id="44035" name="Text Box 3"/>
          <p:cNvSpPr txBox="1">
            <a:spLocks noChangeArrowheads="1"/>
          </p:cNvSpPr>
          <p:nvPr/>
        </p:nvSpPr>
        <p:spPr bwMode="auto">
          <a:xfrm>
            <a:off x="1604964" y="6375400"/>
            <a:ext cx="3171061" cy="400110"/>
          </a:xfrm>
          <a:prstGeom prst="rect">
            <a:avLst/>
          </a:prstGeom>
          <a:noFill/>
          <a:ln w="12700">
            <a:noFill/>
            <a:miter lim="800000"/>
            <a:headEnd type="none" w="sm" len="sm"/>
            <a:tailEnd type="none" w="sm" len="sm"/>
          </a:ln>
        </p:spPr>
        <p:txBody>
          <a:bodyPr wrap="none">
            <a:spAutoFit/>
          </a:bodyPr>
          <a:lstStyle/>
          <a:p>
            <a:r>
              <a:rPr lang="en-US" sz="2000" i="1"/>
              <a:t>Macy et al.  (1997) Clin Chem.</a:t>
            </a:r>
          </a:p>
        </p:txBody>
      </p:sp>
      <p:grpSp>
        <p:nvGrpSpPr>
          <p:cNvPr id="2" name="Group 1"/>
          <p:cNvGrpSpPr/>
          <p:nvPr/>
        </p:nvGrpSpPr>
        <p:grpSpPr>
          <a:xfrm>
            <a:off x="3901441" y="2033196"/>
            <a:ext cx="4431366" cy="3908313"/>
            <a:chOff x="1939925" y="1254125"/>
            <a:chExt cx="5422900" cy="4816475"/>
          </a:xfrm>
        </p:grpSpPr>
        <p:pic>
          <p:nvPicPr>
            <p:cNvPr id="44036" name="Picture 4"/>
            <p:cNvPicPr>
              <a:picLocks noChangeAspect="1" noChangeArrowheads="1"/>
            </p:cNvPicPr>
            <p:nvPr/>
          </p:nvPicPr>
          <p:blipFill>
            <a:blip r:embed="rId2" cstate="print"/>
            <a:srcRect/>
            <a:stretch>
              <a:fillRect/>
            </a:stretch>
          </p:blipFill>
          <p:spPr bwMode="auto">
            <a:xfrm>
              <a:off x="1939925" y="1254125"/>
              <a:ext cx="5422900" cy="4816475"/>
            </a:xfrm>
            <a:prstGeom prst="rect">
              <a:avLst/>
            </a:prstGeom>
            <a:noFill/>
            <a:ln w="12700">
              <a:noFill/>
              <a:miter lim="800000"/>
              <a:headEnd type="none" w="sm" len="sm"/>
              <a:tailEnd type="none" w="sm" len="sm"/>
            </a:ln>
          </p:spPr>
        </p:pic>
        <p:cxnSp>
          <p:nvCxnSpPr>
            <p:cNvPr id="6" name="Straight Connector 5"/>
            <p:cNvCxnSpPr>
              <a:cxnSpLocks noChangeShapeType="1"/>
            </p:cNvCxnSpPr>
            <p:nvPr/>
          </p:nvCxnSpPr>
          <p:spPr bwMode="auto">
            <a:xfrm>
              <a:off x="2695575" y="4314825"/>
              <a:ext cx="4151313" cy="0"/>
            </a:xfrm>
            <a:prstGeom prst="line">
              <a:avLst/>
            </a:prstGeom>
            <a:noFill/>
            <a:ln w="25400" algn="ctr">
              <a:solidFill>
                <a:srgbClr val="006600">
                  <a:alpha val="50195"/>
                </a:srgbClr>
              </a:solidFill>
              <a:round/>
              <a:headEnd type="none" w="sm" len="sm"/>
              <a:tailEnd type="none" w="sm" len="sm"/>
            </a:ln>
          </p:spPr>
        </p:cxnSp>
        <p:cxnSp>
          <p:nvCxnSpPr>
            <p:cNvPr id="7" name="Straight Connector 6"/>
            <p:cNvCxnSpPr>
              <a:cxnSpLocks noChangeShapeType="1"/>
            </p:cNvCxnSpPr>
            <p:nvPr/>
          </p:nvCxnSpPr>
          <p:spPr bwMode="auto">
            <a:xfrm>
              <a:off x="2684463" y="3717925"/>
              <a:ext cx="4149725" cy="0"/>
            </a:xfrm>
            <a:prstGeom prst="line">
              <a:avLst/>
            </a:prstGeom>
            <a:noFill/>
            <a:ln w="25400" algn="ctr">
              <a:solidFill>
                <a:srgbClr val="FF0000">
                  <a:alpha val="50195"/>
                </a:srgbClr>
              </a:solidFill>
              <a:round/>
              <a:headEnd type="none" w="sm" len="sm"/>
              <a:tailEnd type="none" w="sm" len="sm"/>
            </a:ln>
          </p:spPr>
        </p:cxnSp>
        <p:cxnSp>
          <p:nvCxnSpPr>
            <p:cNvPr id="8" name="Straight Connector 7"/>
            <p:cNvCxnSpPr>
              <a:cxnSpLocks noChangeShapeType="1"/>
            </p:cNvCxnSpPr>
            <p:nvPr/>
          </p:nvCxnSpPr>
          <p:spPr bwMode="auto">
            <a:xfrm>
              <a:off x="2682875" y="4378325"/>
              <a:ext cx="4151313" cy="0"/>
            </a:xfrm>
            <a:prstGeom prst="line">
              <a:avLst/>
            </a:prstGeom>
            <a:noFill/>
            <a:ln w="25400" algn="ctr">
              <a:solidFill>
                <a:srgbClr val="00B050">
                  <a:alpha val="50195"/>
                </a:srgbClr>
              </a:solidFill>
              <a:round/>
              <a:headEnd type="none" w="sm" len="sm"/>
              <a:tailEnd type="none" w="sm" len="sm"/>
            </a:ln>
          </p:spPr>
        </p:cxnSp>
        <p:cxnSp>
          <p:nvCxnSpPr>
            <p:cNvPr id="9" name="Straight Connector 8"/>
            <p:cNvCxnSpPr>
              <a:cxnSpLocks noChangeShapeType="1"/>
            </p:cNvCxnSpPr>
            <p:nvPr/>
          </p:nvCxnSpPr>
          <p:spPr bwMode="auto">
            <a:xfrm>
              <a:off x="2684463" y="3590925"/>
              <a:ext cx="4149725" cy="0"/>
            </a:xfrm>
            <a:prstGeom prst="line">
              <a:avLst/>
            </a:prstGeom>
            <a:noFill/>
            <a:ln w="25400" algn="ctr">
              <a:solidFill>
                <a:srgbClr val="C00000">
                  <a:alpha val="50195"/>
                </a:srgbClr>
              </a:solidFill>
              <a:round/>
              <a:headEnd type="none" w="sm" len="sm"/>
              <a:tailEnd type="none" w="sm" len="sm"/>
            </a:ln>
          </p:spPr>
        </p:cxnSp>
      </p:grpSp>
    </p:spTree>
    <p:extLst>
      <p:ext uri="{BB962C8B-B14F-4D97-AF65-F5344CB8AC3E}">
        <p14:creationId xmlns:p14="http://schemas.microsoft.com/office/powerpoint/2010/main" val="396045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3">
            <a:extLst>
              <a:ext uri="{28A0092B-C50C-407E-A947-70E740481C1C}">
                <a14:useLocalDpi xmlns:a14="http://schemas.microsoft.com/office/drawing/2010/main" val="0"/>
              </a:ext>
            </a:extLst>
          </a:blip>
          <a:srcRect t="20000"/>
          <a:stretch>
            <a:fillRect/>
          </a:stretch>
        </p:blipFill>
        <p:spPr bwMode="auto">
          <a:xfrm>
            <a:off x="1735139" y="3641726"/>
            <a:ext cx="2801937"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5632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1422400"/>
            <a:ext cx="5322888"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56325" name="Picture 17"/>
          <p:cNvPicPr>
            <a:picLocks noChangeAspect="1" noChangeArrowheads="1"/>
          </p:cNvPicPr>
          <p:nvPr/>
        </p:nvPicPr>
        <p:blipFill>
          <a:blip r:embed="rId5">
            <a:extLst>
              <a:ext uri="{28A0092B-C50C-407E-A947-70E740481C1C}">
                <a14:useLocalDpi xmlns:a14="http://schemas.microsoft.com/office/drawing/2010/main" val="0"/>
              </a:ext>
            </a:extLst>
          </a:blip>
          <a:srcRect l="9332" b="10464"/>
          <a:stretch>
            <a:fillRect/>
          </a:stretch>
        </p:blipFill>
        <p:spPr bwMode="auto">
          <a:xfrm>
            <a:off x="1735139" y="1414463"/>
            <a:ext cx="280987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6326" name="TextBox 11"/>
          <p:cNvSpPr txBox="1">
            <a:spLocks noChangeArrowheads="1"/>
          </p:cNvSpPr>
          <p:nvPr/>
        </p:nvSpPr>
        <p:spPr bwMode="auto">
          <a:xfrm>
            <a:off x="5065713" y="1425576"/>
            <a:ext cx="5321300" cy="84772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i="1"/>
              <a:t>Upano River valley, lowland Ecuador</a:t>
            </a:r>
          </a:p>
          <a:p>
            <a:pPr>
              <a:spcBef>
                <a:spcPts val="600"/>
              </a:spcBef>
            </a:pPr>
            <a:r>
              <a:rPr lang="en-US" altLang="en-US" sz="2000"/>
              <a:t>&gt;1 in 4 child deaths due to infectious diarrhea</a:t>
            </a:r>
          </a:p>
        </p:txBody>
      </p:sp>
      <p:sp>
        <p:nvSpPr>
          <p:cNvPr id="56327" name="Rectangle 6"/>
          <p:cNvSpPr>
            <a:spLocks noChangeArrowheads="1"/>
          </p:cNvSpPr>
          <p:nvPr/>
        </p:nvSpPr>
        <p:spPr bwMode="auto">
          <a:xfrm>
            <a:off x="7267576" y="2265364"/>
            <a:ext cx="3084513" cy="1277937"/>
          </a:xfrm>
          <a:prstGeom prst="rect">
            <a:avLst/>
          </a:prstGeom>
          <a:solidFill>
            <a:srgbClr val="F8F8F8">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en-US" altLang="en-US" sz="1800" i="1"/>
              <a:t>Primary causes of morbidity:</a:t>
            </a:r>
          </a:p>
          <a:p>
            <a:pPr algn="r">
              <a:spcBef>
                <a:spcPts val="600"/>
              </a:spcBef>
            </a:pPr>
            <a:r>
              <a:rPr lang="en-US" altLang="en-US" sz="1800"/>
              <a:t>Acute respiratory infection</a:t>
            </a:r>
          </a:p>
          <a:p>
            <a:pPr algn="r"/>
            <a:r>
              <a:rPr lang="en-US" altLang="en-US" sz="1800"/>
              <a:t>Gastrointestinal illness</a:t>
            </a:r>
          </a:p>
          <a:p>
            <a:pPr algn="r"/>
            <a:r>
              <a:rPr lang="en-US" altLang="en-US" sz="1800"/>
              <a:t>Vector-borne disease</a:t>
            </a:r>
          </a:p>
        </p:txBody>
      </p:sp>
      <p:sp>
        <p:nvSpPr>
          <p:cNvPr id="10" name="Rectangle 2">
            <a:extLst>
              <a:ext uri="{FF2B5EF4-FFF2-40B4-BE49-F238E27FC236}">
                <a16:creationId xmlns:a16="http://schemas.microsoft.com/office/drawing/2014/main" id="{FECB8601-AD1C-4824-8A7B-FA70E85D90E6}"/>
              </a:ext>
            </a:extLst>
          </p:cNvPr>
          <p:cNvSpPr>
            <a:spLocks noGrp="1" noChangeArrowheads="1"/>
          </p:cNvSpPr>
          <p:nvPr>
            <p:ph type="title"/>
          </p:nvPr>
        </p:nvSpPr>
        <p:spPr>
          <a:xfrm>
            <a:off x="1674814" y="120650"/>
            <a:ext cx="8658225" cy="1098550"/>
          </a:xfrm>
          <a:noFill/>
        </p:spPr>
        <p:txBody>
          <a:bodyPr>
            <a:normAutofit/>
          </a:bodyPr>
          <a:lstStyle/>
          <a:p>
            <a:r>
              <a:rPr lang="en-US" altLang="en-US">
                <a:solidFill>
                  <a:schemeClr val="tx1">
                    <a:lumMod val="65000"/>
                    <a:lumOff val="35000"/>
                  </a:schemeClr>
                </a:solidFill>
                <a:latin typeface="Arial" panose="020B0604020202020204" pitchFamily="34" charset="0"/>
              </a:rPr>
              <a:t>What is the pattern of CRP </a:t>
            </a:r>
            <a:r>
              <a:rPr lang="en-US" altLang="en-US" err="1">
                <a:solidFill>
                  <a:schemeClr val="tx1">
                    <a:lumMod val="65000"/>
                    <a:lumOff val="35000"/>
                  </a:schemeClr>
                </a:solidFill>
                <a:latin typeface="Arial" panose="020B0604020202020204" pitchFamily="34" charset="0"/>
              </a:rPr>
              <a:t>biovariability</a:t>
            </a:r>
            <a:r>
              <a:rPr lang="en-US" altLang="en-US">
                <a:solidFill>
                  <a:schemeClr val="tx1">
                    <a:lumMod val="65000"/>
                    <a:lumOff val="35000"/>
                  </a:schemeClr>
                </a:solidFill>
                <a:latin typeface="Arial" panose="020B0604020202020204" pitchFamily="34" charset="0"/>
              </a:rPr>
              <a:t> in a high infectious disease environment?</a:t>
            </a:r>
          </a:p>
        </p:txBody>
      </p:sp>
    </p:spTree>
    <p:extLst>
      <p:ext uri="{BB962C8B-B14F-4D97-AF65-F5344CB8AC3E}">
        <p14:creationId xmlns:p14="http://schemas.microsoft.com/office/powerpoint/2010/main" val="622333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788" y="1397000"/>
            <a:ext cx="2811462"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t="20000"/>
          <a:stretch>
            <a:fillRect/>
          </a:stretch>
        </p:blipFill>
        <p:spPr bwMode="auto">
          <a:xfrm>
            <a:off x="1735139" y="3641726"/>
            <a:ext cx="2801937"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0246" name="TextBox 11"/>
          <p:cNvSpPr txBox="1">
            <a:spLocks noChangeArrowheads="1"/>
          </p:cNvSpPr>
          <p:nvPr/>
        </p:nvSpPr>
        <p:spPr bwMode="auto">
          <a:xfrm>
            <a:off x="5683250" y="1974850"/>
            <a:ext cx="2992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a:t>N=52 adults, 18-50 yrs</a:t>
            </a:r>
          </a:p>
          <a:p>
            <a:r>
              <a:rPr lang="en-US" altLang="en-US" sz="1800"/>
              <a:t>4 weekly sampling intervals</a:t>
            </a:r>
          </a:p>
        </p:txBody>
      </p:sp>
      <p:pic>
        <p:nvPicPr>
          <p:cNvPr id="16" name="Picture 2" descr="Lab-0361_IMG"/>
          <p:cNvPicPr>
            <a:picLocks noChangeAspect="1" noChangeArrowheads="1"/>
          </p:cNvPicPr>
          <p:nvPr/>
        </p:nvPicPr>
        <p:blipFill>
          <a:blip r:embed="rId5">
            <a:lum bright="4000"/>
            <a:extLst>
              <a:ext uri="{28A0092B-C50C-407E-A947-70E740481C1C}">
                <a14:useLocalDpi xmlns:a14="http://schemas.microsoft.com/office/drawing/2010/main" val="0"/>
              </a:ext>
            </a:extLst>
          </a:blip>
          <a:srcRect l="33749" t="9000" r="16875" b="33000"/>
          <a:stretch>
            <a:fillRect/>
          </a:stretch>
        </p:blipFill>
        <p:spPr bwMode="auto">
          <a:xfrm>
            <a:off x="4665664" y="2703514"/>
            <a:ext cx="1944687"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IMG_2486"/>
          <p:cNvPicPr>
            <a:picLocks noChangeAspect="1" noChangeArrowheads="1"/>
          </p:cNvPicPr>
          <p:nvPr/>
        </p:nvPicPr>
        <p:blipFill>
          <a:blip r:embed="rId6">
            <a:extLst>
              <a:ext uri="{28A0092B-C50C-407E-A947-70E740481C1C}">
                <a14:useLocalDpi xmlns:a14="http://schemas.microsoft.com/office/drawing/2010/main" val="0"/>
              </a:ext>
            </a:extLst>
          </a:blip>
          <a:srcRect l="20250" t="13499" r="24750" b="12000"/>
          <a:stretch>
            <a:fillRect/>
          </a:stretch>
        </p:blipFill>
        <p:spPr bwMode="auto">
          <a:xfrm>
            <a:off x="6318251" y="3154364"/>
            <a:ext cx="197961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IMG_0256"/>
          <p:cNvPicPr>
            <a:picLocks noChangeAspect="1" noChangeArrowheads="1"/>
          </p:cNvPicPr>
          <p:nvPr/>
        </p:nvPicPr>
        <p:blipFill>
          <a:blip r:embed="rId7">
            <a:extLst>
              <a:ext uri="{28A0092B-C50C-407E-A947-70E740481C1C}">
                <a14:useLocalDpi xmlns:a14="http://schemas.microsoft.com/office/drawing/2010/main" val="0"/>
              </a:ext>
            </a:extLst>
          </a:blip>
          <a:srcRect l="10568" r="12331"/>
          <a:stretch>
            <a:fillRect/>
          </a:stretch>
        </p:blipFill>
        <p:spPr bwMode="auto">
          <a:xfrm>
            <a:off x="7394575" y="4348164"/>
            <a:ext cx="1925638"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8242" name="Object 7"/>
          <p:cNvGraphicFramePr>
            <a:graphicFrameLocks noChangeAspect="1"/>
          </p:cNvGraphicFramePr>
          <p:nvPr/>
        </p:nvGraphicFramePr>
        <p:xfrm>
          <a:off x="8686800" y="4949826"/>
          <a:ext cx="1981200" cy="1908175"/>
        </p:xfrm>
        <a:graphic>
          <a:graphicData uri="http://schemas.openxmlformats.org/presentationml/2006/ole">
            <mc:AlternateContent xmlns:mc="http://schemas.openxmlformats.org/markup-compatibility/2006">
              <mc:Choice xmlns:v="urn:schemas-microsoft-com:vml" Requires="v">
                <p:oleObj name="Chart" r:id="rId8" imgW="6929499" imgH="6672379" progId="MSGraph.Chart.8">
                  <p:embed followColorScheme="full"/>
                </p:oleObj>
              </mc:Choice>
              <mc:Fallback>
                <p:oleObj name="Chart" r:id="rId8" imgW="6929499" imgH="6672379" progId="MSGraph.Chart.8">
                  <p:embed followColorScheme="full"/>
                  <p:pic>
                    <p:nvPicPr>
                      <p:cNvPr id="138242" name="Object 7"/>
                      <p:cNvPicPr>
                        <a:picLocks noChangeAspect="1" noChangeArrowheads="1"/>
                      </p:cNvPicPr>
                      <p:nvPr/>
                    </p:nvPicPr>
                    <p:blipFill>
                      <a:blip r:embed="rId9"/>
                      <a:srcRect/>
                      <a:stretch>
                        <a:fillRect/>
                      </a:stretch>
                    </p:blipFill>
                    <p:spPr bwMode="auto">
                      <a:xfrm>
                        <a:off x="8686800" y="4949826"/>
                        <a:ext cx="1981200"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2">
            <a:extLst>
              <a:ext uri="{FF2B5EF4-FFF2-40B4-BE49-F238E27FC236}">
                <a16:creationId xmlns:a16="http://schemas.microsoft.com/office/drawing/2014/main" id="{13CDB575-8E84-418D-8BA3-0359162F8314}"/>
              </a:ext>
            </a:extLst>
          </p:cNvPr>
          <p:cNvSpPr>
            <a:spLocks noGrp="1" noChangeArrowheads="1"/>
          </p:cNvSpPr>
          <p:nvPr>
            <p:ph type="title"/>
          </p:nvPr>
        </p:nvSpPr>
        <p:spPr>
          <a:xfrm>
            <a:off x="1674814" y="120650"/>
            <a:ext cx="8658225" cy="1098550"/>
          </a:xfrm>
          <a:noFill/>
        </p:spPr>
        <p:txBody>
          <a:bodyPr>
            <a:normAutofit/>
          </a:bodyPr>
          <a:lstStyle/>
          <a:p>
            <a:r>
              <a:rPr lang="en-US" altLang="en-US">
                <a:solidFill>
                  <a:schemeClr val="tx1">
                    <a:lumMod val="65000"/>
                    <a:lumOff val="35000"/>
                  </a:schemeClr>
                </a:solidFill>
                <a:latin typeface="Arial" panose="020B0604020202020204" pitchFamily="34" charset="0"/>
              </a:rPr>
              <a:t>What is the pattern of CRP </a:t>
            </a:r>
            <a:r>
              <a:rPr lang="en-US" altLang="en-US" err="1">
                <a:solidFill>
                  <a:schemeClr val="tx1">
                    <a:lumMod val="65000"/>
                    <a:lumOff val="35000"/>
                  </a:schemeClr>
                </a:solidFill>
                <a:latin typeface="Arial" panose="020B0604020202020204" pitchFamily="34" charset="0"/>
              </a:rPr>
              <a:t>biovariability</a:t>
            </a:r>
            <a:r>
              <a:rPr lang="en-US" altLang="en-US">
                <a:solidFill>
                  <a:schemeClr val="tx1">
                    <a:lumMod val="65000"/>
                    <a:lumOff val="35000"/>
                  </a:schemeClr>
                </a:solidFill>
                <a:latin typeface="Arial" panose="020B0604020202020204" pitchFamily="34" charset="0"/>
              </a:rPr>
              <a:t> in a high infectious disease environment?</a:t>
            </a:r>
          </a:p>
        </p:txBody>
      </p:sp>
    </p:spTree>
    <p:extLst>
      <p:ext uri="{BB962C8B-B14F-4D97-AF65-F5344CB8AC3E}">
        <p14:creationId xmlns:p14="http://schemas.microsoft.com/office/powerpoint/2010/main" val="4281873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824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730376" y="203200"/>
            <a:ext cx="8442325" cy="1098550"/>
          </a:xfrm>
          <a:noFill/>
        </p:spPr>
        <p:txBody>
          <a:bodyPr/>
          <a:lstStyle/>
          <a:p>
            <a:r>
              <a:rPr lang="en-US">
                <a:solidFill>
                  <a:schemeClr val="tx1">
                    <a:lumMod val="65000"/>
                    <a:lumOff val="35000"/>
                  </a:schemeClr>
                </a:solidFill>
                <a:latin typeface="Arial" pitchFamily="34" charset="0"/>
              </a:rPr>
              <a:t>Pattern of CRP </a:t>
            </a:r>
            <a:r>
              <a:rPr lang="en-US" err="1">
                <a:solidFill>
                  <a:schemeClr val="tx1">
                    <a:lumMod val="65000"/>
                    <a:lumOff val="35000"/>
                  </a:schemeClr>
                </a:solidFill>
                <a:latin typeface="Arial" pitchFamily="34" charset="0"/>
              </a:rPr>
              <a:t>variabililty</a:t>
            </a:r>
            <a:r>
              <a:rPr lang="en-US">
                <a:solidFill>
                  <a:schemeClr val="tx1">
                    <a:lumMod val="65000"/>
                    <a:lumOff val="35000"/>
                  </a:schemeClr>
                </a:solidFill>
                <a:latin typeface="Arial" pitchFamily="34" charset="0"/>
              </a:rPr>
              <a:t> in </a:t>
            </a:r>
            <a:r>
              <a:rPr lang="en-US" b="1">
                <a:solidFill>
                  <a:schemeClr val="tx1">
                    <a:lumMod val="65000"/>
                    <a:lumOff val="35000"/>
                  </a:schemeClr>
                </a:solidFill>
                <a:latin typeface="Arial" pitchFamily="34" charset="0"/>
              </a:rPr>
              <a:t>low</a:t>
            </a:r>
            <a:r>
              <a:rPr lang="en-US">
                <a:solidFill>
                  <a:schemeClr val="tx1">
                    <a:lumMod val="65000"/>
                    <a:lumOff val="35000"/>
                  </a:schemeClr>
                </a:solidFill>
                <a:latin typeface="Arial" pitchFamily="34" charset="0"/>
              </a:rPr>
              <a:t> infectious disease environments</a:t>
            </a:r>
          </a:p>
        </p:txBody>
      </p:sp>
      <p:sp>
        <p:nvSpPr>
          <p:cNvPr id="62467" name="Text Box 3"/>
          <p:cNvSpPr txBox="1">
            <a:spLocks noChangeArrowheads="1"/>
          </p:cNvSpPr>
          <p:nvPr/>
        </p:nvSpPr>
        <p:spPr bwMode="auto">
          <a:xfrm>
            <a:off x="1604964" y="6375400"/>
            <a:ext cx="3171061" cy="400110"/>
          </a:xfrm>
          <a:prstGeom prst="rect">
            <a:avLst/>
          </a:prstGeom>
          <a:noFill/>
          <a:ln w="12700">
            <a:noFill/>
            <a:miter lim="800000"/>
            <a:headEnd type="none" w="sm" len="sm"/>
            <a:tailEnd type="none" w="sm" len="sm"/>
          </a:ln>
        </p:spPr>
        <p:txBody>
          <a:bodyPr wrap="none">
            <a:spAutoFit/>
          </a:bodyPr>
          <a:lstStyle/>
          <a:p>
            <a:r>
              <a:rPr lang="en-US" sz="2000" i="1"/>
              <a:t>Macy et al.  (1997) </a:t>
            </a:r>
            <a:r>
              <a:rPr lang="en-US" sz="2000" i="1" err="1"/>
              <a:t>Clin</a:t>
            </a:r>
            <a:r>
              <a:rPr lang="en-US" sz="2000" i="1"/>
              <a:t> Chem.</a:t>
            </a:r>
          </a:p>
        </p:txBody>
      </p:sp>
      <p:pic>
        <p:nvPicPr>
          <p:cNvPr id="62468" name="Picture 2"/>
          <p:cNvPicPr>
            <a:picLocks noChangeAspect="1" noChangeArrowheads="1"/>
          </p:cNvPicPr>
          <p:nvPr/>
        </p:nvPicPr>
        <p:blipFill>
          <a:blip r:embed="rId2" cstate="print"/>
          <a:srcRect/>
          <a:stretch>
            <a:fillRect/>
          </a:stretch>
        </p:blipFill>
        <p:spPr bwMode="auto">
          <a:xfrm>
            <a:off x="4187826" y="1731963"/>
            <a:ext cx="5027613" cy="4176712"/>
          </a:xfrm>
          <a:prstGeom prst="rect">
            <a:avLst/>
          </a:prstGeom>
          <a:noFill/>
          <a:ln w="12700">
            <a:noFill/>
            <a:miter lim="800000"/>
            <a:headEnd type="none" w="sm" len="sm"/>
            <a:tailEnd type="none" w="sm" len="sm"/>
          </a:ln>
        </p:spPr>
      </p:pic>
      <p:sp>
        <p:nvSpPr>
          <p:cNvPr id="6" name="Oval 5"/>
          <p:cNvSpPr>
            <a:spLocks noChangeArrowheads="1"/>
          </p:cNvSpPr>
          <p:nvPr/>
        </p:nvSpPr>
        <p:spPr bwMode="auto">
          <a:xfrm>
            <a:off x="8569325" y="2884489"/>
            <a:ext cx="268288" cy="1171575"/>
          </a:xfrm>
          <a:prstGeom prst="ellipse">
            <a:avLst/>
          </a:prstGeom>
          <a:noFill/>
          <a:ln w="19050" algn="ctr">
            <a:solidFill>
              <a:srgbClr val="C00000"/>
            </a:solidFill>
            <a:round/>
            <a:headEnd type="none" w="sm" len="sm"/>
            <a:tailEnd type="none" w="sm" len="sm"/>
          </a:ln>
        </p:spPr>
        <p:txBody>
          <a:bodyPr/>
          <a:lstStyle/>
          <a:p>
            <a:endParaRPr lang="en-US"/>
          </a:p>
        </p:txBody>
      </p:sp>
      <p:sp>
        <p:nvSpPr>
          <p:cNvPr id="7" name="Oval 6"/>
          <p:cNvSpPr>
            <a:spLocks noChangeArrowheads="1"/>
          </p:cNvSpPr>
          <p:nvPr/>
        </p:nvSpPr>
        <p:spPr bwMode="auto">
          <a:xfrm>
            <a:off x="6927851" y="2906713"/>
            <a:ext cx="269875" cy="1173162"/>
          </a:xfrm>
          <a:prstGeom prst="ellipse">
            <a:avLst/>
          </a:prstGeom>
          <a:noFill/>
          <a:ln w="19050" algn="ctr">
            <a:solidFill>
              <a:srgbClr val="C00000"/>
            </a:solidFill>
            <a:round/>
            <a:headEnd type="none" w="sm" len="sm"/>
            <a:tailEnd type="none" w="sm" len="sm"/>
          </a:ln>
        </p:spPr>
        <p:txBody>
          <a:bodyPr/>
          <a:lstStyle/>
          <a:p>
            <a:endParaRPr lang="en-US"/>
          </a:p>
        </p:txBody>
      </p:sp>
      <p:sp>
        <p:nvSpPr>
          <p:cNvPr id="8" name="Oval 7"/>
          <p:cNvSpPr>
            <a:spLocks noChangeArrowheads="1"/>
          </p:cNvSpPr>
          <p:nvPr/>
        </p:nvSpPr>
        <p:spPr bwMode="auto">
          <a:xfrm>
            <a:off x="6188075" y="3363914"/>
            <a:ext cx="247650" cy="820737"/>
          </a:xfrm>
          <a:prstGeom prst="ellipse">
            <a:avLst/>
          </a:prstGeom>
          <a:noFill/>
          <a:ln w="19050" algn="ctr">
            <a:solidFill>
              <a:srgbClr val="C00000"/>
            </a:solidFill>
            <a:round/>
            <a:headEnd type="none" w="sm" len="sm"/>
            <a:tailEnd type="none" w="sm" len="sm"/>
          </a:ln>
        </p:spPr>
        <p:txBody>
          <a:bodyPr/>
          <a:lstStyle/>
          <a:p>
            <a:endParaRPr lang="en-US"/>
          </a:p>
        </p:txBody>
      </p:sp>
      <p:cxnSp>
        <p:nvCxnSpPr>
          <p:cNvPr id="10" name="Straight Connector 9"/>
          <p:cNvCxnSpPr>
            <a:cxnSpLocks noChangeShapeType="1"/>
          </p:cNvCxnSpPr>
          <p:nvPr/>
        </p:nvCxnSpPr>
        <p:spPr bwMode="auto">
          <a:xfrm>
            <a:off x="4722813" y="4278313"/>
            <a:ext cx="4208462" cy="0"/>
          </a:xfrm>
          <a:prstGeom prst="line">
            <a:avLst/>
          </a:prstGeom>
          <a:noFill/>
          <a:ln w="19050" algn="ctr">
            <a:solidFill>
              <a:srgbClr val="C00000"/>
            </a:solidFill>
            <a:round/>
            <a:headEnd type="none" w="sm" len="sm"/>
            <a:tailEnd type="none" w="sm" len="sm"/>
          </a:ln>
        </p:spPr>
      </p:cxnSp>
      <p:sp>
        <p:nvSpPr>
          <p:cNvPr id="11" name="Oval 10"/>
          <p:cNvSpPr>
            <a:spLocks noChangeArrowheads="1"/>
          </p:cNvSpPr>
          <p:nvPr/>
        </p:nvSpPr>
        <p:spPr bwMode="auto">
          <a:xfrm>
            <a:off x="7877176" y="3986214"/>
            <a:ext cx="176213" cy="655637"/>
          </a:xfrm>
          <a:prstGeom prst="ellipse">
            <a:avLst/>
          </a:prstGeom>
          <a:noFill/>
          <a:ln w="19050" algn="ctr">
            <a:solidFill>
              <a:srgbClr val="FFCC00"/>
            </a:solidFill>
            <a:round/>
            <a:headEnd type="none" w="sm" len="sm"/>
            <a:tailEnd type="none" w="sm" len="sm"/>
          </a:ln>
        </p:spPr>
        <p:txBody>
          <a:bodyPr/>
          <a:lstStyle/>
          <a:p>
            <a:endParaRPr lang="en-US"/>
          </a:p>
        </p:txBody>
      </p:sp>
      <p:sp>
        <p:nvSpPr>
          <p:cNvPr id="12" name="Oval 11"/>
          <p:cNvSpPr>
            <a:spLocks noChangeArrowheads="1"/>
          </p:cNvSpPr>
          <p:nvPr/>
        </p:nvSpPr>
        <p:spPr bwMode="auto">
          <a:xfrm>
            <a:off x="6681789" y="3986214"/>
            <a:ext cx="174625" cy="655637"/>
          </a:xfrm>
          <a:prstGeom prst="ellipse">
            <a:avLst/>
          </a:prstGeom>
          <a:noFill/>
          <a:ln w="19050" algn="ctr">
            <a:solidFill>
              <a:srgbClr val="FFCC00"/>
            </a:solidFill>
            <a:round/>
            <a:headEnd type="none" w="sm" len="sm"/>
            <a:tailEnd type="none" w="sm" len="sm"/>
          </a:ln>
        </p:spPr>
        <p:txBody>
          <a:bodyPr/>
          <a:lstStyle/>
          <a:p>
            <a:endParaRPr lang="en-US"/>
          </a:p>
        </p:txBody>
      </p:sp>
      <p:sp>
        <p:nvSpPr>
          <p:cNvPr id="13" name="Oval 12"/>
          <p:cNvSpPr>
            <a:spLocks noChangeArrowheads="1"/>
          </p:cNvSpPr>
          <p:nvPr/>
        </p:nvSpPr>
        <p:spPr bwMode="auto">
          <a:xfrm>
            <a:off x="7278688" y="4090989"/>
            <a:ext cx="176212" cy="657225"/>
          </a:xfrm>
          <a:prstGeom prst="ellipse">
            <a:avLst/>
          </a:prstGeom>
          <a:noFill/>
          <a:ln w="19050" algn="ctr">
            <a:solidFill>
              <a:srgbClr val="FFCC00"/>
            </a:solidFill>
            <a:round/>
            <a:headEnd type="none" w="sm" len="sm"/>
            <a:tailEnd type="none" w="sm" len="sm"/>
          </a:ln>
        </p:spPr>
        <p:txBody>
          <a:bodyPr/>
          <a:lstStyle/>
          <a:p>
            <a:endParaRPr lang="en-US"/>
          </a:p>
        </p:txBody>
      </p:sp>
      <p:sp>
        <p:nvSpPr>
          <p:cNvPr id="14" name="Oval 13"/>
          <p:cNvSpPr>
            <a:spLocks noChangeArrowheads="1"/>
          </p:cNvSpPr>
          <p:nvPr/>
        </p:nvSpPr>
        <p:spPr bwMode="auto">
          <a:xfrm>
            <a:off x="6529388" y="4197350"/>
            <a:ext cx="163512" cy="433388"/>
          </a:xfrm>
          <a:prstGeom prst="ellipse">
            <a:avLst/>
          </a:prstGeom>
          <a:noFill/>
          <a:ln w="19050" algn="ctr">
            <a:solidFill>
              <a:srgbClr val="FFCC00"/>
            </a:solidFill>
            <a:round/>
            <a:headEnd type="none" w="sm" len="sm"/>
            <a:tailEnd type="none" w="sm" len="sm"/>
          </a:ln>
        </p:spPr>
        <p:txBody>
          <a:bodyPr/>
          <a:lstStyle/>
          <a:p>
            <a:endParaRPr lang="en-US"/>
          </a:p>
        </p:txBody>
      </p:sp>
    </p:spTree>
    <p:extLst>
      <p:ext uri="{BB962C8B-B14F-4D97-AF65-F5344CB8AC3E}">
        <p14:creationId xmlns:p14="http://schemas.microsoft.com/office/powerpoint/2010/main" val="982903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p:cNvGraphicFramePr>
            <a:graphicFrameLocks noGrp="1"/>
          </p:cNvGraphicFramePr>
          <p:nvPr/>
        </p:nvGraphicFramePr>
        <p:xfrm>
          <a:off x="4791222" y="1678744"/>
          <a:ext cx="5568461" cy="4752536"/>
        </p:xfrm>
        <a:graphic>
          <a:graphicData uri="http://schemas.openxmlformats.org/drawingml/2006/chart">
            <c:chart xmlns:c="http://schemas.openxmlformats.org/drawingml/2006/chart" xmlns:r="http://schemas.openxmlformats.org/officeDocument/2006/relationships" r:id="rId3"/>
          </a:graphicData>
        </a:graphic>
      </p:graphicFrame>
      <p:pic>
        <p:nvPicPr>
          <p:cNvPr id="63491" name="Picture 3"/>
          <p:cNvPicPr>
            <a:picLocks noChangeAspect="1" noChangeArrowheads="1"/>
          </p:cNvPicPr>
          <p:nvPr/>
        </p:nvPicPr>
        <p:blipFill>
          <a:blip r:embed="rId4" cstate="print"/>
          <a:srcRect/>
          <a:stretch>
            <a:fillRect/>
          </a:stretch>
        </p:blipFill>
        <p:spPr bwMode="auto">
          <a:xfrm>
            <a:off x="1728788" y="1397000"/>
            <a:ext cx="2811462" cy="2108200"/>
          </a:xfrm>
          <a:prstGeom prst="rect">
            <a:avLst/>
          </a:prstGeom>
          <a:noFill/>
          <a:ln w="12700">
            <a:noFill/>
            <a:miter lim="800000"/>
            <a:headEnd type="none" w="sm" len="sm"/>
            <a:tailEnd type="none" w="sm" len="sm"/>
          </a:ln>
        </p:spPr>
      </p:pic>
      <p:pic>
        <p:nvPicPr>
          <p:cNvPr id="63492" name="Picture 4"/>
          <p:cNvPicPr>
            <a:picLocks noChangeAspect="1" noChangeArrowheads="1"/>
          </p:cNvPicPr>
          <p:nvPr/>
        </p:nvPicPr>
        <p:blipFill>
          <a:blip r:embed="rId5" cstate="print"/>
          <a:srcRect t="20000"/>
          <a:stretch>
            <a:fillRect/>
          </a:stretch>
        </p:blipFill>
        <p:spPr bwMode="auto">
          <a:xfrm>
            <a:off x="1735139" y="3641726"/>
            <a:ext cx="2801937" cy="3057525"/>
          </a:xfrm>
          <a:prstGeom prst="rect">
            <a:avLst/>
          </a:prstGeom>
          <a:noFill/>
          <a:ln w="12700">
            <a:noFill/>
            <a:miter lim="800000"/>
            <a:headEnd type="none" w="sm" len="sm"/>
            <a:tailEnd type="none" w="sm" len="sm"/>
          </a:ln>
        </p:spPr>
      </p:pic>
      <p:sp>
        <p:nvSpPr>
          <p:cNvPr id="63493" name="Rectangle 2"/>
          <p:cNvSpPr>
            <a:spLocks noGrp="1" noChangeArrowheads="1"/>
          </p:cNvSpPr>
          <p:nvPr>
            <p:ph type="title"/>
          </p:nvPr>
        </p:nvSpPr>
        <p:spPr>
          <a:xfrm>
            <a:off x="1730376" y="203200"/>
            <a:ext cx="8658225" cy="1098550"/>
          </a:xfrm>
          <a:noFill/>
        </p:spPr>
        <p:txBody>
          <a:bodyPr/>
          <a:lstStyle/>
          <a:p>
            <a:r>
              <a:rPr lang="en-US">
                <a:solidFill>
                  <a:schemeClr val="tx1">
                    <a:lumMod val="65000"/>
                    <a:lumOff val="35000"/>
                  </a:schemeClr>
                </a:solidFill>
                <a:latin typeface="Arial" pitchFamily="34" charset="0"/>
              </a:rPr>
              <a:t>What is the pattern of CRP </a:t>
            </a:r>
            <a:r>
              <a:rPr lang="en-US" err="1">
                <a:solidFill>
                  <a:schemeClr val="tx1">
                    <a:lumMod val="65000"/>
                    <a:lumOff val="35000"/>
                  </a:schemeClr>
                </a:solidFill>
                <a:latin typeface="Arial" pitchFamily="34" charset="0"/>
              </a:rPr>
              <a:t>biovariability</a:t>
            </a:r>
            <a:r>
              <a:rPr lang="en-US">
                <a:solidFill>
                  <a:schemeClr val="tx1">
                    <a:lumMod val="65000"/>
                    <a:lumOff val="35000"/>
                  </a:schemeClr>
                </a:solidFill>
                <a:latin typeface="Arial" pitchFamily="34" charset="0"/>
              </a:rPr>
              <a:t> in a </a:t>
            </a:r>
            <a:r>
              <a:rPr lang="en-US" b="1">
                <a:solidFill>
                  <a:schemeClr val="tx1">
                    <a:lumMod val="65000"/>
                    <a:lumOff val="35000"/>
                  </a:schemeClr>
                </a:solidFill>
                <a:latin typeface="Arial" pitchFamily="34" charset="0"/>
              </a:rPr>
              <a:t>high</a:t>
            </a:r>
            <a:r>
              <a:rPr lang="en-US">
                <a:solidFill>
                  <a:schemeClr val="tx1">
                    <a:lumMod val="65000"/>
                    <a:lumOff val="35000"/>
                  </a:schemeClr>
                </a:solidFill>
                <a:latin typeface="Arial" pitchFamily="34" charset="0"/>
              </a:rPr>
              <a:t> infectious disease environment?</a:t>
            </a:r>
          </a:p>
        </p:txBody>
      </p:sp>
      <p:grpSp>
        <p:nvGrpSpPr>
          <p:cNvPr id="2" name="Group 14"/>
          <p:cNvGrpSpPr>
            <a:grpSpLocks/>
          </p:cNvGrpSpPr>
          <p:nvPr/>
        </p:nvGrpSpPr>
        <p:grpSpPr bwMode="auto">
          <a:xfrm>
            <a:off x="7373941" y="3524250"/>
            <a:ext cx="304296" cy="831850"/>
            <a:chOff x="6224955" y="2883880"/>
            <a:chExt cx="304799" cy="832336"/>
          </a:xfrm>
        </p:grpSpPr>
        <p:sp>
          <p:nvSpPr>
            <p:cNvPr id="63502" name="Oval 12"/>
            <p:cNvSpPr>
              <a:spLocks noChangeArrowheads="1"/>
            </p:cNvSpPr>
            <p:nvPr/>
          </p:nvSpPr>
          <p:spPr bwMode="auto">
            <a:xfrm>
              <a:off x="6271858" y="2883880"/>
              <a:ext cx="257896" cy="832336"/>
            </a:xfrm>
            <a:prstGeom prst="ellipse">
              <a:avLst/>
            </a:prstGeom>
            <a:noFill/>
            <a:ln w="19050" algn="ctr">
              <a:solidFill>
                <a:srgbClr val="C00000"/>
              </a:solidFill>
              <a:round/>
              <a:headEnd type="none" w="sm" len="sm"/>
              <a:tailEnd type="none" w="sm" len="sm"/>
            </a:ln>
          </p:spPr>
          <p:txBody>
            <a:bodyPr/>
            <a:lstStyle/>
            <a:p>
              <a:endParaRPr lang="en-US"/>
            </a:p>
          </p:txBody>
        </p:sp>
        <p:sp>
          <p:nvSpPr>
            <p:cNvPr id="63503" name="TextBox 13"/>
            <p:cNvSpPr txBox="1">
              <a:spLocks noChangeArrowheads="1"/>
            </p:cNvSpPr>
            <p:nvPr/>
          </p:nvSpPr>
          <p:spPr bwMode="auto">
            <a:xfrm>
              <a:off x="6224955" y="3083169"/>
              <a:ext cx="262043" cy="369548"/>
            </a:xfrm>
            <a:prstGeom prst="rect">
              <a:avLst/>
            </a:prstGeom>
            <a:noFill/>
            <a:ln w="9525">
              <a:noFill/>
              <a:miter lim="800000"/>
              <a:headEnd/>
              <a:tailEnd/>
            </a:ln>
          </p:spPr>
          <p:txBody>
            <a:bodyPr wrap="none">
              <a:spAutoFit/>
            </a:bodyPr>
            <a:lstStyle/>
            <a:p>
              <a:r>
                <a:rPr lang="en-US">
                  <a:solidFill>
                    <a:srgbClr val="C00000"/>
                  </a:solidFill>
                </a:rPr>
                <a:t>?</a:t>
              </a:r>
            </a:p>
          </p:txBody>
        </p:sp>
      </p:grpSp>
      <p:grpSp>
        <p:nvGrpSpPr>
          <p:cNvPr id="3" name="Group 15"/>
          <p:cNvGrpSpPr>
            <a:grpSpLocks/>
          </p:cNvGrpSpPr>
          <p:nvPr/>
        </p:nvGrpSpPr>
        <p:grpSpPr bwMode="auto">
          <a:xfrm>
            <a:off x="8299457" y="3759200"/>
            <a:ext cx="305655" cy="831850"/>
            <a:chOff x="6224955" y="2883880"/>
            <a:chExt cx="304799" cy="832336"/>
          </a:xfrm>
        </p:grpSpPr>
        <p:sp>
          <p:nvSpPr>
            <p:cNvPr id="63500" name="Oval 16"/>
            <p:cNvSpPr>
              <a:spLocks noChangeArrowheads="1"/>
            </p:cNvSpPr>
            <p:nvPr/>
          </p:nvSpPr>
          <p:spPr bwMode="auto">
            <a:xfrm>
              <a:off x="6271858" y="2883880"/>
              <a:ext cx="257896" cy="832336"/>
            </a:xfrm>
            <a:prstGeom prst="ellipse">
              <a:avLst/>
            </a:prstGeom>
            <a:noFill/>
            <a:ln w="19050" algn="ctr">
              <a:solidFill>
                <a:srgbClr val="C00000"/>
              </a:solidFill>
              <a:round/>
              <a:headEnd type="none" w="sm" len="sm"/>
              <a:tailEnd type="none" w="sm" len="sm"/>
            </a:ln>
          </p:spPr>
          <p:txBody>
            <a:bodyPr/>
            <a:lstStyle/>
            <a:p>
              <a:endParaRPr lang="en-US"/>
            </a:p>
          </p:txBody>
        </p:sp>
        <p:sp>
          <p:nvSpPr>
            <p:cNvPr id="63501" name="TextBox 17"/>
            <p:cNvSpPr txBox="1">
              <a:spLocks noChangeArrowheads="1"/>
            </p:cNvSpPr>
            <p:nvPr/>
          </p:nvSpPr>
          <p:spPr bwMode="auto">
            <a:xfrm>
              <a:off x="6224955" y="3083169"/>
              <a:ext cx="260878" cy="369548"/>
            </a:xfrm>
            <a:prstGeom prst="rect">
              <a:avLst/>
            </a:prstGeom>
            <a:noFill/>
            <a:ln w="9525">
              <a:noFill/>
              <a:miter lim="800000"/>
              <a:headEnd/>
              <a:tailEnd/>
            </a:ln>
          </p:spPr>
          <p:txBody>
            <a:bodyPr wrap="none">
              <a:spAutoFit/>
            </a:bodyPr>
            <a:lstStyle/>
            <a:p>
              <a:r>
                <a:rPr lang="en-US">
                  <a:solidFill>
                    <a:srgbClr val="C00000"/>
                  </a:solidFill>
                </a:rPr>
                <a:t>?</a:t>
              </a:r>
            </a:p>
          </p:txBody>
        </p:sp>
      </p:grpSp>
      <p:grpSp>
        <p:nvGrpSpPr>
          <p:cNvPr id="4" name="Group 18"/>
          <p:cNvGrpSpPr>
            <a:grpSpLocks/>
          </p:cNvGrpSpPr>
          <p:nvPr/>
        </p:nvGrpSpPr>
        <p:grpSpPr bwMode="auto">
          <a:xfrm>
            <a:off x="8886828" y="2844800"/>
            <a:ext cx="304296" cy="831850"/>
            <a:chOff x="6224955" y="2883880"/>
            <a:chExt cx="304799" cy="832336"/>
          </a:xfrm>
        </p:grpSpPr>
        <p:sp>
          <p:nvSpPr>
            <p:cNvPr id="63498" name="Oval 19"/>
            <p:cNvSpPr>
              <a:spLocks noChangeArrowheads="1"/>
            </p:cNvSpPr>
            <p:nvPr/>
          </p:nvSpPr>
          <p:spPr bwMode="auto">
            <a:xfrm>
              <a:off x="6271858" y="2883880"/>
              <a:ext cx="257896" cy="832336"/>
            </a:xfrm>
            <a:prstGeom prst="ellipse">
              <a:avLst/>
            </a:prstGeom>
            <a:noFill/>
            <a:ln w="19050" algn="ctr">
              <a:solidFill>
                <a:srgbClr val="C00000"/>
              </a:solidFill>
              <a:round/>
              <a:headEnd type="none" w="sm" len="sm"/>
              <a:tailEnd type="none" w="sm" len="sm"/>
            </a:ln>
          </p:spPr>
          <p:txBody>
            <a:bodyPr/>
            <a:lstStyle/>
            <a:p>
              <a:endParaRPr lang="en-US"/>
            </a:p>
          </p:txBody>
        </p:sp>
        <p:sp>
          <p:nvSpPr>
            <p:cNvPr id="63499" name="TextBox 20"/>
            <p:cNvSpPr txBox="1">
              <a:spLocks noChangeArrowheads="1"/>
            </p:cNvSpPr>
            <p:nvPr/>
          </p:nvSpPr>
          <p:spPr bwMode="auto">
            <a:xfrm>
              <a:off x="6224955" y="3083169"/>
              <a:ext cx="262043" cy="369548"/>
            </a:xfrm>
            <a:prstGeom prst="rect">
              <a:avLst/>
            </a:prstGeom>
            <a:noFill/>
            <a:ln w="9525">
              <a:noFill/>
              <a:miter lim="800000"/>
              <a:headEnd/>
              <a:tailEnd/>
            </a:ln>
          </p:spPr>
          <p:txBody>
            <a:bodyPr wrap="none">
              <a:spAutoFit/>
            </a:bodyPr>
            <a:lstStyle/>
            <a:p>
              <a:r>
                <a:rPr lang="en-US">
                  <a:solidFill>
                    <a:srgbClr val="C00000"/>
                  </a:solidFill>
                </a:rPr>
                <a:t>?</a:t>
              </a:r>
            </a:p>
          </p:txBody>
        </p:sp>
      </p:grpSp>
      <p:sp>
        <p:nvSpPr>
          <p:cNvPr id="63497" name="TextBox 13"/>
          <p:cNvSpPr txBox="1">
            <a:spLocks noChangeArrowheads="1"/>
          </p:cNvSpPr>
          <p:nvPr/>
        </p:nvSpPr>
        <p:spPr bwMode="auto">
          <a:xfrm>
            <a:off x="5686426" y="6488113"/>
            <a:ext cx="4420121" cy="369332"/>
          </a:xfrm>
          <a:prstGeom prst="rect">
            <a:avLst/>
          </a:prstGeom>
          <a:noFill/>
          <a:ln w="9525">
            <a:noFill/>
            <a:miter lim="800000"/>
            <a:headEnd/>
            <a:tailEnd/>
          </a:ln>
        </p:spPr>
        <p:txBody>
          <a:bodyPr wrap="none">
            <a:spAutoFit/>
          </a:bodyPr>
          <a:lstStyle/>
          <a:p>
            <a:r>
              <a:rPr lang="en-US"/>
              <a:t>McDade et al. (2012) </a:t>
            </a:r>
            <a:r>
              <a:rPr lang="en-US" i="1"/>
              <a:t>Am J Hum Bio </a:t>
            </a:r>
            <a:r>
              <a:rPr lang="en-US"/>
              <a:t>5: 675-81.</a:t>
            </a:r>
          </a:p>
        </p:txBody>
      </p:sp>
    </p:spTree>
    <p:extLst>
      <p:ext uri="{BB962C8B-B14F-4D97-AF65-F5344CB8AC3E}">
        <p14:creationId xmlns:p14="http://schemas.microsoft.com/office/powerpoint/2010/main" val="21219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cstate="print"/>
          <a:srcRect/>
          <a:stretch>
            <a:fillRect/>
          </a:stretch>
        </p:blipFill>
        <p:spPr bwMode="auto">
          <a:xfrm>
            <a:off x="1728788" y="1397000"/>
            <a:ext cx="2811462" cy="2108200"/>
          </a:xfrm>
          <a:prstGeom prst="rect">
            <a:avLst/>
          </a:prstGeom>
          <a:noFill/>
          <a:ln w="12700">
            <a:noFill/>
            <a:miter lim="800000"/>
            <a:headEnd type="none" w="sm" len="sm"/>
            <a:tailEnd type="none" w="sm" len="sm"/>
          </a:ln>
        </p:spPr>
      </p:pic>
      <p:pic>
        <p:nvPicPr>
          <p:cNvPr id="64515" name="Picture 4"/>
          <p:cNvPicPr>
            <a:picLocks noChangeAspect="1" noChangeArrowheads="1"/>
          </p:cNvPicPr>
          <p:nvPr/>
        </p:nvPicPr>
        <p:blipFill>
          <a:blip r:embed="rId4" cstate="print"/>
          <a:srcRect t="20000"/>
          <a:stretch>
            <a:fillRect/>
          </a:stretch>
        </p:blipFill>
        <p:spPr bwMode="auto">
          <a:xfrm>
            <a:off x="1735139" y="3641726"/>
            <a:ext cx="2801937" cy="3057525"/>
          </a:xfrm>
          <a:prstGeom prst="rect">
            <a:avLst/>
          </a:prstGeom>
          <a:noFill/>
          <a:ln w="12700">
            <a:noFill/>
            <a:miter lim="800000"/>
            <a:headEnd type="none" w="sm" len="sm"/>
            <a:tailEnd type="none" w="sm" len="sm"/>
          </a:ln>
        </p:spPr>
      </p:pic>
      <p:sp>
        <p:nvSpPr>
          <p:cNvPr id="64516" name="Rectangle 2"/>
          <p:cNvSpPr>
            <a:spLocks noGrp="1" noChangeArrowheads="1"/>
          </p:cNvSpPr>
          <p:nvPr>
            <p:ph type="title"/>
          </p:nvPr>
        </p:nvSpPr>
        <p:spPr>
          <a:xfrm>
            <a:off x="1730376" y="203200"/>
            <a:ext cx="8937625" cy="1098550"/>
          </a:xfrm>
          <a:noFill/>
        </p:spPr>
        <p:txBody>
          <a:bodyPr/>
          <a:lstStyle/>
          <a:p>
            <a:r>
              <a:rPr lang="en-US" b="1" i="1">
                <a:solidFill>
                  <a:schemeClr val="tx1">
                    <a:lumMod val="65000"/>
                    <a:lumOff val="35000"/>
                  </a:schemeClr>
                </a:solidFill>
                <a:latin typeface="Arial" pitchFamily="34" charset="0"/>
              </a:rPr>
              <a:t>No evidence</a:t>
            </a:r>
            <a:r>
              <a:rPr lang="en-US" i="1">
                <a:solidFill>
                  <a:schemeClr val="tx1">
                    <a:lumMod val="65000"/>
                    <a:lumOff val="35000"/>
                  </a:schemeClr>
                </a:solidFill>
                <a:latin typeface="Arial" pitchFamily="34" charset="0"/>
              </a:rPr>
              <a:t> for chronic low-grade inflammation in this high infectious dx environment!</a:t>
            </a:r>
          </a:p>
        </p:txBody>
      </p:sp>
      <p:graphicFrame>
        <p:nvGraphicFramePr>
          <p:cNvPr id="8" name="Chart 7"/>
          <p:cNvGraphicFramePr>
            <a:graphicFrameLocks noGrp="1"/>
          </p:cNvGraphicFramePr>
          <p:nvPr/>
        </p:nvGraphicFramePr>
        <p:xfrm>
          <a:off x="4888523" y="1905001"/>
          <a:ext cx="5478194" cy="4479973"/>
        </p:xfrm>
        <a:graphic>
          <a:graphicData uri="http://schemas.openxmlformats.org/drawingml/2006/chart">
            <c:chart xmlns:c="http://schemas.openxmlformats.org/drawingml/2006/chart" xmlns:r="http://schemas.openxmlformats.org/officeDocument/2006/relationships" r:id="rId5"/>
          </a:graphicData>
        </a:graphic>
      </p:graphicFrame>
      <p:sp>
        <p:nvSpPr>
          <p:cNvPr id="64518" name="TextBox 13"/>
          <p:cNvSpPr txBox="1">
            <a:spLocks noChangeArrowheads="1"/>
          </p:cNvSpPr>
          <p:nvPr/>
        </p:nvSpPr>
        <p:spPr bwMode="auto">
          <a:xfrm>
            <a:off x="5686426" y="6488113"/>
            <a:ext cx="4420121" cy="369332"/>
          </a:xfrm>
          <a:prstGeom prst="rect">
            <a:avLst/>
          </a:prstGeom>
          <a:noFill/>
          <a:ln w="9525">
            <a:noFill/>
            <a:miter lim="800000"/>
            <a:headEnd/>
            <a:tailEnd/>
          </a:ln>
        </p:spPr>
        <p:txBody>
          <a:bodyPr wrap="none">
            <a:spAutoFit/>
          </a:bodyPr>
          <a:lstStyle/>
          <a:p>
            <a:r>
              <a:rPr lang="en-US"/>
              <a:t>McDade et al. (2012) </a:t>
            </a:r>
            <a:r>
              <a:rPr lang="en-US" i="1"/>
              <a:t>Am J Hum Bio </a:t>
            </a:r>
            <a:r>
              <a:rPr lang="en-US"/>
              <a:t>5: 675-81.</a:t>
            </a:r>
          </a:p>
        </p:txBody>
      </p:sp>
      <p:sp>
        <p:nvSpPr>
          <p:cNvPr id="2" name="Rectangle 1"/>
          <p:cNvSpPr/>
          <p:nvPr/>
        </p:nvSpPr>
        <p:spPr bwMode="auto">
          <a:xfrm>
            <a:off x="6789683" y="2028497"/>
            <a:ext cx="483476" cy="3983420"/>
          </a:xfrm>
          <a:prstGeom prst="rect">
            <a:avLst/>
          </a:prstGeom>
          <a:noFill/>
          <a:ln w="15875"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sp>
        <p:nvSpPr>
          <p:cNvPr id="9" name="Rectangle 8"/>
          <p:cNvSpPr/>
          <p:nvPr/>
        </p:nvSpPr>
        <p:spPr bwMode="auto">
          <a:xfrm>
            <a:off x="9606463" y="2028498"/>
            <a:ext cx="483476" cy="3983420"/>
          </a:xfrm>
          <a:prstGeom prst="rect">
            <a:avLst/>
          </a:prstGeom>
          <a:noFill/>
          <a:ln w="15875"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sp>
        <p:nvSpPr>
          <p:cNvPr id="3" name="TextBox 2"/>
          <p:cNvSpPr txBox="1"/>
          <p:nvPr/>
        </p:nvSpPr>
        <p:spPr>
          <a:xfrm>
            <a:off x="7529109" y="2259724"/>
            <a:ext cx="1872243" cy="707886"/>
          </a:xfrm>
          <a:prstGeom prst="rect">
            <a:avLst/>
          </a:prstGeom>
          <a:noFill/>
        </p:spPr>
        <p:txBody>
          <a:bodyPr wrap="none" rtlCol="0">
            <a:spAutoFit/>
          </a:bodyPr>
          <a:lstStyle/>
          <a:p>
            <a:pPr algn="ctr"/>
            <a:r>
              <a:rPr lang="en-US" sz="2000" i="1">
                <a:solidFill>
                  <a:srgbClr val="C00000"/>
                </a:solidFill>
              </a:rPr>
              <a:t>Same prevalence,</a:t>
            </a:r>
          </a:p>
          <a:p>
            <a:pPr algn="ctr"/>
            <a:r>
              <a:rPr lang="en-US" sz="2000" i="1">
                <a:solidFill>
                  <a:srgbClr val="C00000"/>
                </a:solidFill>
              </a:rPr>
              <a:t>different people!</a:t>
            </a:r>
          </a:p>
        </p:txBody>
      </p:sp>
    </p:spTree>
    <p:extLst>
      <p:ext uri="{BB962C8B-B14F-4D97-AF65-F5344CB8AC3E}">
        <p14:creationId xmlns:p14="http://schemas.microsoft.com/office/powerpoint/2010/main" val="1597113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5452360" y="1627482"/>
            <a:ext cx="661582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457200" indent="-457200">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i="1" dirty="0">
              <a:latin typeface="Arial" panose="020B0604020202020204" pitchFamily="34" charset="0"/>
            </a:endParaRPr>
          </a:p>
          <a:p>
            <a:pPr>
              <a:spcBef>
                <a:spcPct val="0"/>
              </a:spcBef>
              <a:buClrTx/>
              <a:buSzTx/>
              <a:buFontTx/>
              <a:buNone/>
            </a:pPr>
            <a:r>
              <a:rPr lang="en-US" altLang="en-US" sz="2400" i="1" dirty="0">
                <a:latin typeface="Arial" panose="020B0604020202020204" pitchFamily="34" charset="0"/>
              </a:rPr>
              <a:t>	</a:t>
            </a:r>
            <a:r>
              <a:rPr lang="en-US" altLang="en-US" sz="2400" i="1" dirty="0">
                <a:latin typeface="Arial" panose="020B0604020202020204" pitchFamily="34" charset="0"/>
                <a:sym typeface="Wingdings" panose="05000000000000000000" pitchFamily="2" charset="2"/>
              </a:rPr>
              <a:t>What are we missing?</a:t>
            </a:r>
          </a:p>
          <a:p>
            <a:pPr marL="1198563" indent="-284163">
              <a:spcBef>
                <a:spcPts val="1200"/>
              </a:spcBef>
              <a:buClrTx/>
              <a:buSzTx/>
              <a:buNone/>
            </a:pPr>
            <a:r>
              <a:rPr lang="en-US" altLang="en-US" sz="2000" i="1" dirty="0">
                <a:solidFill>
                  <a:schemeClr val="tx1">
                    <a:lumMod val="60000"/>
                    <a:lumOff val="40000"/>
                  </a:schemeClr>
                </a:solidFill>
                <a:latin typeface="Arial" panose="020B0604020202020204" pitchFamily="34" charset="0"/>
                <a:sym typeface="Wingdings" panose="05000000000000000000" pitchFamily="2" charset="2"/>
              </a:rPr>
              <a:t>1. CRP concentrations are relatively high in the US, and not necessarily “normal”</a:t>
            </a:r>
          </a:p>
          <a:p>
            <a:pPr marL="1198563" indent="-284163">
              <a:spcBef>
                <a:spcPts val="600"/>
              </a:spcBef>
              <a:buClrTx/>
              <a:buSzTx/>
              <a:buNone/>
            </a:pPr>
            <a:r>
              <a:rPr lang="en-US" altLang="en-US" sz="2000" i="1" dirty="0">
                <a:solidFill>
                  <a:schemeClr val="tx1">
                    <a:lumMod val="60000"/>
                    <a:lumOff val="40000"/>
                  </a:schemeClr>
                </a:solidFill>
                <a:latin typeface="Arial" panose="020B0604020202020204" pitchFamily="34" charset="0"/>
                <a:sym typeface="Wingdings" panose="05000000000000000000" pitchFamily="2" charset="2"/>
              </a:rPr>
              <a:t>2. Inflammation is “chronic” in the US, but not necessarily so in different epidemiologic contexts</a:t>
            </a:r>
          </a:p>
          <a:p>
            <a:pPr marL="1198563" indent="-284163">
              <a:spcBef>
                <a:spcPts val="600"/>
              </a:spcBef>
              <a:buClrTx/>
              <a:buSzTx/>
              <a:buNone/>
            </a:pPr>
            <a:r>
              <a:rPr lang="en-US" altLang="en-US" sz="2000" i="1" dirty="0">
                <a:solidFill>
                  <a:schemeClr val="tx1">
                    <a:lumMod val="60000"/>
                    <a:lumOff val="40000"/>
                  </a:schemeClr>
                </a:solidFill>
                <a:latin typeface="Arial" panose="020B0604020202020204" pitchFamily="34" charset="0"/>
                <a:sym typeface="Wingdings" panose="05000000000000000000" pitchFamily="2" charset="2"/>
              </a:rPr>
              <a:t>3. “Field-friendly” methods generate important insights into human biological variation and health.  </a:t>
            </a:r>
          </a:p>
          <a:p>
            <a:pPr>
              <a:spcBef>
                <a:spcPct val="0"/>
              </a:spcBef>
              <a:buClrTx/>
              <a:buSzTx/>
              <a:buFontTx/>
              <a:buNone/>
            </a:pPr>
            <a:endParaRPr lang="en-US" altLang="en-US" sz="2400" i="1" dirty="0">
              <a:latin typeface="Arial" panose="020B0604020202020204" pitchFamily="34" charset="0"/>
            </a:endParaRPr>
          </a:p>
        </p:txBody>
      </p:sp>
      <p:sp>
        <p:nvSpPr>
          <p:cNvPr id="18435" name="Rectangle 66"/>
          <p:cNvSpPr>
            <a:spLocks noChangeArrowheads="1"/>
          </p:cNvSpPr>
          <p:nvPr/>
        </p:nvSpPr>
        <p:spPr bwMode="auto">
          <a:xfrm>
            <a:off x="609600" y="391617"/>
            <a:ext cx="11277600" cy="523862"/>
          </a:xfrm>
          <a:prstGeom prst="rect">
            <a:avLst/>
          </a:prstGeom>
          <a:noFill/>
          <a:ln>
            <a:noFill/>
          </a:ln>
        </p:spPr>
        <p:txBody>
          <a:bodyPr wrap="square" lIns="92075" tIns="46038" rIns="92075" bIns="46038">
            <a:spAutoFit/>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800">
                <a:solidFill>
                  <a:schemeClr val="tx1">
                    <a:lumMod val="65000"/>
                    <a:lumOff val="35000"/>
                  </a:schemeClr>
                </a:solidFill>
                <a:latin typeface="Arial" panose="020B0604020202020204" pitchFamily="34" charset="0"/>
              </a:rPr>
              <a:t>Limited ecological variation = limited understanding of inflammation </a:t>
            </a:r>
          </a:p>
        </p:txBody>
      </p:sp>
      <p:pic>
        <p:nvPicPr>
          <p:cNvPr id="4" name="Picture 18">
            <a:extLst>
              <a:ext uri="{FF2B5EF4-FFF2-40B4-BE49-F238E27FC236}">
                <a16:creationId xmlns:a16="http://schemas.microsoft.com/office/drawing/2014/main" id="{7D310CCC-9BC1-4A91-847A-44FB2244D821}"/>
              </a:ext>
            </a:extLst>
          </p:cNvPr>
          <p:cNvPicPr>
            <a:picLocks noChangeAspect="1" noChangeArrowheads="1"/>
          </p:cNvPicPr>
          <p:nvPr/>
        </p:nvPicPr>
        <p:blipFill>
          <a:blip r:embed="rId3" cstate="print"/>
          <a:srcRect l="18750" t="16000" r="31500" b="9332"/>
          <a:stretch>
            <a:fillRect/>
          </a:stretch>
        </p:blipFill>
        <p:spPr bwMode="auto">
          <a:xfrm>
            <a:off x="609600" y="1664017"/>
            <a:ext cx="4876800" cy="4116388"/>
          </a:xfrm>
          <a:prstGeom prst="rect">
            <a:avLst/>
          </a:prstGeom>
          <a:noFill/>
          <a:ln w="12700">
            <a:noFill/>
            <a:miter lim="800000"/>
            <a:headEnd type="none" w="sm" len="sm"/>
            <a:tailEnd type="none" w="sm" len="sm"/>
          </a:ln>
        </p:spPr>
      </p:pic>
      <p:cxnSp>
        <p:nvCxnSpPr>
          <p:cNvPr id="5" name="Straight Connector 33">
            <a:extLst>
              <a:ext uri="{FF2B5EF4-FFF2-40B4-BE49-F238E27FC236}">
                <a16:creationId xmlns:a16="http://schemas.microsoft.com/office/drawing/2014/main" id="{2B45ABC0-2644-42B0-B416-07EB03FD604C}"/>
              </a:ext>
            </a:extLst>
          </p:cNvPr>
          <p:cNvCxnSpPr>
            <a:cxnSpLocks noChangeShapeType="1"/>
          </p:cNvCxnSpPr>
          <p:nvPr/>
        </p:nvCxnSpPr>
        <p:spPr bwMode="auto">
          <a:xfrm>
            <a:off x="985024" y="3940285"/>
            <a:ext cx="4521200" cy="0"/>
          </a:xfrm>
          <a:prstGeom prst="line">
            <a:avLst/>
          </a:prstGeom>
          <a:noFill/>
          <a:ln w="12700" algn="ctr">
            <a:solidFill>
              <a:schemeClr val="tx1"/>
            </a:solidFill>
            <a:prstDash val="dash"/>
            <a:round/>
            <a:headEnd type="none" w="sm" len="sm"/>
            <a:tailEnd type="none" w="sm" len="sm"/>
          </a:ln>
        </p:spPr>
      </p:cxnSp>
      <p:cxnSp>
        <p:nvCxnSpPr>
          <p:cNvPr id="6" name="Straight Connector 35">
            <a:extLst>
              <a:ext uri="{FF2B5EF4-FFF2-40B4-BE49-F238E27FC236}">
                <a16:creationId xmlns:a16="http://schemas.microsoft.com/office/drawing/2014/main" id="{10FA5B5C-4F7F-44C9-BF9A-2C341E3B5956}"/>
              </a:ext>
            </a:extLst>
          </p:cNvPr>
          <p:cNvCxnSpPr>
            <a:cxnSpLocks noChangeShapeType="1"/>
          </p:cNvCxnSpPr>
          <p:nvPr/>
        </p:nvCxnSpPr>
        <p:spPr bwMode="auto">
          <a:xfrm flipV="1">
            <a:off x="3118624" y="2467085"/>
            <a:ext cx="0" cy="2857500"/>
          </a:xfrm>
          <a:prstGeom prst="line">
            <a:avLst/>
          </a:prstGeom>
          <a:noFill/>
          <a:ln w="12700" algn="ctr">
            <a:solidFill>
              <a:schemeClr val="tx1"/>
            </a:solidFill>
            <a:prstDash val="dash"/>
            <a:round/>
            <a:headEnd type="none" w="sm" len="sm"/>
            <a:tailEnd type="none" w="sm" len="sm"/>
          </a:ln>
        </p:spPr>
      </p:cxnSp>
      <p:sp>
        <p:nvSpPr>
          <p:cNvPr id="7" name="TextBox 6">
            <a:extLst>
              <a:ext uri="{FF2B5EF4-FFF2-40B4-BE49-F238E27FC236}">
                <a16:creationId xmlns:a16="http://schemas.microsoft.com/office/drawing/2014/main" id="{BFE117BA-242F-4007-A1F2-92B80FA72CFA}"/>
              </a:ext>
            </a:extLst>
          </p:cNvPr>
          <p:cNvSpPr txBox="1"/>
          <p:nvPr/>
        </p:nvSpPr>
        <p:spPr>
          <a:xfrm>
            <a:off x="3127609" y="4936669"/>
            <a:ext cx="1055097" cy="338554"/>
          </a:xfrm>
          <a:prstGeom prst="rect">
            <a:avLst/>
          </a:prstGeom>
          <a:noFill/>
        </p:spPr>
        <p:txBody>
          <a:bodyPr wrap="none" rtlCol="0">
            <a:spAutoFit/>
          </a:bodyPr>
          <a:lstStyle/>
          <a:p>
            <a:r>
              <a:rPr lang="en-US" sz="1600"/>
              <a:t>Philippines</a:t>
            </a:r>
          </a:p>
        </p:txBody>
      </p:sp>
      <p:cxnSp>
        <p:nvCxnSpPr>
          <p:cNvPr id="8" name="Straight Arrow Connector 7">
            <a:extLst>
              <a:ext uri="{FF2B5EF4-FFF2-40B4-BE49-F238E27FC236}">
                <a16:creationId xmlns:a16="http://schemas.microsoft.com/office/drawing/2014/main" id="{02985E95-9904-4D08-B997-F2B94703CC2E}"/>
              </a:ext>
            </a:extLst>
          </p:cNvPr>
          <p:cNvCxnSpPr/>
          <p:nvPr/>
        </p:nvCxnSpPr>
        <p:spPr bwMode="auto">
          <a:xfrm flipV="1">
            <a:off x="3599637" y="4509870"/>
            <a:ext cx="314777" cy="44153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9" name="TextBox 8">
            <a:extLst>
              <a:ext uri="{FF2B5EF4-FFF2-40B4-BE49-F238E27FC236}">
                <a16:creationId xmlns:a16="http://schemas.microsoft.com/office/drawing/2014/main" id="{C8625D33-527A-49BC-88BB-B9D2680F5A52}"/>
              </a:ext>
            </a:extLst>
          </p:cNvPr>
          <p:cNvSpPr txBox="1"/>
          <p:nvPr/>
        </p:nvSpPr>
        <p:spPr>
          <a:xfrm>
            <a:off x="4250242" y="2821008"/>
            <a:ext cx="867545" cy="338554"/>
          </a:xfrm>
          <a:prstGeom prst="rect">
            <a:avLst/>
          </a:prstGeom>
          <a:noFill/>
        </p:spPr>
        <p:txBody>
          <a:bodyPr wrap="none" rtlCol="0">
            <a:spAutoFit/>
          </a:bodyPr>
          <a:lstStyle/>
          <a:p>
            <a:r>
              <a:rPr lang="en-US" sz="1600"/>
              <a:t>Ecuador</a:t>
            </a:r>
          </a:p>
        </p:txBody>
      </p:sp>
      <p:cxnSp>
        <p:nvCxnSpPr>
          <p:cNvPr id="10" name="Straight Arrow Connector 9">
            <a:extLst>
              <a:ext uri="{FF2B5EF4-FFF2-40B4-BE49-F238E27FC236}">
                <a16:creationId xmlns:a16="http://schemas.microsoft.com/office/drawing/2014/main" id="{049D49E0-2010-4466-8E0F-E672D2328625}"/>
              </a:ext>
            </a:extLst>
          </p:cNvPr>
          <p:cNvCxnSpPr/>
          <p:nvPr/>
        </p:nvCxnSpPr>
        <p:spPr bwMode="auto">
          <a:xfrm flipH="1">
            <a:off x="3891410" y="3110875"/>
            <a:ext cx="713117" cy="655654"/>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1" name="Arc 10">
            <a:extLst>
              <a:ext uri="{FF2B5EF4-FFF2-40B4-BE49-F238E27FC236}">
                <a16:creationId xmlns:a16="http://schemas.microsoft.com/office/drawing/2014/main" id="{3AC65812-7FC7-4271-AE6F-8A5DE56AE85E}"/>
              </a:ext>
            </a:extLst>
          </p:cNvPr>
          <p:cNvSpPr/>
          <p:nvPr/>
        </p:nvSpPr>
        <p:spPr bwMode="auto">
          <a:xfrm flipH="1">
            <a:off x="1708923" y="2265473"/>
            <a:ext cx="1475120" cy="1473200"/>
          </a:xfrm>
          <a:prstGeom prst="arc">
            <a:avLst>
              <a:gd name="adj1" fmla="val 16529605"/>
              <a:gd name="adj2" fmla="val 21599999"/>
            </a:avLst>
          </a:prstGeom>
          <a:noFill/>
          <a:ln w="19050" cap="flat" cmpd="sng" algn="ctr">
            <a:solidFill>
              <a:srgbClr val="C00000"/>
            </a:solidFill>
            <a:prstDash val="solid"/>
            <a:round/>
            <a:headEnd type="none" w="sm" len="sm"/>
            <a:tailEnd type="stealth" w="lg" len="lg"/>
          </a:ln>
          <a:effectLst/>
        </p:spPr>
        <p:txBody>
          <a:bodyPr/>
          <a:lstStyle/>
          <a:p>
            <a:pPr>
              <a:defRPr/>
            </a:pPr>
            <a:endParaRPr lang="en-US"/>
          </a:p>
        </p:txBody>
      </p:sp>
      <p:sp>
        <p:nvSpPr>
          <p:cNvPr id="12" name="TextBox 11">
            <a:extLst>
              <a:ext uri="{FF2B5EF4-FFF2-40B4-BE49-F238E27FC236}">
                <a16:creationId xmlns:a16="http://schemas.microsoft.com/office/drawing/2014/main" id="{78C55660-BB3E-49F4-9CB7-B87B39DE7B59}"/>
              </a:ext>
            </a:extLst>
          </p:cNvPr>
          <p:cNvSpPr txBox="1"/>
          <p:nvPr/>
        </p:nvSpPr>
        <p:spPr>
          <a:xfrm>
            <a:off x="2313541" y="2080807"/>
            <a:ext cx="453970" cy="369332"/>
          </a:xfrm>
          <a:prstGeom prst="rect">
            <a:avLst/>
          </a:prstGeom>
          <a:noFill/>
        </p:spPr>
        <p:txBody>
          <a:bodyPr wrap="none" rtlCol="0">
            <a:spAutoFit/>
          </a:bodyPr>
          <a:lstStyle/>
          <a:p>
            <a:r>
              <a:rPr lang="en-US"/>
              <a:t>US</a:t>
            </a:r>
          </a:p>
        </p:txBody>
      </p:sp>
    </p:spTree>
    <p:extLst>
      <p:ext uri="{BB962C8B-B14F-4D97-AF65-F5344CB8AC3E}">
        <p14:creationId xmlns:p14="http://schemas.microsoft.com/office/powerpoint/2010/main" val="4178005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2319339" y="5534025"/>
            <a:ext cx="7864475" cy="0"/>
            <a:chOff x="288" y="3197"/>
            <a:chExt cx="4954" cy="0"/>
          </a:xfrm>
        </p:grpSpPr>
        <p:sp>
          <p:nvSpPr>
            <p:cNvPr id="35875" name="Line 3"/>
            <p:cNvSpPr>
              <a:spLocks noChangeShapeType="1"/>
            </p:cNvSpPr>
            <p:nvPr/>
          </p:nvSpPr>
          <p:spPr bwMode="auto">
            <a:xfrm>
              <a:off x="692" y="3197"/>
              <a:ext cx="4550" cy="0"/>
            </a:xfrm>
            <a:prstGeom prst="line">
              <a:avLst/>
            </a:prstGeom>
            <a:noFill/>
            <a:ln w="635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76" name="Line 4"/>
            <p:cNvSpPr>
              <a:spLocks noChangeShapeType="1"/>
            </p:cNvSpPr>
            <p:nvPr/>
          </p:nvSpPr>
          <p:spPr bwMode="auto">
            <a:xfrm>
              <a:off x="288" y="3197"/>
              <a:ext cx="374" cy="0"/>
            </a:xfrm>
            <a:prstGeom prst="line">
              <a:avLst/>
            </a:prstGeom>
            <a:noFill/>
            <a:ln w="635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35843" name="Text Box 5"/>
          <p:cNvSpPr txBox="1">
            <a:spLocks noChangeArrowheads="1"/>
          </p:cNvSpPr>
          <p:nvPr/>
        </p:nvSpPr>
        <p:spPr bwMode="auto">
          <a:xfrm>
            <a:off x="1804988" y="5621338"/>
            <a:ext cx="842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b="1"/>
              <a:t>gestation     infancy                              childhood      adolescence    adulthood</a:t>
            </a:r>
          </a:p>
        </p:txBody>
      </p:sp>
      <p:sp>
        <p:nvSpPr>
          <p:cNvPr id="35844" name="Text Box 12"/>
          <p:cNvSpPr txBox="1">
            <a:spLocks noChangeArrowheads="1"/>
          </p:cNvSpPr>
          <p:nvPr/>
        </p:nvSpPr>
        <p:spPr bwMode="auto">
          <a:xfrm>
            <a:off x="2759075" y="4156075"/>
            <a:ext cx="1816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2000">
                <a:solidFill>
                  <a:srgbClr val="800000"/>
                </a:solidFill>
              </a:rPr>
              <a:t>levels of microbial exposure</a:t>
            </a:r>
          </a:p>
        </p:txBody>
      </p:sp>
      <p:sp>
        <p:nvSpPr>
          <p:cNvPr id="35845" name="Text Box 13"/>
          <p:cNvSpPr txBox="1">
            <a:spLocks noChangeArrowheads="1"/>
          </p:cNvSpPr>
          <p:nvPr/>
        </p:nvSpPr>
        <p:spPr bwMode="auto">
          <a:xfrm>
            <a:off x="2393951" y="2254251"/>
            <a:ext cx="2112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2000">
                <a:solidFill>
                  <a:srgbClr val="800000"/>
                </a:solidFill>
              </a:rPr>
              <a:t>pre/post-natal nutrition </a:t>
            </a:r>
          </a:p>
        </p:txBody>
      </p:sp>
      <p:sp>
        <p:nvSpPr>
          <p:cNvPr id="35846" name="Text Box 18"/>
          <p:cNvSpPr txBox="1">
            <a:spLocks noChangeArrowheads="1"/>
          </p:cNvSpPr>
          <p:nvPr/>
        </p:nvSpPr>
        <p:spPr bwMode="auto">
          <a:xfrm>
            <a:off x="7808914" y="3732213"/>
            <a:ext cx="1944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110000"/>
              </a:lnSpc>
            </a:pPr>
            <a:r>
              <a:rPr lang="en-US" altLang="en-US" sz="2000">
                <a:cs typeface="Arial" panose="020B0604020202020204" pitchFamily="34" charset="0"/>
              </a:rPr>
              <a:t>inflammatory </a:t>
            </a:r>
          </a:p>
          <a:p>
            <a:pPr algn="ctr">
              <a:lnSpc>
                <a:spcPct val="110000"/>
              </a:lnSpc>
            </a:pPr>
            <a:r>
              <a:rPr lang="en-US" altLang="en-US" sz="2000">
                <a:cs typeface="Arial" panose="020B0604020202020204" pitchFamily="34" charset="0"/>
              </a:rPr>
              <a:t>response</a:t>
            </a:r>
            <a:endParaRPr lang="en-US" altLang="en-US" sz="2000" b="1">
              <a:cs typeface="Arial" panose="020B0604020202020204" pitchFamily="34" charset="0"/>
            </a:endParaRPr>
          </a:p>
        </p:txBody>
      </p:sp>
      <p:sp>
        <p:nvSpPr>
          <p:cNvPr id="35847" name="Text Box 21"/>
          <p:cNvSpPr txBox="1">
            <a:spLocks noChangeArrowheads="1"/>
          </p:cNvSpPr>
          <p:nvPr/>
        </p:nvSpPr>
        <p:spPr bwMode="auto">
          <a:xfrm>
            <a:off x="7751763" y="2268539"/>
            <a:ext cx="2106612" cy="708025"/>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2000"/>
              <a:t>pro-inflammatory</a:t>
            </a:r>
          </a:p>
          <a:p>
            <a:pPr algn="ctr"/>
            <a:r>
              <a:rPr lang="en-US" altLang="en-US" sz="2000"/>
              <a:t>stimuli</a:t>
            </a:r>
          </a:p>
        </p:txBody>
      </p:sp>
      <p:sp>
        <p:nvSpPr>
          <p:cNvPr id="35848" name="Line 22"/>
          <p:cNvSpPr>
            <a:spLocks noChangeShapeType="1"/>
          </p:cNvSpPr>
          <p:nvPr/>
        </p:nvSpPr>
        <p:spPr bwMode="auto">
          <a:xfrm>
            <a:off x="7148514" y="3559175"/>
            <a:ext cx="987425" cy="1588"/>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9" name="Text Box 18"/>
          <p:cNvSpPr txBox="1">
            <a:spLocks noChangeArrowheads="1"/>
          </p:cNvSpPr>
          <p:nvPr/>
        </p:nvSpPr>
        <p:spPr bwMode="auto">
          <a:xfrm>
            <a:off x="5362575" y="3167064"/>
            <a:ext cx="19446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110000"/>
              </a:lnSpc>
            </a:pPr>
            <a:r>
              <a:rPr lang="en-US" altLang="en-US" sz="2000">
                <a:cs typeface="Arial" panose="020B0604020202020204" pitchFamily="34" charset="0"/>
              </a:rPr>
              <a:t>regulation of inflammation</a:t>
            </a:r>
            <a:endParaRPr lang="en-US" altLang="en-US" sz="2000" b="1">
              <a:cs typeface="Arial" panose="020B0604020202020204" pitchFamily="34" charset="0"/>
            </a:endParaRPr>
          </a:p>
        </p:txBody>
      </p:sp>
      <p:sp>
        <p:nvSpPr>
          <p:cNvPr id="35850" name="Line 23"/>
          <p:cNvSpPr>
            <a:spLocks noChangeShapeType="1"/>
          </p:cNvSpPr>
          <p:nvPr/>
        </p:nvSpPr>
        <p:spPr bwMode="auto">
          <a:xfrm>
            <a:off x="8685213" y="3070226"/>
            <a:ext cx="0" cy="663575"/>
          </a:xfrm>
          <a:prstGeom prst="line">
            <a:avLst/>
          </a:prstGeom>
          <a:noFill/>
          <a:ln w="38100">
            <a:solidFill>
              <a:schemeClr val="tx1"/>
            </a:solidFill>
            <a:prstDash val="sysDot"/>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5851" name="Line 22"/>
          <p:cNvSpPr>
            <a:spLocks noChangeShapeType="1"/>
          </p:cNvSpPr>
          <p:nvPr/>
        </p:nvSpPr>
        <p:spPr bwMode="auto">
          <a:xfrm flipV="1">
            <a:off x="4297363" y="3744914"/>
            <a:ext cx="1173162" cy="814387"/>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2" name="Line 22"/>
          <p:cNvSpPr>
            <a:spLocks noChangeShapeType="1"/>
          </p:cNvSpPr>
          <p:nvPr/>
        </p:nvSpPr>
        <p:spPr bwMode="auto">
          <a:xfrm>
            <a:off x="4202113" y="2749551"/>
            <a:ext cx="1249362" cy="696913"/>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3" name="TextBox 25"/>
          <p:cNvSpPr txBox="1">
            <a:spLocks noChangeArrowheads="1"/>
          </p:cNvSpPr>
          <p:nvPr/>
        </p:nvSpPr>
        <p:spPr bwMode="auto">
          <a:xfrm>
            <a:off x="7167563" y="1803400"/>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FF6600"/>
                </a:solidFill>
              </a:rPr>
              <a:t>vaccination</a:t>
            </a:r>
          </a:p>
        </p:txBody>
      </p:sp>
      <p:sp>
        <p:nvSpPr>
          <p:cNvPr id="35854" name="TextBox 26"/>
          <p:cNvSpPr txBox="1">
            <a:spLocks noChangeArrowheads="1"/>
          </p:cNvSpPr>
          <p:nvPr/>
        </p:nvSpPr>
        <p:spPr bwMode="auto">
          <a:xfrm>
            <a:off x="8953500" y="1836738"/>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FF6600"/>
                </a:solidFill>
              </a:rPr>
              <a:t>pregnancy</a:t>
            </a:r>
          </a:p>
        </p:txBody>
      </p:sp>
      <p:sp>
        <p:nvSpPr>
          <p:cNvPr id="35855" name="TextBox 27"/>
          <p:cNvSpPr txBox="1">
            <a:spLocks noChangeArrowheads="1"/>
          </p:cNvSpPr>
          <p:nvPr/>
        </p:nvSpPr>
        <p:spPr bwMode="auto">
          <a:xfrm>
            <a:off x="8791576" y="2925764"/>
            <a:ext cx="1908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2000">
                <a:solidFill>
                  <a:srgbClr val="FF6600"/>
                </a:solidFill>
              </a:rPr>
              <a:t>psychosocial stress</a:t>
            </a:r>
          </a:p>
        </p:txBody>
      </p:sp>
      <p:sp>
        <p:nvSpPr>
          <p:cNvPr id="35856" name="TextBox 28"/>
          <p:cNvSpPr txBox="1">
            <a:spLocks noChangeArrowheads="1"/>
          </p:cNvSpPr>
          <p:nvPr/>
        </p:nvSpPr>
        <p:spPr bwMode="auto">
          <a:xfrm>
            <a:off x="7219951" y="2965450"/>
            <a:ext cx="1166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FF6600"/>
                </a:solidFill>
              </a:rPr>
              <a:t>smoking</a:t>
            </a:r>
          </a:p>
        </p:txBody>
      </p:sp>
      <p:sp>
        <p:nvSpPr>
          <p:cNvPr id="35857" name="TextBox 29"/>
          <p:cNvSpPr txBox="1">
            <a:spLocks noChangeArrowheads="1"/>
          </p:cNvSpPr>
          <p:nvPr/>
        </p:nvSpPr>
        <p:spPr bwMode="auto">
          <a:xfrm>
            <a:off x="6464300" y="2205039"/>
            <a:ext cx="1511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2000">
                <a:solidFill>
                  <a:srgbClr val="FF6600"/>
                </a:solidFill>
              </a:rPr>
              <a:t>adipose tissue</a:t>
            </a:r>
          </a:p>
        </p:txBody>
      </p:sp>
      <p:grpSp>
        <p:nvGrpSpPr>
          <p:cNvPr id="35858" name="Group 29"/>
          <p:cNvGrpSpPr>
            <a:grpSpLocks/>
          </p:cNvGrpSpPr>
          <p:nvPr/>
        </p:nvGrpSpPr>
        <p:grpSpPr bwMode="auto">
          <a:xfrm>
            <a:off x="5697538" y="2662238"/>
            <a:ext cx="876300" cy="519112"/>
            <a:chOff x="3728289" y="3822451"/>
            <a:chExt cx="1873615" cy="834857"/>
          </a:xfrm>
        </p:grpSpPr>
        <p:sp>
          <p:nvSpPr>
            <p:cNvPr id="35871" name="Rectangle 18"/>
            <p:cNvSpPr>
              <a:spLocks noChangeArrowheads="1"/>
            </p:cNvSpPr>
            <p:nvPr/>
          </p:nvSpPr>
          <p:spPr bwMode="auto">
            <a:xfrm>
              <a:off x="3728289" y="3822451"/>
              <a:ext cx="1873615" cy="834857"/>
            </a:xfrm>
            <a:prstGeom prst="rect">
              <a:avLst/>
            </a:prstGeom>
            <a:solidFill>
              <a:srgbClr val="FFFFFF"/>
            </a:solidFill>
            <a:ln w="12700">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35872" name="Line 20"/>
            <p:cNvSpPr>
              <a:spLocks noChangeShapeType="1"/>
            </p:cNvSpPr>
            <p:nvPr/>
          </p:nvSpPr>
          <p:spPr bwMode="auto">
            <a:xfrm>
              <a:off x="3845063" y="3897086"/>
              <a:ext cx="0" cy="67237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873" name="Line 21"/>
            <p:cNvSpPr>
              <a:spLocks noChangeShapeType="1"/>
            </p:cNvSpPr>
            <p:nvPr/>
          </p:nvSpPr>
          <p:spPr bwMode="auto">
            <a:xfrm>
              <a:off x="3782319" y="4547667"/>
              <a:ext cx="177427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874" name="Freeform 22"/>
            <p:cNvSpPr>
              <a:spLocks/>
            </p:cNvSpPr>
            <p:nvPr/>
          </p:nvSpPr>
          <p:spPr bwMode="auto">
            <a:xfrm>
              <a:off x="4286888" y="3972382"/>
              <a:ext cx="385180" cy="534335"/>
            </a:xfrm>
            <a:custGeom>
              <a:avLst/>
              <a:gdLst>
                <a:gd name="T0" fmla="*/ 0 w 1358"/>
                <a:gd name="T1" fmla="*/ 2147483647 h 994"/>
                <a:gd name="T2" fmla="*/ 2147483647 w 1358"/>
                <a:gd name="T3" fmla="*/ 2147483647 h 994"/>
                <a:gd name="T4" fmla="*/ 2147483647 w 1358"/>
                <a:gd name="T5" fmla="*/ 2147483647 h 994"/>
                <a:gd name="T6" fmla="*/ 2147483647 w 1358"/>
                <a:gd name="T7" fmla="*/ 2147483647 h 994"/>
                <a:gd name="T8" fmla="*/ 2147483647 w 1358"/>
                <a:gd name="T9" fmla="*/ 2147483647 h 994"/>
                <a:gd name="T10" fmla="*/ 2147483647 w 1358"/>
                <a:gd name="T11" fmla="*/ 2147483647 h 994"/>
                <a:gd name="T12" fmla="*/ 2147483647 w 1358"/>
                <a:gd name="T13" fmla="*/ 2147483647 h 994"/>
                <a:gd name="T14" fmla="*/ 2147483647 w 1358"/>
                <a:gd name="T15" fmla="*/ 2147483647 h 994"/>
                <a:gd name="T16" fmla="*/ 0 60000 65536"/>
                <a:gd name="T17" fmla="*/ 0 60000 65536"/>
                <a:gd name="T18" fmla="*/ 0 60000 65536"/>
                <a:gd name="T19" fmla="*/ 0 60000 65536"/>
                <a:gd name="T20" fmla="*/ 0 60000 65536"/>
                <a:gd name="T21" fmla="*/ 0 60000 65536"/>
                <a:gd name="T22" fmla="*/ 0 60000 65536"/>
                <a:gd name="T23" fmla="*/ 0 60000 65536"/>
                <a:gd name="T24" fmla="*/ 0 w 1358"/>
                <a:gd name="T25" fmla="*/ 0 h 994"/>
                <a:gd name="T26" fmla="*/ 1358 w 1358"/>
                <a:gd name="T27" fmla="*/ 994 h 9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8" h="994">
                  <a:moveTo>
                    <a:pt x="0" y="963"/>
                  </a:moveTo>
                  <a:cubicBezTo>
                    <a:pt x="16" y="696"/>
                    <a:pt x="33" y="430"/>
                    <a:pt x="62" y="274"/>
                  </a:cubicBezTo>
                  <a:cubicBezTo>
                    <a:pt x="91" y="118"/>
                    <a:pt x="125" y="54"/>
                    <a:pt x="175" y="27"/>
                  </a:cubicBezTo>
                  <a:cubicBezTo>
                    <a:pt x="225" y="0"/>
                    <a:pt x="310" y="4"/>
                    <a:pt x="360" y="110"/>
                  </a:cubicBezTo>
                  <a:cubicBezTo>
                    <a:pt x="410" y="216"/>
                    <a:pt x="431" y="545"/>
                    <a:pt x="474" y="665"/>
                  </a:cubicBezTo>
                  <a:cubicBezTo>
                    <a:pt x="517" y="785"/>
                    <a:pt x="549" y="785"/>
                    <a:pt x="618" y="830"/>
                  </a:cubicBezTo>
                  <a:cubicBezTo>
                    <a:pt x="687" y="875"/>
                    <a:pt x="762" y="905"/>
                    <a:pt x="885" y="932"/>
                  </a:cubicBezTo>
                  <a:cubicBezTo>
                    <a:pt x="1008" y="959"/>
                    <a:pt x="1183" y="976"/>
                    <a:pt x="1358" y="994"/>
                  </a:cubicBezTo>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5859" name="Group 38"/>
          <p:cNvGrpSpPr>
            <a:grpSpLocks/>
          </p:cNvGrpSpPr>
          <p:nvPr/>
        </p:nvGrpSpPr>
        <p:grpSpPr bwMode="auto">
          <a:xfrm>
            <a:off x="5694364" y="3941763"/>
            <a:ext cx="879475" cy="520700"/>
            <a:chOff x="1010971" y="2492726"/>
            <a:chExt cx="3413125" cy="2022475"/>
          </a:xfrm>
        </p:grpSpPr>
        <p:sp>
          <p:nvSpPr>
            <p:cNvPr id="35866" name="Rectangle 32"/>
            <p:cNvSpPr>
              <a:spLocks noChangeArrowheads="1"/>
            </p:cNvSpPr>
            <p:nvPr/>
          </p:nvSpPr>
          <p:spPr bwMode="auto">
            <a:xfrm>
              <a:off x="1010971" y="2492726"/>
              <a:ext cx="3413125" cy="2022475"/>
            </a:xfrm>
            <a:prstGeom prst="rect">
              <a:avLst/>
            </a:prstGeom>
            <a:solidFill>
              <a:srgbClr val="FFFFFF"/>
            </a:solidFill>
            <a:ln w="12700">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35867" name="Line 34"/>
            <p:cNvSpPr>
              <a:spLocks noChangeShapeType="1"/>
            </p:cNvSpPr>
            <p:nvPr/>
          </p:nvSpPr>
          <p:spPr bwMode="auto">
            <a:xfrm>
              <a:off x="1223696" y="2672113"/>
              <a:ext cx="0" cy="16160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868" name="Line 35"/>
            <p:cNvSpPr>
              <a:spLocks noChangeShapeType="1"/>
            </p:cNvSpPr>
            <p:nvPr/>
          </p:nvSpPr>
          <p:spPr bwMode="auto">
            <a:xfrm>
              <a:off x="1109396" y="4235801"/>
              <a:ext cx="32321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869" name="Freeform 39"/>
            <p:cNvSpPr>
              <a:spLocks/>
            </p:cNvSpPr>
            <p:nvPr/>
          </p:nvSpPr>
          <p:spPr bwMode="auto">
            <a:xfrm>
              <a:off x="1323709" y="3478563"/>
              <a:ext cx="2971800" cy="244475"/>
            </a:xfrm>
            <a:custGeom>
              <a:avLst/>
              <a:gdLst>
                <a:gd name="T0" fmla="*/ 0 w 1872"/>
                <a:gd name="T1" fmla="*/ 2147483647 h 154"/>
                <a:gd name="T2" fmla="*/ 2147483647 w 1872"/>
                <a:gd name="T3" fmla="*/ 2147483647 h 154"/>
                <a:gd name="T4" fmla="*/ 2147483647 w 1872"/>
                <a:gd name="T5" fmla="*/ 2147483647 h 154"/>
                <a:gd name="T6" fmla="*/ 2147483647 w 1872"/>
                <a:gd name="T7" fmla="*/ 2147483647 h 154"/>
                <a:gd name="T8" fmla="*/ 2147483647 w 1872"/>
                <a:gd name="T9" fmla="*/ 2147483647 h 154"/>
                <a:gd name="T10" fmla="*/ 2147483647 w 1872"/>
                <a:gd name="T11" fmla="*/ 2147483647 h 154"/>
                <a:gd name="T12" fmla="*/ 2147483647 w 1872"/>
                <a:gd name="T13" fmla="*/ 2147483647 h 154"/>
                <a:gd name="T14" fmla="*/ 0 60000 65536"/>
                <a:gd name="T15" fmla="*/ 0 60000 65536"/>
                <a:gd name="T16" fmla="*/ 0 60000 65536"/>
                <a:gd name="T17" fmla="*/ 0 60000 65536"/>
                <a:gd name="T18" fmla="*/ 0 60000 65536"/>
                <a:gd name="T19" fmla="*/ 0 60000 65536"/>
                <a:gd name="T20" fmla="*/ 0 60000 65536"/>
                <a:gd name="T21" fmla="*/ 0 w 1872"/>
                <a:gd name="T22" fmla="*/ 0 h 154"/>
                <a:gd name="T23" fmla="*/ 1872 w 1872"/>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2" h="154">
                  <a:moveTo>
                    <a:pt x="0" y="137"/>
                  </a:moveTo>
                  <a:cubicBezTo>
                    <a:pt x="90" y="142"/>
                    <a:pt x="180" y="148"/>
                    <a:pt x="288" y="126"/>
                  </a:cubicBezTo>
                  <a:cubicBezTo>
                    <a:pt x="396" y="104"/>
                    <a:pt x="507" y="6"/>
                    <a:pt x="648" y="3"/>
                  </a:cubicBezTo>
                  <a:cubicBezTo>
                    <a:pt x="789" y="0"/>
                    <a:pt x="998" y="82"/>
                    <a:pt x="1132" y="106"/>
                  </a:cubicBezTo>
                  <a:cubicBezTo>
                    <a:pt x="1266" y="130"/>
                    <a:pt x="1367" y="154"/>
                    <a:pt x="1451" y="147"/>
                  </a:cubicBezTo>
                  <a:cubicBezTo>
                    <a:pt x="1535" y="140"/>
                    <a:pt x="1566" y="80"/>
                    <a:pt x="1636" y="65"/>
                  </a:cubicBezTo>
                  <a:cubicBezTo>
                    <a:pt x="1706" y="50"/>
                    <a:pt x="1833" y="56"/>
                    <a:pt x="1872" y="54"/>
                  </a:cubicBezTo>
                </a:path>
              </a:pathLst>
            </a:custGeom>
            <a:noFill/>
            <a:ln w="12700" cap="flat" cmpd="sng">
              <a:solidFill>
                <a:srgbClr val="8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70" name="Freeform 40"/>
            <p:cNvSpPr>
              <a:spLocks/>
            </p:cNvSpPr>
            <p:nvPr/>
          </p:nvSpPr>
          <p:spPr bwMode="auto">
            <a:xfrm>
              <a:off x="1341171" y="2770538"/>
              <a:ext cx="2889250" cy="1328737"/>
            </a:xfrm>
            <a:custGeom>
              <a:avLst/>
              <a:gdLst>
                <a:gd name="T0" fmla="*/ 0 w 1820"/>
                <a:gd name="T1" fmla="*/ 2147483647 h 611"/>
                <a:gd name="T2" fmla="*/ 2147483647 w 1820"/>
                <a:gd name="T3" fmla="*/ 2147483647 h 611"/>
                <a:gd name="T4" fmla="*/ 2147483647 w 1820"/>
                <a:gd name="T5" fmla="*/ 2147483647 h 611"/>
                <a:gd name="T6" fmla="*/ 2147483647 w 1820"/>
                <a:gd name="T7" fmla="*/ 2147483647 h 611"/>
                <a:gd name="T8" fmla="*/ 2147483647 w 1820"/>
                <a:gd name="T9" fmla="*/ 2147483647 h 611"/>
                <a:gd name="T10" fmla="*/ 2147483647 w 1820"/>
                <a:gd name="T11" fmla="*/ 2147483647 h 611"/>
                <a:gd name="T12" fmla="*/ 2147483647 w 1820"/>
                <a:gd name="T13" fmla="*/ 2147483647 h 611"/>
                <a:gd name="T14" fmla="*/ 2147483647 w 1820"/>
                <a:gd name="T15" fmla="*/ 2147483647 h 611"/>
                <a:gd name="T16" fmla="*/ 2147483647 w 1820"/>
                <a:gd name="T17" fmla="*/ 2147483647 h 611"/>
                <a:gd name="T18" fmla="*/ 2147483647 w 1820"/>
                <a:gd name="T19" fmla="*/ 2147483647 h 611"/>
                <a:gd name="T20" fmla="*/ 2147483647 w 1820"/>
                <a:gd name="T21" fmla="*/ 2147483647 h 6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20"/>
                <a:gd name="T34" fmla="*/ 0 h 611"/>
                <a:gd name="T35" fmla="*/ 1820 w 1820"/>
                <a:gd name="T36" fmla="*/ 611 h 6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20" h="611">
                  <a:moveTo>
                    <a:pt x="0" y="611"/>
                  </a:moveTo>
                  <a:cubicBezTo>
                    <a:pt x="64" y="606"/>
                    <a:pt x="129" y="602"/>
                    <a:pt x="185" y="549"/>
                  </a:cubicBezTo>
                  <a:cubicBezTo>
                    <a:pt x="241" y="496"/>
                    <a:pt x="295" y="369"/>
                    <a:pt x="339" y="292"/>
                  </a:cubicBezTo>
                  <a:cubicBezTo>
                    <a:pt x="383" y="215"/>
                    <a:pt x="397" y="135"/>
                    <a:pt x="452" y="87"/>
                  </a:cubicBezTo>
                  <a:cubicBezTo>
                    <a:pt x="507" y="39"/>
                    <a:pt x="596" y="8"/>
                    <a:pt x="668" y="4"/>
                  </a:cubicBezTo>
                  <a:cubicBezTo>
                    <a:pt x="740" y="0"/>
                    <a:pt x="829" y="33"/>
                    <a:pt x="884" y="66"/>
                  </a:cubicBezTo>
                  <a:cubicBezTo>
                    <a:pt x="939" y="99"/>
                    <a:pt x="968" y="149"/>
                    <a:pt x="997" y="200"/>
                  </a:cubicBezTo>
                  <a:cubicBezTo>
                    <a:pt x="1026" y="251"/>
                    <a:pt x="1038" y="327"/>
                    <a:pt x="1059" y="375"/>
                  </a:cubicBezTo>
                  <a:cubicBezTo>
                    <a:pt x="1080" y="423"/>
                    <a:pt x="1066" y="461"/>
                    <a:pt x="1121" y="488"/>
                  </a:cubicBezTo>
                  <a:cubicBezTo>
                    <a:pt x="1176" y="515"/>
                    <a:pt x="1271" y="530"/>
                    <a:pt x="1388" y="539"/>
                  </a:cubicBezTo>
                  <a:cubicBezTo>
                    <a:pt x="1505" y="548"/>
                    <a:pt x="1662" y="543"/>
                    <a:pt x="1820" y="539"/>
                  </a:cubicBezTo>
                </a:path>
              </a:pathLst>
            </a:custGeom>
            <a:noFill/>
            <a:ln w="12700" cap="flat" cmpd="sng">
              <a:solidFill>
                <a:srgbClr val="8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5860" name="TextBox 25"/>
          <p:cNvSpPr txBox="1">
            <a:spLocks noChangeArrowheads="1"/>
          </p:cNvSpPr>
          <p:nvPr/>
        </p:nvSpPr>
        <p:spPr bwMode="auto">
          <a:xfrm>
            <a:off x="8285163" y="1455738"/>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a:solidFill>
                  <a:srgbClr val="FF6600"/>
                </a:solidFill>
              </a:rPr>
              <a:t>infection</a:t>
            </a:r>
          </a:p>
        </p:txBody>
      </p:sp>
      <p:sp>
        <p:nvSpPr>
          <p:cNvPr id="35861" name="Line 23"/>
          <p:cNvSpPr>
            <a:spLocks noChangeShapeType="1"/>
          </p:cNvSpPr>
          <p:nvPr/>
        </p:nvSpPr>
        <p:spPr bwMode="auto">
          <a:xfrm>
            <a:off x="8685213" y="4483101"/>
            <a:ext cx="0" cy="347663"/>
          </a:xfrm>
          <a:prstGeom prst="line">
            <a:avLst/>
          </a:prstGeom>
          <a:noFill/>
          <a:ln w="38100">
            <a:solidFill>
              <a:schemeClr val="tx1"/>
            </a:solidFill>
            <a:prstDash val="sysDot"/>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5862" name="Rectangle 33"/>
          <p:cNvSpPr>
            <a:spLocks noChangeArrowheads="1"/>
          </p:cNvSpPr>
          <p:nvPr/>
        </p:nvSpPr>
        <p:spPr bwMode="auto">
          <a:xfrm>
            <a:off x="8128000" y="4760914"/>
            <a:ext cx="14702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dirty="0">
                <a:cs typeface="Arial" panose="020B0604020202020204" pitchFamily="34" charset="0"/>
              </a:rPr>
              <a:t>disease?</a:t>
            </a:r>
            <a:endParaRPr lang="en-US" altLang="en-US" dirty="0"/>
          </a:p>
        </p:txBody>
      </p:sp>
      <p:cxnSp>
        <p:nvCxnSpPr>
          <p:cNvPr id="35863" name="Straight Connector 35"/>
          <p:cNvCxnSpPr>
            <a:cxnSpLocks noChangeShapeType="1"/>
          </p:cNvCxnSpPr>
          <p:nvPr/>
        </p:nvCxnSpPr>
        <p:spPr bwMode="auto">
          <a:xfrm>
            <a:off x="4495800" y="1816100"/>
            <a:ext cx="0" cy="4165600"/>
          </a:xfrm>
          <a:prstGeom prst="line">
            <a:avLst/>
          </a:prstGeom>
          <a:noFill/>
          <a:ln w="12700" algn="ctr">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35864" name="TextBox 36"/>
          <p:cNvSpPr txBox="1">
            <a:spLocks noChangeArrowheads="1"/>
          </p:cNvSpPr>
          <p:nvPr/>
        </p:nvSpPr>
        <p:spPr bwMode="auto">
          <a:xfrm>
            <a:off x="2400300" y="1689100"/>
            <a:ext cx="257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i="1" u="sng"/>
              <a:t>sensitive periods</a:t>
            </a:r>
          </a:p>
        </p:txBody>
      </p:sp>
      <p:sp>
        <p:nvSpPr>
          <p:cNvPr id="35865" name="Rectangle 11"/>
          <p:cNvSpPr>
            <a:spLocks noChangeArrowheads="1"/>
          </p:cNvSpPr>
          <p:nvPr/>
        </p:nvSpPr>
        <p:spPr bwMode="auto">
          <a:xfrm>
            <a:off x="1143000" y="198439"/>
            <a:ext cx="11048999" cy="954750"/>
          </a:xfrm>
          <a:prstGeom prst="rect">
            <a:avLst/>
          </a:prstGeom>
          <a:noFill/>
          <a:ln>
            <a:noFill/>
          </a:ln>
        </p:spPr>
        <p:txBody>
          <a:bodyPr wrap="squar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800">
                <a:solidFill>
                  <a:schemeClr val="tx1">
                    <a:lumMod val="65000"/>
                    <a:lumOff val="35000"/>
                  </a:schemeClr>
                </a:solidFill>
              </a:rPr>
              <a:t>A working model:  Early environments as moderators of inflammatory responses in adulthood</a:t>
            </a:r>
          </a:p>
        </p:txBody>
      </p:sp>
    </p:spTree>
    <p:extLst>
      <p:ext uri="{BB962C8B-B14F-4D97-AF65-F5344CB8AC3E}">
        <p14:creationId xmlns:p14="http://schemas.microsoft.com/office/powerpoint/2010/main" val="1900844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66800" y="314458"/>
            <a:ext cx="10744200" cy="1417892"/>
          </a:xfrm>
        </p:spPr>
        <p:txBody>
          <a:bodyPr>
            <a:normAutofit/>
          </a:bodyPr>
          <a:lstStyle/>
          <a:p>
            <a:pPr marL="0" indent="0">
              <a:spcAft>
                <a:spcPts val="1200"/>
              </a:spcAft>
              <a:buNone/>
            </a:pPr>
            <a:r>
              <a:rPr lang="en-US" sz="2400" b="1" i="1"/>
              <a:t>Out of the lab and into the field:  </a:t>
            </a:r>
          </a:p>
          <a:p>
            <a:pPr marL="0" indent="0">
              <a:spcAft>
                <a:spcPts val="1200"/>
              </a:spcAft>
              <a:buNone/>
            </a:pPr>
            <a:r>
              <a:rPr lang="en-US" sz="2400" i="1"/>
              <a:t>Miniaturized cell culture protocols to advance research on the regulation of inflammation</a:t>
            </a:r>
          </a:p>
        </p:txBody>
      </p:sp>
      <p:pic>
        <p:nvPicPr>
          <p:cNvPr id="7" name="Picture 6"/>
          <p:cNvPicPr>
            <a:picLocks noChangeAspect="1"/>
          </p:cNvPicPr>
          <p:nvPr/>
        </p:nvPicPr>
        <p:blipFill>
          <a:blip r:embed="rId2"/>
          <a:stretch>
            <a:fillRect/>
          </a:stretch>
        </p:blipFill>
        <p:spPr>
          <a:xfrm>
            <a:off x="5552859" y="3581401"/>
            <a:ext cx="1085850" cy="721005"/>
          </a:xfrm>
          <a:prstGeom prst="rect">
            <a:avLst/>
          </a:prstGeom>
        </p:spPr>
      </p:pic>
      <p:sp>
        <p:nvSpPr>
          <p:cNvPr id="8" name="TextBox 7"/>
          <p:cNvSpPr txBox="1"/>
          <p:nvPr/>
        </p:nvSpPr>
        <p:spPr>
          <a:xfrm>
            <a:off x="4074744" y="2909626"/>
            <a:ext cx="2016834" cy="338554"/>
          </a:xfrm>
          <a:prstGeom prst="rect">
            <a:avLst/>
          </a:prstGeom>
          <a:noFill/>
        </p:spPr>
        <p:txBody>
          <a:bodyPr wrap="none" rtlCol="0">
            <a:spAutoFit/>
          </a:bodyPr>
          <a:lstStyle/>
          <a:p>
            <a:r>
              <a:rPr lang="en-US" sz="1600"/>
              <a:t>ligand (LPS, TLRs, etc.)</a:t>
            </a:r>
          </a:p>
        </p:txBody>
      </p:sp>
      <p:sp>
        <p:nvSpPr>
          <p:cNvPr id="9" name="TextBox 8"/>
          <p:cNvSpPr txBox="1"/>
          <p:nvPr/>
        </p:nvSpPr>
        <p:spPr>
          <a:xfrm>
            <a:off x="7229260" y="3593813"/>
            <a:ext cx="1762341" cy="584775"/>
          </a:xfrm>
          <a:prstGeom prst="rect">
            <a:avLst/>
          </a:prstGeom>
          <a:noFill/>
        </p:spPr>
        <p:txBody>
          <a:bodyPr wrap="none" rtlCol="0">
            <a:spAutoFit/>
          </a:bodyPr>
          <a:lstStyle/>
          <a:p>
            <a:pPr algn="ctr"/>
            <a:r>
              <a:rPr lang="en-US" sz="1600"/>
              <a:t>Response</a:t>
            </a:r>
          </a:p>
          <a:p>
            <a:pPr algn="ctr"/>
            <a:r>
              <a:rPr lang="en-US" sz="1600"/>
              <a:t>(cytokines; mRNA)</a:t>
            </a:r>
          </a:p>
        </p:txBody>
      </p:sp>
      <p:sp>
        <p:nvSpPr>
          <p:cNvPr id="10" name="TextBox 9"/>
          <p:cNvSpPr txBox="1"/>
          <p:nvPr/>
        </p:nvSpPr>
        <p:spPr>
          <a:xfrm>
            <a:off x="4058666" y="4881727"/>
            <a:ext cx="2130711" cy="584775"/>
          </a:xfrm>
          <a:prstGeom prst="rect">
            <a:avLst/>
          </a:prstGeom>
          <a:noFill/>
        </p:spPr>
        <p:txBody>
          <a:bodyPr wrap="none" rtlCol="0">
            <a:spAutoFit/>
          </a:bodyPr>
          <a:lstStyle/>
          <a:p>
            <a:r>
              <a:rPr lang="en-US" sz="1600"/>
              <a:t>down-regulatory signal</a:t>
            </a:r>
          </a:p>
          <a:p>
            <a:pPr algn="ctr"/>
            <a:r>
              <a:rPr lang="en-US" sz="1600"/>
              <a:t>(glucocorticoid)</a:t>
            </a:r>
          </a:p>
        </p:txBody>
      </p:sp>
      <p:cxnSp>
        <p:nvCxnSpPr>
          <p:cNvPr id="12" name="Straight Arrow Connector 11"/>
          <p:cNvCxnSpPr>
            <a:stCxn id="8" idx="2"/>
          </p:cNvCxnSpPr>
          <p:nvPr/>
        </p:nvCxnSpPr>
        <p:spPr>
          <a:xfrm>
            <a:off x="5083161" y="3248180"/>
            <a:ext cx="393498" cy="33322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0"/>
          </p:cNvCxnSpPr>
          <p:nvPr/>
        </p:nvCxnSpPr>
        <p:spPr>
          <a:xfrm flipV="1">
            <a:off x="5124021" y="4425456"/>
            <a:ext cx="428838" cy="456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695859" y="3886200"/>
            <a:ext cx="6096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497A581B-F73F-44C9-AD10-9947A4B2C167}"/>
              </a:ext>
            </a:extLst>
          </p:cNvPr>
          <p:cNvSpPr>
            <a:spLocks noGrp="1" noChangeArrowheads="1"/>
          </p:cNvSpPr>
          <p:nvPr>
            <p:ph type="title"/>
          </p:nvPr>
        </p:nvSpPr>
        <p:spPr>
          <a:xfrm>
            <a:off x="228600" y="76468"/>
            <a:ext cx="8382000" cy="1104900"/>
          </a:xfrm>
        </p:spPr>
        <p:txBody>
          <a:bodyPr>
            <a:noAutofit/>
          </a:bodyPr>
          <a:lstStyle/>
          <a:p>
            <a:r>
              <a:rPr lang="en-US" altLang="en-US" sz="2800">
                <a:latin typeface="Arial" panose="020B0604020202020204" pitchFamily="34" charset="0"/>
                <a:cs typeface="Arial" panose="020B0604020202020204" pitchFamily="34" charset="0"/>
              </a:rPr>
              <a:t>These are the kinds of places where I work. . .</a:t>
            </a:r>
          </a:p>
        </p:txBody>
      </p:sp>
      <p:pic>
        <p:nvPicPr>
          <p:cNvPr id="379910" name="Picture 6">
            <a:extLst>
              <a:ext uri="{FF2B5EF4-FFF2-40B4-BE49-F238E27FC236}">
                <a16:creationId xmlns:a16="http://schemas.microsoft.com/office/drawing/2014/main" id="{3EB56CE2-C789-4C7A-A4F2-26D327CBF0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597" r="3514" b="15729"/>
          <a:stretch>
            <a:fillRect/>
          </a:stretch>
        </p:blipFill>
        <p:spPr bwMode="auto">
          <a:xfrm>
            <a:off x="8515350" y="124887"/>
            <a:ext cx="321151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2" name="Picture 8">
            <a:extLst>
              <a:ext uri="{FF2B5EF4-FFF2-40B4-BE49-F238E27FC236}">
                <a16:creationId xmlns:a16="http://schemas.microsoft.com/office/drawing/2014/main" id="{403A642C-9161-47AD-A425-CB21F05AB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2175" y="4601636"/>
            <a:ext cx="3222625" cy="214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48D9325-A614-4C4B-91EC-3B508476826B}"/>
              </a:ext>
            </a:extLst>
          </p:cNvPr>
          <p:cNvPicPr>
            <a:picLocks noChangeAspect="1"/>
          </p:cNvPicPr>
          <p:nvPr/>
        </p:nvPicPr>
        <p:blipFill rotWithShape="1">
          <a:blip r:embed="rId5"/>
          <a:srcRect t="6305" b="8571"/>
          <a:stretch/>
        </p:blipFill>
        <p:spPr>
          <a:xfrm>
            <a:off x="8512175" y="2393602"/>
            <a:ext cx="3222625" cy="2057401"/>
          </a:xfrm>
          <a:prstGeom prst="rect">
            <a:avLst/>
          </a:prstGeom>
        </p:spPr>
      </p:pic>
      <p:sp>
        <p:nvSpPr>
          <p:cNvPr id="6" name="Rectangle 2">
            <a:extLst>
              <a:ext uri="{FF2B5EF4-FFF2-40B4-BE49-F238E27FC236}">
                <a16:creationId xmlns:a16="http://schemas.microsoft.com/office/drawing/2014/main" id="{5CBDBD93-10F8-4A07-AEED-799DFB6C54C9}"/>
              </a:ext>
            </a:extLst>
          </p:cNvPr>
          <p:cNvSpPr txBox="1">
            <a:spLocks noChangeArrowheads="1"/>
          </p:cNvSpPr>
          <p:nvPr/>
        </p:nvSpPr>
        <p:spPr>
          <a:xfrm>
            <a:off x="1053306" y="1685400"/>
            <a:ext cx="6732587" cy="11049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altLang="en-US" sz="2400">
                <a:latin typeface="Arial" panose="020B0604020202020204" pitchFamily="34" charset="0"/>
                <a:cs typeface="Arial" panose="020B0604020202020204" pitchFamily="34" charset="0"/>
              </a:rPr>
              <a:t>. . . that allow me to investigate how ecological factors shape human physiology and health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914400"/>
          </a:xfrm>
        </p:spPr>
        <p:txBody>
          <a:bodyPr>
            <a:noAutofit/>
          </a:bodyPr>
          <a:lstStyle/>
          <a:p>
            <a:r>
              <a:rPr lang="en-US" sz="2800">
                <a:latin typeface="Arial" panose="020B0604020202020204" pitchFamily="34" charset="0"/>
                <a:cs typeface="Arial" panose="020B0604020202020204" pitchFamily="34" charset="0"/>
              </a:rPr>
              <a:t>Culturing cells is hard to do outside of the clinic. . .</a:t>
            </a:r>
          </a:p>
        </p:txBody>
      </p:sp>
      <p:pic>
        <p:nvPicPr>
          <p:cNvPr id="4" name="Picture 3"/>
          <p:cNvPicPr>
            <a:picLocks noChangeAspect="1"/>
          </p:cNvPicPr>
          <p:nvPr/>
        </p:nvPicPr>
        <p:blipFill rotWithShape="1">
          <a:blip r:embed="rId2"/>
          <a:srcRect l="-2489" t="41076" r="25315"/>
          <a:stretch/>
        </p:blipFill>
        <p:spPr>
          <a:xfrm>
            <a:off x="3158039" y="1366698"/>
            <a:ext cx="1277269" cy="1300303"/>
          </a:xfrm>
          <a:prstGeom prst="rect">
            <a:avLst/>
          </a:prstGeom>
        </p:spPr>
      </p:pic>
      <p:pic>
        <p:nvPicPr>
          <p:cNvPr id="8" name="Picture 7"/>
          <p:cNvPicPr>
            <a:picLocks noChangeAspect="1"/>
          </p:cNvPicPr>
          <p:nvPr/>
        </p:nvPicPr>
        <p:blipFill rotWithShape="1">
          <a:blip r:embed="rId3"/>
          <a:srcRect t="22369" b="17105"/>
          <a:stretch/>
        </p:blipFill>
        <p:spPr>
          <a:xfrm>
            <a:off x="8823494" y="1366697"/>
            <a:ext cx="1615906" cy="1304064"/>
          </a:xfrm>
          <a:prstGeom prst="rect">
            <a:avLst/>
          </a:prstGeom>
        </p:spPr>
      </p:pic>
      <p:pic>
        <p:nvPicPr>
          <p:cNvPr id="9" name="Picture 6" descr="ch13_w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694" y="1366698"/>
            <a:ext cx="1768306" cy="1299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9063" r="25405"/>
          <a:stretch/>
        </p:blipFill>
        <p:spPr>
          <a:xfrm>
            <a:off x="1947558" y="1366698"/>
            <a:ext cx="1192304" cy="1300303"/>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1210" t="22574" r="36812"/>
          <a:stretch/>
        </p:blipFill>
        <p:spPr>
          <a:xfrm>
            <a:off x="4495801" y="1368310"/>
            <a:ext cx="1307772" cy="1298690"/>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9239" r="19238"/>
          <a:stretch/>
        </p:blipFill>
        <p:spPr>
          <a:xfrm>
            <a:off x="5864068" y="1366698"/>
            <a:ext cx="1070133" cy="1304543"/>
          </a:xfrm>
          <a:prstGeom prst="rect">
            <a:avLst/>
          </a:prstGeom>
        </p:spPr>
      </p:pic>
    </p:spTree>
    <p:extLst>
      <p:ext uri="{BB962C8B-B14F-4D97-AF65-F5344CB8AC3E}">
        <p14:creationId xmlns:p14="http://schemas.microsoft.com/office/powerpoint/2010/main" val="272920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914400"/>
          </a:xfrm>
        </p:spPr>
        <p:txBody>
          <a:bodyPr>
            <a:noAutofit/>
          </a:bodyPr>
          <a:lstStyle/>
          <a:p>
            <a:r>
              <a:rPr lang="en-US" sz="2800">
                <a:latin typeface="Arial" panose="020B0604020202020204" pitchFamily="34" charset="0"/>
                <a:cs typeface="Arial" panose="020B0604020202020204" pitchFamily="34" charset="0"/>
              </a:rPr>
              <a:t>Culturing cells is hard to do outside of the clinic. . .</a:t>
            </a:r>
          </a:p>
        </p:txBody>
      </p:sp>
      <p:pic>
        <p:nvPicPr>
          <p:cNvPr id="4" name="Picture 3"/>
          <p:cNvPicPr>
            <a:picLocks noChangeAspect="1"/>
          </p:cNvPicPr>
          <p:nvPr/>
        </p:nvPicPr>
        <p:blipFill rotWithShape="1">
          <a:blip r:embed="rId2"/>
          <a:srcRect l="-2489" t="41076" r="25315"/>
          <a:stretch/>
        </p:blipFill>
        <p:spPr>
          <a:xfrm>
            <a:off x="3158039" y="1366698"/>
            <a:ext cx="1277269" cy="1300303"/>
          </a:xfrm>
          <a:prstGeom prst="rect">
            <a:avLst/>
          </a:prstGeom>
        </p:spPr>
      </p:pic>
      <p:pic>
        <p:nvPicPr>
          <p:cNvPr id="8" name="Picture 7"/>
          <p:cNvPicPr>
            <a:picLocks noChangeAspect="1"/>
          </p:cNvPicPr>
          <p:nvPr/>
        </p:nvPicPr>
        <p:blipFill rotWithShape="1">
          <a:blip r:embed="rId3"/>
          <a:srcRect t="22369" b="17105"/>
          <a:stretch/>
        </p:blipFill>
        <p:spPr>
          <a:xfrm>
            <a:off x="8823494" y="1366697"/>
            <a:ext cx="1615906" cy="1304064"/>
          </a:xfrm>
          <a:prstGeom prst="rect">
            <a:avLst/>
          </a:prstGeom>
        </p:spPr>
      </p:pic>
      <p:pic>
        <p:nvPicPr>
          <p:cNvPr id="9" name="Picture 6" descr="ch13_w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694" y="1366698"/>
            <a:ext cx="1768306" cy="1299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9063" r="25405"/>
          <a:stretch/>
        </p:blipFill>
        <p:spPr>
          <a:xfrm>
            <a:off x="1947558" y="1366698"/>
            <a:ext cx="1192304" cy="1300303"/>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1210" t="22574" r="36812"/>
          <a:stretch/>
        </p:blipFill>
        <p:spPr>
          <a:xfrm>
            <a:off x="4495801" y="1368310"/>
            <a:ext cx="1307772" cy="1298690"/>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9239" r="19238"/>
          <a:stretch/>
        </p:blipFill>
        <p:spPr>
          <a:xfrm>
            <a:off x="5864068" y="1366698"/>
            <a:ext cx="1070133" cy="1304543"/>
          </a:xfrm>
          <a:prstGeom prst="rect">
            <a:avLst/>
          </a:prstGeom>
        </p:spPr>
      </p:pic>
      <p:pic>
        <p:nvPicPr>
          <p:cNvPr id="15" name="Picture 14"/>
          <p:cNvPicPr>
            <a:picLocks noChangeAspect="1"/>
          </p:cNvPicPr>
          <p:nvPr/>
        </p:nvPicPr>
        <p:blipFill>
          <a:blip r:embed="rId8"/>
          <a:stretch>
            <a:fillRect/>
          </a:stretch>
        </p:blipFill>
        <p:spPr>
          <a:xfrm>
            <a:off x="3521338" y="4566023"/>
            <a:ext cx="1211871" cy="1615828"/>
          </a:xfrm>
          <a:prstGeom prst="rect">
            <a:avLst/>
          </a:prstGeom>
        </p:spPr>
      </p:pic>
      <p:pic>
        <p:nvPicPr>
          <p:cNvPr id="16" name="Picture 15"/>
          <p:cNvPicPr>
            <a:picLocks noChangeAspect="1"/>
          </p:cNvPicPr>
          <p:nvPr/>
        </p:nvPicPr>
        <p:blipFill>
          <a:blip r:embed="rId9"/>
          <a:stretch>
            <a:fillRect/>
          </a:stretch>
        </p:blipFill>
        <p:spPr>
          <a:xfrm>
            <a:off x="4842393" y="4566024"/>
            <a:ext cx="1208630" cy="1611507"/>
          </a:xfrm>
          <a:prstGeom prst="rect">
            <a:avLst/>
          </a:prstGeom>
        </p:spPr>
      </p:pic>
      <p:grpSp>
        <p:nvGrpSpPr>
          <p:cNvPr id="3" name="Group 2"/>
          <p:cNvGrpSpPr/>
          <p:nvPr/>
        </p:nvGrpSpPr>
        <p:grpSpPr>
          <a:xfrm>
            <a:off x="6169195" y="4511801"/>
            <a:ext cx="1692874" cy="1719951"/>
            <a:chOff x="1447800" y="1987200"/>
            <a:chExt cx="2944200" cy="3090175"/>
          </a:xfrm>
        </p:grpSpPr>
        <p:pic>
          <p:nvPicPr>
            <p:cNvPr id="17" name="Picture 16"/>
            <p:cNvPicPr>
              <a:picLocks noChangeAspect="1"/>
            </p:cNvPicPr>
            <p:nvPr/>
          </p:nvPicPr>
          <p:blipFill rotWithShape="1">
            <a:blip r:embed="rId10"/>
            <a:srcRect l="33293" r="31894"/>
            <a:stretch/>
          </p:blipFill>
          <p:spPr>
            <a:xfrm>
              <a:off x="1447800" y="1987200"/>
              <a:ext cx="1828800" cy="3090175"/>
            </a:xfrm>
            <a:prstGeom prst="rect">
              <a:avLst/>
            </a:prstGeom>
          </p:spPr>
        </p:pic>
        <p:pic>
          <p:nvPicPr>
            <p:cNvPr id="18" name="Picture 17"/>
            <p:cNvPicPr>
              <a:picLocks noChangeAspect="1"/>
            </p:cNvPicPr>
            <p:nvPr/>
          </p:nvPicPr>
          <p:blipFill>
            <a:blip r:embed="rId11"/>
            <a:stretch>
              <a:fillRect/>
            </a:stretch>
          </p:blipFill>
          <p:spPr>
            <a:xfrm>
              <a:off x="2980800" y="3417900"/>
              <a:ext cx="1411200" cy="1411200"/>
            </a:xfrm>
            <a:prstGeom prst="rect">
              <a:avLst/>
            </a:prstGeom>
          </p:spPr>
        </p:pic>
      </p:gr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t="9063" r="25405"/>
          <a:stretch/>
        </p:blipFill>
        <p:spPr>
          <a:xfrm>
            <a:off x="1947558" y="4572322"/>
            <a:ext cx="1481442" cy="1615631"/>
          </a:xfrm>
          <a:prstGeom prst="rect">
            <a:avLst/>
          </a:prstGeom>
        </p:spPr>
      </p:pic>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l="13978" t="12477" r="23521" b="12522"/>
          <a:stretch/>
        </p:blipFill>
        <p:spPr>
          <a:xfrm>
            <a:off x="2362200" y="5181600"/>
            <a:ext cx="381000" cy="457201"/>
          </a:xfrm>
          <a:prstGeom prst="rect">
            <a:avLst/>
          </a:prstGeom>
        </p:spPr>
      </p:pic>
      <p:pic>
        <p:nvPicPr>
          <p:cNvPr id="21" name="Picture 20"/>
          <p:cNvPicPr>
            <a:picLocks noChangeAspect="1"/>
          </p:cNvPicPr>
          <p:nvPr/>
        </p:nvPicPr>
        <p:blipFill rotWithShape="1">
          <a:blip r:embed="rId13"/>
          <a:srcRect l="45373" r="11481" b="65477"/>
          <a:stretch/>
        </p:blipFill>
        <p:spPr>
          <a:xfrm rot="16200000">
            <a:off x="8790443" y="4501695"/>
            <a:ext cx="1621615" cy="1730057"/>
          </a:xfrm>
          <a:prstGeom prst="rect">
            <a:avLst/>
          </a:prstGeom>
        </p:spPr>
      </p:pic>
      <p:pic>
        <p:nvPicPr>
          <p:cNvPr id="22" name="Picture 21"/>
          <p:cNvPicPr>
            <a:picLocks noChangeAspect="1"/>
          </p:cNvPicPr>
          <p:nvPr/>
        </p:nvPicPr>
        <p:blipFill rotWithShape="1">
          <a:blip r:embed="rId14"/>
          <a:srcRect l="14471" t="17021" r="49013"/>
          <a:stretch/>
        </p:blipFill>
        <p:spPr>
          <a:xfrm>
            <a:off x="7743836" y="4460226"/>
            <a:ext cx="470955" cy="1070212"/>
          </a:xfrm>
          <a:prstGeom prst="rect">
            <a:avLst/>
          </a:prstGeom>
        </p:spPr>
      </p:pic>
      <p:pic>
        <p:nvPicPr>
          <p:cNvPr id="23" name="Picture 22"/>
          <p:cNvPicPr>
            <a:picLocks noChangeAspect="1"/>
          </p:cNvPicPr>
          <p:nvPr/>
        </p:nvPicPr>
        <p:blipFill>
          <a:blip r:embed="rId15"/>
          <a:stretch>
            <a:fillRect/>
          </a:stretch>
        </p:blipFill>
        <p:spPr>
          <a:xfrm>
            <a:off x="8094882" y="4005534"/>
            <a:ext cx="639504" cy="639504"/>
          </a:xfrm>
          <a:prstGeom prst="rect">
            <a:avLst/>
          </a:prstGeom>
        </p:spPr>
      </p:pic>
      <p:sp>
        <p:nvSpPr>
          <p:cNvPr id="24" name="Oval 23"/>
          <p:cNvSpPr/>
          <p:nvPr/>
        </p:nvSpPr>
        <p:spPr>
          <a:xfrm>
            <a:off x="7968827" y="5181599"/>
            <a:ext cx="126056" cy="10182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8305801" y="4645039"/>
            <a:ext cx="779633" cy="6383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1828800" y="3124200"/>
            <a:ext cx="8229600" cy="9144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800">
                <a:latin typeface="Arial" panose="020B0604020202020204" pitchFamily="34" charset="0"/>
                <a:cs typeface="Arial" panose="020B0604020202020204" pitchFamily="34" charset="0"/>
              </a:rPr>
              <a:t>. . . but not impossible.</a:t>
            </a:r>
          </a:p>
        </p:txBody>
      </p:sp>
    </p:spTree>
    <p:extLst>
      <p:ext uri="{BB962C8B-B14F-4D97-AF65-F5344CB8AC3E}">
        <p14:creationId xmlns:p14="http://schemas.microsoft.com/office/powerpoint/2010/main" val="2414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914400"/>
          </a:xfrm>
        </p:spPr>
        <p:txBody>
          <a:bodyPr>
            <a:normAutofit fontScale="90000"/>
          </a:bodyPr>
          <a:lstStyle/>
          <a:p>
            <a:r>
              <a:rPr lang="en-US">
                <a:latin typeface="Arial" panose="020B0604020202020204" pitchFamily="34" charset="0"/>
                <a:cs typeface="Arial" panose="020B0604020202020204" pitchFamily="34" charset="0"/>
              </a:rPr>
              <a:t>Agreement in results across culture protocols</a:t>
            </a:r>
          </a:p>
        </p:txBody>
      </p:sp>
      <p:pic>
        <p:nvPicPr>
          <p:cNvPr id="3" name="Picture 2"/>
          <p:cNvPicPr>
            <a:picLocks noChangeAspect="1"/>
          </p:cNvPicPr>
          <p:nvPr/>
        </p:nvPicPr>
        <p:blipFill>
          <a:blip r:embed="rId2"/>
          <a:stretch>
            <a:fillRect/>
          </a:stretch>
        </p:blipFill>
        <p:spPr>
          <a:xfrm>
            <a:off x="6793684" y="1524001"/>
            <a:ext cx="2928972" cy="2087809"/>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733800"/>
            <a:ext cx="2962910" cy="2095940"/>
          </a:xfrm>
          <a:prstGeom prst="rect">
            <a:avLst/>
          </a:prstGeom>
          <a:noFill/>
          <a:ln>
            <a:noFill/>
          </a:ln>
        </p:spPr>
      </p:pic>
      <p:pic>
        <p:nvPicPr>
          <p:cNvPr id="5" name="Picture 4"/>
          <p:cNvPicPr>
            <a:picLocks noChangeAspect="1"/>
          </p:cNvPicPr>
          <p:nvPr/>
        </p:nvPicPr>
        <p:blipFill>
          <a:blip r:embed="rId4"/>
          <a:stretch>
            <a:fillRect/>
          </a:stretch>
        </p:blipFill>
        <p:spPr>
          <a:xfrm>
            <a:off x="2133600" y="2133600"/>
            <a:ext cx="4082440" cy="2743200"/>
          </a:xfrm>
          <a:prstGeom prst="rect">
            <a:avLst/>
          </a:prstGeom>
        </p:spPr>
      </p:pic>
      <p:sp>
        <p:nvSpPr>
          <p:cNvPr id="6" name="Rectangle 5"/>
          <p:cNvSpPr/>
          <p:nvPr/>
        </p:nvSpPr>
        <p:spPr>
          <a:xfrm>
            <a:off x="838200" y="6363053"/>
            <a:ext cx="8394582" cy="307777"/>
          </a:xfrm>
          <a:prstGeom prst="rect">
            <a:avLst/>
          </a:prstGeom>
        </p:spPr>
        <p:txBody>
          <a:bodyPr wrap="square">
            <a:spAutoFit/>
          </a:bodyPr>
          <a:lstStyle/>
          <a:p>
            <a:r>
              <a:rPr lang="en-US" sz="1400">
                <a:ea typeface="Times New Roman" panose="02020603050405020304" pitchFamily="18" charset="0"/>
              </a:rPr>
              <a:t>McDade, Aronoff, Leigh, Finegood,</a:t>
            </a:r>
            <a:r>
              <a:rPr lang="en-US" sz="1400" baseline="30000">
                <a:ea typeface="Times New Roman" panose="02020603050405020304" pitchFamily="18" charset="0"/>
              </a:rPr>
              <a:t> </a:t>
            </a:r>
            <a:r>
              <a:rPr lang="en-US" sz="1400">
                <a:ea typeface="Times New Roman" panose="02020603050405020304" pitchFamily="18" charset="0"/>
              </a:rPr>
              <a:t>Weissman-Tsukamoto, Brody,</a:t>
            </a:r>
            <a:r>
              <a:rPr lang="en-US" sz="1400" baseline="30000">
                <a:ea typeface="Times New Roman" panose="02020603050405020304" pitchFamily="18" charset="0"/>
              </a:rPr>
              <a:t> </a:t>
            </a:r>
            <a:r>
              <a:rPr lang="en-US" sz="1400">
                <a:ea typeface="Times New Roman" panose="02020603050405020304" pitchFamily="18" charset="0"/>
              </a:rPr>
              <a:t>Miller (2021). </a:t>
            </a:r>
            <a:r>
              <a:rPr lang="en-US" sz="1400" i="1" err="1">
                <a:ea typeface="Times New Roman" panose="02020603050405020304" pitchFamily="18" charset="0"/>
              </a:rPr>
              <a:t>Psychosom</a:t>
            </a:r>
            <a:r>
              <a:rPr lang="en-US" sz="1400" i="1">
                <a:ea typeface="Times New Roman" panose="02020603050405020304" pitchFamily="18" charset="0"/>
              </a:rPr>
              <a:t> Med </a:t>
            </a:r>
            <a:r>
              <a:rPr lang="en-US" sz="1400">
                <a:ea typeface="Times New Roman" panose="02020603050405020304" pitchFamily="18" charset="0"/>
              </a:rPr>
              <a:t>83: 283-90.</a:t>
            </a:r>
            <a:endParaRPr lang="en-US" sz="1400"/>
          </a:p>
        </p:txBody>
      </p:sp>
    </p:spTree>
    <p:extLst>
      <p:ext uri="{BB962C8B-B14F-4D97-AF65-F5344CB8AC3E}">
        <p14:creationId xmlns:p14="http://schemas.microsoft.com/office/powerpoint/2010/main" val="3236648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1" y="381000"/>
            <a:ext cx="8001857" cy="5333238"/>
          </a:xfrm>
          <a:prstGeom prst="rect">
            <a:avLst/>
          </a:prstGeom>
        </p:spPr>
      </p:pic>
      <p:sp>
        <p:nvSpPr>
          <p:cNvPr id="3" name="Rectangle 2"/>
          <p:cNvSpPr/>
          <p:nvPr/>
        </p:nvSpPr>
        <p:spPr>
          <a:xfrm>
            <a:off x="2209800" y="6400801"/>
            <a:ext cx="8077200" cy="276999"/>
          </a:xfrm>
          <a:prstGeom prst="rect">
            <a:avLst/>
          </a:prstGeom>
        </p:spPr>
        <p:txBody>
          <a:bodyPr wrap="square">
            <a:spAutoFit/>
          </a:bodyPr>
          <a:lstStyle/>
          <a:p>
            <a:r>
              <a:rPr lang="en-US" sz="1200"/>
              <a:t>Photo:  https://www.niemanlab.org/2020/05</a:t>
            </a:r>
          </a:p>
        </p:txBody>
      </p:sp>
    </p:spTree>
    <p:extLst>
      <p:ext uri="{BB962C8B-B14F-4D97-AF65-F5344CB8AC3E}">
        <p14:creationId xmlns:p14="http://schemas.microsoft.com/office/powerpoint/2010/main" val="704234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BCEED2-1941-AC42-8F53-E2EB0D326334}"/>
              </a:ext>
            </a:extLst>
          </p:cNvPr>
          <p:cNvSpPr>
            <a:spLocks noGrp="1"/>
          </p:cNvSpPr>
          <p:nvPr>
            <p:ph type="title"/>
          </p:nvPr>
        </p:nvSpPr>
        <p:spPr>
          <a:xfrm>
            <a:off x="1905000" y="304800"/>
            <a:ext cx="7275422" cy="762000"/>
          </a:xfrm>
        </p:spPr>
        <p:txBody>
          <a:bodyPr>
            <a:noAutofit/>
          </a:bodyPr>
          <a:lstStyle/>
          <a:p>
            <a:r>
              <a:rPr lang="en-US" sz="2800">
                <a:latin typeface="Arial" panose="020B0604020202020204" pitchFamily="34" charset="0"/>
                <a:cs typeface="Arial" panose="020B0604020202020204" pitchFamily="34" charset="0"/>
              </a:rPr>
              <a:t>Developing a DBS immunoassay for measuring SARS-CoV-2 antibodies</a:t>
            </a:r>
            <a:endParaRPr lang="en-US" sz="2800">
              <a:solidFill>
                <a:srgbClr val="00B0F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278218" y="413791"/>
            <a:ext cx="3327574" cy="249999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1828800"/>
            <a:ext cx="2857500" cy="3810000"/>
          </a:xfrm>
          <a:prstGeom prst="rect">
            <a:avLst/>
          </a:prstGeom>
        </p:spPr>
      </p:pic>
      <p:pic>
        <p:nvPicPr>
          <p:cNvPr id="10" name="Picture 9"/>
          <p:cNvPicPr>
            <a:picLocks noChangeAspect="1"/>
          </p:cNvPicPr>
          <p:nvPr/>
        </p:nvPicPr>
        <p:blipFill rotWithShape="1">
          <a:blip r:embed="rId5"/>
          <a:srcRect l="39580" t="9718" b="24183"/>
          <a:stretch/>
        </p:blipFill>
        <p:spPr>
          <a:xfrm>
            <a:off x="5302889" y="2819400"/>
            <a:ext cx="5374135" cy="3200400"/>
          </a:xfrm>
          <a:prstGeom prst="rect">
            <a:avLst/>
          </a:prstGeom>
        </p:spPr>
      </p:pic>
    </p:spTree>
    <p:extLst>
      <p:ext uri="{BB962C8B-B14F-4D97-AF65-F5344CB8AC3E}">
        <p14:creationId xmlns:p14="http://schemas.microsoft.com/office/powerpoint/2010/main" val="281519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8883" b="635"/>
          <a:stretch/>
        </p:blipFill>
        <p:spPr>
          <a:xfrm>
            <a:off x="1524000" y="381001"/>
            <a:ext cx="9144000" cy="5756901"/>
          </a:xfrm>
          <a:prstGeom prst="rect">
            <a:avLst/>
          </a:prstGeom>
        </p:spPr>
      </p:pic>
    </p:spTree>
    <p:extLst>
      <p:ext uri="{BB962C8B-B14F-4D97-AF65-F5344CB8AC3E}">
        <p14:creationId xmlns:p14="http://schemas.microsoft.com/office/powerpoint/2010/main" val="245310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0669" y="10886"/>
            <a:ext cx="10972800" cy="914400"/>
          </a:xfrm>
        </p:spPr>
        <p:txBody>
          <a:bodyPr/>
          <a:lstStyle/>
          <a:p>
            <a:r>
              <a:rPr lang="en-US">
                <a:latin typeface="Arial" panose="020B0604020202020204" pitchFamily="34" charset="0"/>
                <a:cs typeface="Arial" panose="020B0604020202020204" pitchFamily="34" charset="0"/>
              </a:rPr>
              <a:t>More than antibodies:  Cellular immunity to SARS-CoV-2</a:t>
            </a:r>
          </a:p>
        </p:txBody>
      </p:sp>
      <p:pic>
        <p:nvPicPr>
          <p:cNvPr id="3" name="Picture 2"/>
          <p:cNvPicPr>
            <a:picLocks noChangeAspect="1"/>
          </p:cNvPicPr>
          <p:nvPr/>
        </p:nvPicPr>
        <p:blipFill>
          <a:blip r:embed="rId2"/>
          <a:stretch>
            <a:fillRect/>
          </a:stretch>
        </p:blipFill>
        <p:spPr>
          <a:xfrm>
            <a:off x="7391400" y="1760042"/>
            <a:ext cx="4093028" cy="1266722"/>
          </a:xfrm>
          <a:prstGeom prst="rect">
            <a:avLst/>
          </a:prstGeom>
        </p:spPr>
      </p:pic>
      <p:pic>
        <p:nvPicPr>
          <p:cNvPr id="5" name="Picture 4"/>
          <p:cNvPicPr>
            <a:picLocks noChangeAspect="1"/>
          </p:cNvPicPr>
          <p:nvPr/>
        </p:nvPicPr>
        <p:blipFill>
          <a:blip r:embed="rId3"/>
          <a:stretch>
            <a:fillRect/>
          </a:stretch>
        </p:blipFill>
        <p:spPr>
          <a:xfrm>
            <a:off x="7239000" y="3144187"/>
            <a:ext cx="4093029" cy="3258132"/>
          </a:xfrm>
          <a:prstGeom prst="rect">
            <a:avLst/>
          </a:prstGeom>
        </p:spPr>
      </p:pic>
      <p:sp>
        <p:nvSpPr>
          <p:cNvPr id="10" name="Rectangle 9"/>
          <p:cNvSpPr/>
          <p:nvPr/>
        </p:nvSpPr>
        <p:spPr>
          <a:xfrm>
            <a:off x="914400" y="2971800"/>
            <a:ext cx="838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FBE6EF0-3A0A-4B65-A4CE-534E410C8A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339" t="3922" r="46530" b="78213"/>
          <a:stretch/>
        </p:blipFill>
        <p:spPr>
          <a:xfrm>
            <a:off x="533400" y="1447800"/>
            <a:ext cx="5203582" cy="4183272"/>
          </a:xfrm>
          <a:prstGeom prst="rect">
            <a:avLst/>
          </a:prstGeom>
        </p:spPr>
      </p:pic>
    </p:spTree>
    <p:extLst>
      <p:ext uri="{BB962C8B-B14F-4D97-AF65-F5344CB8AC3E}">
        <p14:creationId xmlns:p14="http://schemas.microsoft.com/office/powerpoint/2010/main" val="279228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D1E094-9DDE-4ABA-8D7C-B0D0CE87AAA6}"/>
              </a:ext>
            </a:extLst>
          </p:cNvPr>
          <p:cNvSpPr>
            <a:spLocks noGrp="1"/>
          </p:cNvSpPr>
          <p:nvPr>
            <p:ph type="title"/>
          </p:nvPr>
        </p:nvSpPr>
        <p:spPr>
          <a:xfrm>
            <a:off x="533400" y="170298"/>
            <a:ext cx="10972800" cy="820302"/>
          </a:xfrm>
        </p:spPr>
        <p:txBody>
          <a:bodyPr>
            <a:normAutofit/>
          </a:bodyPr>
          <a:lstStyle/>
          <a:p>
            <a:r>
              <a:rPr lang="en-US" sz="3200">
                <a:effectLst/>
                <a:latin typeface="Calibri" panose="020F0502020204030204" pitchFamily="34" charset="0"/>
                <a:ea typeface="Calibri" panose="020F0502020204030204" pitchFamily="34" charset="0"/>
              </a:rPr>
              <a:t>A miniaturized and portable cell culture system for SARS-CoV-2</a:t>
            </a:r>
            <a:endParaRPr lang="en-US"/>
          </a:p>
        </p:txBody>
      </p:sp>
      <p:pic>
        <p:nvPicPr>
          <p:cNvPr id="12" name="Picture 11" descr="A picture containing text, indoor&#10;&#10;Description automatically generated">
            <a:extLst>
              <a:ext uri="{FF2B5EF4-FFF2-40B4-BE49-F238E27FC236}">
                <a16:creationId xmlns:a16="http://schemas.microsoft.com/office/drawing/2014/main" id="{DC00AADA-E6FB-4BDC-8AE8-3AC384932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95400"/>
            <a:ext cx="6629400" cy="4972050"/>
          </a:xfrm>
          <a:prstGeom prst="rect">
            <a:avLst/>
          </a:prstGeom>
        </p:spPr>
      </p:pic>
      <p:sp>
        <p:nvSpPr>
          <p:cNvPr id="13" name="TextBox 12">
            <a:extLst>
              <a:ext uri="{FF2B5EF4-FFF2-40B4-BE49-F238E27FC236}">
                <a16:creationId xmlns:a16="http://schemas.microsoft.com/office/drawing/2014/main" id="{C8BD83AA-1434-49C1-BFC8-4A8E42918600}"/>
              </a:ext>
            </a:extLst>
          </p:cNvPr>
          <p:cNvSpPr txBox="1"/>
          <p:nvPr/>
        </p:nvSpPr>
        <p:spPr>
          <a:xfrm>
            <a:off x="7772400" y="1676400"/>
            <a:ext cx="3810000" cy="2585323"/>
          </a:xfrm>
          <a:prstGeom prst="rect">
            <a:avLst/>
          </a:prstGeom>
          <a:noFill/>
        </p:spPr>
        <p:txBody>
          <a:bodyPr wrap="square" rtlCol="0">
            <a:spAutoFit/>
          </a:bodyPr>
          <a:lstStyle/>
          <a:p>
            <a:pPr marL="285750" indent="-285750">
              <a:buFontTx/>
              <a:buChar char="-"/>
            </a:pPr>
            <a:r>
              <a:rPr lang="en-US" i="1"/>
              <a:t>Materials for blood collection and handling</a:t>
            </a:r>
          </a:p>
          <a:p>
            <a:pPr marL="285750" indent="-285750">
              <a:buFontTx/>
              <a:buChar char="-"/>
            </a:pPr>
            <a:endParaRPr lang="en-US" i="1"/>
          </a:p>
          <a:p>
            <a:pPr marL="285750" indent="-285750">
              <a:buFontTx/>
              <a:buChar char="-"/>
            </a:pPr>
            <a:r>
              <a:rPr lang="en-US" i="1"/>
              <a:t>Pre-loaded culture tubes</a:t>
            </a:r>
          </a:p>
          <a:p>
            <a:pPr marL="742950" lvl="1" indent="-285750">
              <a:buFontTx/>
              <a:buChar char="-"/>
            </a:pPr>
            <a:r>
              <a:rPr lang="en-US" i="1"/>
              <a:t>Spike peptide pool @ 2 ug/mL</a:t>
            </a:r>
          </a:p>
          <a:p>
            <a:pPr marL="742950" lvl="1" indent="-285750">
              <a:buFontTx/>
              <a:buChar char="-"/>
            </a:pPr>
            <a:r>
              <a:rPr lang="en-US" i="1"/>
              <a:t>Saline control</a:t>
            </a:r>
          </a:p>
          <a:p>
            <a:pPr marL="742950" lvl="1" indent="-285750">
              <a:buFontTx/>
              <a:buChar char="-"/>
            </a:pPr>
            <a:endParaRPr lang="en-US" i="1"/>
          </a:p>
          <a:p>
            <a:pPr marL="285750" indent="-285750">
              <a:buFontTx/>
              <a:buChar char="-"/>
            </a:pPr>
            <a:r>
              <a:rPr lang="en-US" i="1"/>
              <a:t>Portable incubator</a:t>
            </a:r>
          </a:p>
          <a:p>
            <a:pPr lvl="1"/>
            <a:endParaRPr lang="en-US"/>
          </a:p>
        </p:txBody>
      </p:sp>
      <p:sp>
        <p:nvSpPr>
          <p:cNvPr id="5" name="TextBox 4">
            <a:extLst>
              <a:ext uri="{FF2B5EF4-FFF2-40B4-BE49-F238E27FC236}">
                <a16:creationId xmlns:a16="http://schemas.microsoft.com/office/drawing/2014/main" id="{2FAD4310-0B16-FB01-FB0A-A44ADA8672F5}"/>
              </a:ext>
            </a:extLst>
          </p:cNvPr>
          <p:cNvSpPr txBox="1"/>
          <p:nvPr/>
        </p:nvSpPr>
        <p:spPr>
          <a:xfrm>
            <a:off x="7289800" y="5499100"/>
            <a:ext cx="4902200" cy="1200329"/>
          </a:xfrm>
          <a:prstGeom prst="rect">
            <a:avLst/>
          </a:prstGeom>
          <a:noFill/>
        </p:spPr>
        <p:txBody>
          <a:bodyPr wrap="square">
            <a:spAutoFit/>
          </a:bodyPr>
          <a:lstStyle/>
          <a:p>
            <a:pPr algn="r"/>
            <a:r>
              <a:rPr lang="en-US" b="1" i="1" dirty="0"/>
              <a:t>Supported by:</a:t>
            </a:r>
          </a:p>
          <a:p>
            <a:pPr algn="r"/>
            <a:r>
              <a:rPr lang="en-US" i="1" dirty="0"/>
              <a:t>The Center for Innovation in Point-of-Care Technologies for HIV/AIDS at Northwestern University (C-THAN) </a:t>
            </a:r>
            <a:r>
              <a:rPr lang="en-US" i="1" dirty="0" err="1"/>
              <a:t>RADx</a:t>
            </a:r>
            <a:r>
              <a:rPr lang="en-US" i="1" dirty="0"/>
              <a:t> Supplemental Request (PI:  R. Murphy)</a:t>
            </a:r>
          </a:p>
        </p:txBody>
      </p:sp>
    </p:spTree>
    <p:extLst>
      <p:ext uri="{BB962C8B-B14F-4D97-AF65-F5344CB8AC3E}">
        <p14:creationId xmlns:p14="http://schemas.microsoft.com/office/powerpoint/2010/main" val="3818113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D1E094-9DDE-4ABA-8D7C-B0D0CE87AAA6}"/>
              </a:ext>
            </a:extLst>
          </p:cNvPr>
          <p:cNvSpPr>
            <a:spLocks noGrp="1"/>
          </p:cNvSpPr>
          <p:nvPr>
            <p:ph type="title"/>
          </p:nvPr>
        </p:nvSpPr>
        <p:spPr>
          <a:xfrm>
            <a:off x="533400" y="170298"/>
            <a:ext cx="10972800" cy="820302"/>
          </a:xfrm>
        </p:spPr>
        <p:txBody>
          <a:bodyPr>
            <a:normAutofit/>
          </a:bodyPr>
          <a:lstStyle/>
          <a:p>
            <a:r>
              <a:rPr lang="en-US" sz="3200">
                <a:effectLst/>
                <a:latin typeface="Calibri" panose="020F0502020204030204" pitchFamily="34" charset="0"/>
                <a:ea typeface="Calibri" panose="020F0502020204030204" pitchFamily="34" charset="0"/>
              </a:rPr>
              <a:t>A miniaturized and portable cell culture system for SARS-CoV-2</a:t>
            </a:r>
            <a:endParaRPr lang="en-US"/>
          </a:p>
        </p:txBody>
      </p:sp>
      <p:sp>
        <p:nvSpPr>
          <p:cNvPr id="3" name="TextBox 2">
            <a:extLst>
              <a:ext uri="{FF2B5EF4-FFF2-40B4-BE49-F238E27FC236}">
                <a16:creationId xmlns:a16="http://schemas.microsoft.com/office/drawing/2014/main" id="{16771FC5-CE43-4CCA-B3E9-AA47B02DDA14}"/>
              </a:ext>
            </a:extLst>
          </p:cNvPr>
          <p:cNvSpPr txBox="1"/>
          <p:nvPr/>
        </p:nvSpPr>
        <p:spPr>
          <a:xfrm>
            <a:off x="7772400" y="1676400"/>
            <a:ext cx="3810000" cy="2585323"/>
          </a:xfrm>
          <a:prstGeom prst="rect">
            <a:avLst/>
          </a:prstGeom>
          <a:noFill/>
        </p:spPr>
        <p:txBody>
          <a:bodyPr wrap="square" rtlCol="0">
            <a:spAutoFit/>
          </a:bodyPr>
          <a:lstStyle/>
          <a:p>
            <a:pPr marL="285750" indent="-285750">
              <a:buFontTx/>
              <a:buChar char="-"/>
            </a:pPr>
            <a:r>
              <a:rPr lang="en-US" i="1"/>
              <a:t>Blood collection:  Tasso+ autosampler</a:t>
            </a:r>
          </a:p>
          <a:p>
            <a:pPr marL="285750" indent="-285750">
              <a:buFontTx/>
              <a:buChar char="-"/>
            </a:pPr>
            <a:endParaRPr lang="en-US" i="1"/>
          </a:p>
          <a:p>
            <a:pPr marL="285750" indent="-285750">
              <a:buFontTx/>
              <a:buChar char="-"/>
            </a:pPr>
            <a:r>
              <a:rPr lang="en-US" i="1"/>
              <a:t>DBS cards</a:t>
            </a:r>
          </a:p>
          <a:p>
            <a:pPr marL="742950" lvl="1" indent="-285750">
              <a:buFontTx/>
              <a:buChar char="-"/>
            </a:pPr>
            <a:r>
              <a:rPr lang="en-US" i="1"/>
              <a:t>Cultures transferred to DBS after incubation</a:t>
            </a:r>
          </a:p>
          <a:p>
            <a:pPr marL="742950" lvl="1" indent="-285750">
              <a:buFontTx/>
              <a:buChar char="-"/>
            </a:pPr>
            <a:r>
              <a:rPr lang="en-US" i="1"/>
              <a:t>Reaction stops at transfer</a:t>
            </a:r>
          </a:p>
          <a:p>
            <a:pPr marL="742950" lvl="1" indent="-285750">
              <a:buFontTx/>
              <a:buChar char="-"/>
            </a:pPr>
            <a:r>
              <a:rPr lang="en-US" i="1"/>
              <a:t>Sample preserved after collection</a:t>
            </a:r>
          </a:p>
          <a:p>
            <a:pPr marL="742950" lvl="1" indent="-285750">
              <a:buFontTx/>
              <a:buChar char="-"/>
            </a:pPr>
            <a:r>
              <a:rPr lang="en-US" i="1"/>
              <a:t>Safe transport to lab </a:t>
            </a:r>
          </a:p>
          <a:p>
            <a:pPr lvl="1"/>
            <a:endParaRPr lang="en-US"/>
          </a:p>
        </p:txBody>
      </p:sp>
      <p:pic>
        <p:nvPicPr>
          <p:cNvPr id="4" name="Picture 3" descr="A picture containing text&#10;&#10;Description automatically generated">
            <a:extLst>
              <a:ext uri="{FF2B5EF4-FFF2-40B4-BE49-F238E27FC236}">
                <a16:creationId xmlns:a16="http://schemas.microsoft.com/office/drawing/2014/main" id="{18CEF871-BDBE-44A1-B5F8-E0D465DEA8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5994400" cy="4495800"/>
          </a:xfrm>
          <a:prstGeom prst="rect">
            <a:avLst/>
          </a:prstGeom>
        </p:spPr>
      </p:pic>
    </p:spTree>
    <p:extLst>
      <p:ext uri="{BB962C8B-B14F-4D97-AF65-F5344CB8AC3E}">
        <p14:creationId xmlns:p14="http://schemas.microsoft.com/office/powerpoint/2010/main" val="3189248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D1E094-9DDE-4ABA-8D7C-B0D0CE87AAA6}"/>
              </a:ext>
            </a:extLst>
          </p:cNvPr>
          <p:cNvSpPr>
            <a:spLocks noGrp="1"/>
          </p:cNvSpPr>
          <p:nvPr>
            <p:ph type="title"/>
          </p:nvPr>
        </p:nvSpPr>
        <p:spPr>
          <a:xfrm>
            <a:off x="533400" y="170298"/>
            <a:ext cx="10972800" cy="820302"/>
          </a:xfrm>
        </p:spPr>
        <p:txBody>
          <a:bodyPr>
            <a:normAutofit/>
          </a:bodyPr>
          <a:lstStyle/>
          <a:p>
            <a:r>
              <a:rPr lang="en-US" sz="3200">
                <a:effectLst/>
                <a:latin typeface="Calibri" panose="020F0502020204030204" pitchFamily="34" charset="0"/>
                <a:ea typeface="Calibri" panose="020F0502020204030204" pitchFamily="34" charset="0"/>
              </a:rPr>
              <a:t>A miniaturized and portable cell culture system for SARS-CoV-2</a:t>
            </a:r>
            <a:endParaRPr lang="en-US"/>
          </a:p>
        </p:txBody>
      </p:sp>
      <p:sp>
        <p:nvSpPr>
          <p:cNvPr id="3" name="TextBox 2">
            <a:extLst>
              <a:ext uri="{FF2B5EF4-FFF2-40B4-BE49-F238E27FC236}">
                <a16:creationId xmlns:a16="http://schemas.microsoft.com/office/drawing/2014/main" id="{16771FC5-CE43-4CCA-B3E9-AA47B02DDA14}"/>
              </a:ext>
            </a:extLst>
          </p:cNvPr>
          <p:cNvSpPr txBox="1"/>
          <p:nvPr/>
        </p:nvSpPr>
        <p:spPr>
          <a:xfrm>
            <a:off x="7772400" y="1676400"/>
            <a:ext cx="3810000" cy="1477328"/>
          </a:xfrm>
          <a:prstGeom prst="rect">
            <a:avLst/>
          </a:prstGeom>
          <a:noFill/>
        </p:spPr>
        <p:txBody>
          <a:bodyPr wrap="square" rtlCol="0">
            <a:spAutoFit/>
          </a:bodyPr>
          <a:lstStyle/>
          <a:p>
            <a:pPr marL="285750" indent="-285750">
              <a:buFontTx/>
              <a:buChar char="-"/>
            </a:pPr>
            <a:r>
              <a:rPr lang="en-US" i="1"/>
              <a:t>Blood collection:  Tasso+ autosampler</a:t>
            </a:r>
          </a:p>
          <a:p>
            <a:pPr marL="285750" indent="-285750">
              <a:buFontTx/>
              <a:buChar char="-"/>
            </a:pPr>
            <a:endParaRPr lang="en-US" i="1"/>
          </a:p>
          <a:p>
            <a:pPr marL="285750" indent="-285750">
              <a:buFontTx/>
              <a:buChar char="-"/>
            </a:pPr>
            <a:r>
              <a:rPr lang="en-US" i="1"/>
              <a:t>~500 </a:t>
            </a:r>
            <a:r>
              <a:rPr lang="en-US" i="1" err="1"/>
              <a:t>uL</a:t>
            </a:r>
            <a:r>
              <a:rPr lang="en-US" i="1"/>
              <a:t> whole blood collected in microtainer with </a:t>
            </a:r>
            <a:r>
              <a:rPr lang="en-US" i="1" err="1"/>
              <a:t>NaHep</a:t>
            </a:r>
            <a:endParaRPr lang="en-US" i="1"/>
          </a:p>
          <a:p>
            <a:pPr lvl="1"/>
            <a:endParaRPr lang="en-US"/>
          </a:p>
        </p:txBody>
      </p:sp>
      <p:pic>
        <p:nvPicPr>
          <p:cNvPr id="5" name="Picture 4" descr="Text&#10;&#10;Description automatically generated with medium confidence">
            <a:extLst>
              <a:ext uri="{FF2B5EF4-FFF2-40B4-BE49-F238E27FC236}">
                <a16:creationId xmlns:a16="http://schemas.microsoft.com/office/drawing/2014/main" id="{0813C9E3-D1BB-45DA-A86C-6E36C87D8D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367" r="29591"/>
          <a:stretch/>
        </p:blipFill>
        <p:spPr>
          <a:xfrm rot="10800000">
            <a:off x="3733800" y="1371600"/>
            <a:ext cx="3352800" cy="4831977"/>
          </a:xfrm>
          <a:prstGeom prst="rect">
            <a:avLst/>
          </a:prstGeom>
        </p:spPr>
      </p:pic>
    </p:spTree>
    <p:extLst>
      <p:ext uri="{BB962C8B-B14F-4D97-AF65-F5344CB8AC3E}">
        <p14:creationId xmlns:p14="http://schemas.microsoft.com/office/powerpoint/2010/main" val="3374640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497A581B-F73F-44C9-AD10-9947A4B2C167}"/>
              </a:ext>
            </a:extLst>
          </p:cNvPr>
          <p:cNvSpPr>
            <a:spLocks noGrp="1" noChangeArrowheads="1"/>
          </p:cNvSpPr>
          <p:nvPr>
            <p:ph type="title"/>
          </p:nvPr>
        </p:nvSpPr>
        <p:spPr>
          <a:xfrm>
            <a:off x="228600" y="76468"/>
            <a:ext cx="8382000" cy="1104900"/>
          </a:xfrm>
        </p:spPr>
        <p:txBody>
          <a:bodyPr>
            <a:noAutofit/>
          </a:bodyPr>
          <a:lstStyle/>
          <a:p>
            <a:r>
              <a:rPr lang="en-US" altLang="en-US" sz="2800">
                <a:latin typeface="Arial" panose="020B0604020202020204" pitchFamily="34" charset="0"/>
                <a:cs typeface="Arial" panose="020B0604020202020204" pitchFamily="34" charset="0"/>
              </a:rPr>
              <a:t>These are the kinds of places where I work. . .</a:t>
            </a:r>
          </a:p>
        </p:txBody>
      </p:sp>
      <p:sp>
        <p:nvSpPr>
          <p:cNvPr id="379907" name="Rectangle 3">
            <a:extLst>
              <a:ext uri="{FF2B5EF4-FFF2-40B4-BE49-F238E27FC236}">
                <a16:creationId xmlns:a16="http://schemas.microsoft.com/office/drawing/2014/main" id="{355831D6-5AC8-45E3-9BCF-1781DFCDD992}"/>
              </a:ext>
            </a:extLst>
          </p:cNvPr>
          <p:cNvSpPr>
            <a:spLocks noGrp="1" noChangeArrowheads="1"/>
          </p:cNvSpPr>
          <p:nvPr>
            <p:ph type="body" idx="1"/>
          </p:nvPr>
        </p:nvSpPr>
        <p:spPr>
          <a:xfrm>
            <a:off x="1138238" y="4192588"/>
            <a:ext cx="6557962" cy="2436812"/>
          </a:xfrm>
        </p:spPr>
        <p:txBody>
          <a:bodyPr>
            <a:normAutofit/>
          </a:bodyPr>
          <a:lstStyle/>
          <a:p>
            <a:pPr marL="457200" lvl="1" indent="-168275">
              <a:lnSpc>
                <a:spcPct val="110000"/>
              </a:lnSpc>
              <a:buSzPct val="70000"/>
            </a:pPr>
            <a:r>
              <a:rPr lang="en-US" altLang="en-US" sz="2000" i="1">
                <a:solidFill>
                  <a:schemeClr val="tx2">
                    <a:lumMod val="75000"/>
                  </a:schemeClr>
                </a:solidFill>
                <a:latin typeface="Arial" panose="020B0604020202020204" pitchFamily="34" charset="0"/>
                <a:cs typeface="Arial" panose="020B0604020202020204" pitchFamily="34" charset="0"/>
              </a:rPr>
              <a:t>Logistical and cultural issues</a:t>
            </a:r>
          </a:p>
          <a:p>
            <a:pPr marL="457200" lvl="1" indent="-168275">
              <a:lnSpc>
                <a:spcPct val="110000"/>
              </a:lnSpc>
              <a:buSzPct val="70000"/>
            </a:pPr>
            <a:r>
              <a:rPr lang="en-US" altLang="en-US" sz="2000" i="1">
                <a:solidFill>
                  <a:schemeClr val="tx2">
                    <a:lumMod val="75000"/>
                  </a:schemeClr>
                </a:solidFill>
                <a:latin typeface="Arial" panose="020B0604020202020204" pitchFamily="34" charset="0"/>
                <a:cs typeface="Arial" panose="020B0604020202020204" pitchFamily="34" charset="0"/>
              </a:rPr>
              <a:t>Costs of collection, shipping</a:t>
            </a:r>
          </a:p>
          <a:p>
            <a:pPr marL="457200" lvl="1" indent="-168275">
              <a:lnSpc>
                <a:spcPct val="110000"/>
              </a:lnSpc>
              <a:buSzPct val="70000"/>
            </a:pPr>
            <a:r>
              <a:rPr lang="en-US" altLang="en-US" sz="2000" i="1">
                <a:solidFill>
                  <a:schemeClr val="tx2">
                    <a:lumMod val="50000"/>
                  </a:schemeClr>
                </a:solidFill>
                <a:latin typeface="Arial" panose="020B0604020202020204" pitchFamily="34" charset="0"/>
                <a:cs typeface="Arial" panose="020B0604020202020204" pitchFamily="34" charset="0"/>
              </a:rPr>
              <a:t>Infrastructure for sample processing, storage, transportation (</a:t>
            </a:r>
            <a:r>
              <a:rPr lang="en-US" altLang="en-US" sz="2000" i="1" err="1">
                <a:solidFill>
                  <a:schemeClr val="tx2">
                    <a:lumMod val="50000"/>
                  </a:schemeClr>
                </a:solidFill>
                <a:latin typeface="Arial" panose="020B0604020202020204" pitchFamily="34" charset="0"/>
                <a:cs typeface="Arial" panose="020B0604020202020204" pitchFamily="34" charset="0"/>
              </a:rPr>
              <a:t>ie</a:t>
            </a:r>
            <a:r>
              <a:rPr lang="en-US" altLang="en-US" sz="2000" i="1">
                <a:solidFill>
                  <a:schemeClr val="tx2">
                    <a:lumMod val="50000"/>
                  </a:schemeClr>
                </a:solidFill>
                <a:latin typeface="Arial" panose="020B0604020202020204" pitchFamily="34" charset="0"/>
                <a:cs typeface="Arial" panose="020B0604020202020204" pitchFamily="34" charset="0"/>
              </a:rPr>
              <a:t>, no lab, no electricity!)</a:t>
            </a:r>
          </a:p>
          <a:p>
            <a:pPr lvl="2" indent="-285750">
              <a:lnSpc>
                <a:spcPct val="80000"/>
              </a:lnSpc>
              <a:buSzPct val="70000"/>
              <a:buFont typeface="Wingdings" panose="05000000000000000000" pitchFamily="2" charset="2"/>
              <a:buChar char="Ø"/>
            </a:pPr>
            <a:endParaRPr lang="en-US" altLang="en-US" sz="1600">
              <a:latin typeface="Arial" panose="020B0604020202020204" pitchFamily="34" charset="0"/>
              <a:cs typeface="Arial" panose="020B0604020202020204" pitchFamily="34" charset="0"/>
            </a:endParaRPr>
          </a:p>
        </p:txBody>
      </p:sp>
      <p:pic>
        <p:nvPicPr>
          <p:cNvPr id="379910" name="Picture 6">
            <a:extLst>
              <a:ext uri="{FF2B5EF4-FFF2-40B4-BE49-F238E27FC236}">
                <a16:creationId xmlns:a16="http://schemas.microsoft.com/office/drawing/2014/main" id="{3EB56CE2-C789-4C7A-A4F2-26D327CBF0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597" r="3514" b="15729"/>
          <a:stretch>
            <a:fillRect/>
          </a:stretch>
        </p:blipFill>
        <p:spPr bwMode="auto">
          <a:xfrm>
            <a:off x="8515350" y="124887"/>
            <a:ext cx="321151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2" name="Picture 8">
            <a:extLst>
              <a:ext uri="{FF2B5EF4-FFF2-40B4-BE49-F238E27FC236}">
                <a16:creationId xmlns:a16="http://schemas.microsoft.com/office/drawing/2014/main" id="{403A642C-9161-47AD-A425-CB21F05AB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2175" y="4601636"/>
            <a:ext cx="3222625" cy="214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48D9325-A614-4C4B-91EC-3B508476826B}"/>
              </a:ext>
            </a:extLst>
          </p:cNvPr>
          <p:cNvPicPr>
            <a:picLocks noChangeAspect="1"/>
          </p:cNvPicPr>
          <p:nvPr/>
        </p:nvPicPr>
        <p:blipFill rotWithShape="1">
          <a:blip r:embed="rId5"/>
          <a:srcRect t="6305" b="8571"/>
          <a:stretch/>
        </p:blipFill>
        <p:spPr>
          <a:xfrm>
            <a:off x="8512175" y="2393602"/>
            <a:ext cx="3222625" cy="2057401"/>
          </a:xfrm>
          <a:prstGeom prst="rect">
            <a:avLst/>
          </a:prstGeom>
        </p:spPr>
      </p:pic>
      <p:sp>
        <p:nvSpPr>
          <p:cNvPr id="7" name="Rectangle 2">
            <a:extLst>
              <a:ext uri="{FF2B5EF4-FFF2-40B4-BE49-F238E27FC236}">
                <a16:creationId xmlns:a16="http://schemas.microsoft.com/office/drawing/2014/main" id="{8EBCB64F-BA54-4272-AD6F-410D7652285F}"/>
              </a:ext>
            </a:extLst>
          </p:cNvPr>
          <p:cNvSpPr txBox="1">
            <a:spLocks noChangeArrowheads="1"/>
          </p:cNvSpPr>
          <p:nvPr/>
        </p:nvSpPr>
        <p:spPr>
          <a:xfrm>
            <a:off x="1039813" y="2705100"/>
            <a:ext cx="6732587" cy="11049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altLang="en-US" sz="2400">
                <a:latin typeface="Arial" panose="020B0604020202020204" pitchFamily="34" charset="0"/>
                <a:cs typeface="Arial" panose="020B0604020202020204" pitchFamily="34" charset="0"/>
              </a:rPr>
              <a:t>. . . but also impose substantial challenges to the collection of blood</a:t>
            </a:r>
          </a:p>
        </p:txBody>
      </p:sp>
      <p:sp>
        <p:nvSpPr>
          <p:cNvPr id="8" name="Rectangle 2">
            <a:extLst>
              <a:ext uri="{FF2B5EF4-FFF2-40B4-BE49-F238E27FC236}">
                <a16:creationId xmlns:a16="http://schemas.microsoft.com/office/drawing/2014/main" id="{559195A2-54D1-4394-A1C7-DEB5D85B4CF7}"/>
              </a:ext>
            </a:extLst>
          </p:cNvPr>
          <p:cNvSpPr txBox="1">
            <a:spLocks noChangeArrowheads="1"/>
          </p:cNvSpPr>
          <p:nvPr/>
        </p:nvSpPr>
        <p:spPr>
          <a:xfrm>
            <a:off x="1053306" y="1685400"/>
            <a:ext cx="6732587" cy="11049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altLang="en-US" sz="2400">
                <a:latin typeface="Arial" panose="020B0604020202020204" pitchFamily="34" charset="0"/>
                <a:cs typeface="Arial" panose="020B0604020202020204" pitchFamily="34" charset="0"/>
              </a:rPr>
              <a:t>. . . that allow me to investigate how ecological factors shape human physiology and health</a:t>
            </a:r>
          </a:p>
        </p:txBody>
      </p:sp>
    </p:spTree>
    <p:extLst>
      <p:ext uri="{BB962C8B-B14F-4D97-AF65-F5344CB8AC3E}">
        <p14:creationId xmlns:p14="http://schemas.microsoft.com/office/powerpoint/2010/main" val="273871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D1E094-9DDE-4ABA-8D7C-B0D0CE87AAA6}"/>
              </a:ext>
            </a:extLst>
          </p:cNvPr>
          <p:cNvSpPr>
            <a:spLocks noGrp="1"/>
          </p:cNvSpPr>
          <p:nvPr>
            <p:ph type="title"/>
          </p:nvPr>
        </p:nvSpPr>
        <p:spPr>
          <a:xfrm>
            <a:off x="533400" y="170298"/>
            <a:ext cx="10972800" cy="820302"/>
          </a:xfrm>
        </p:spPr>
        <p:txBody>
          <a:bodyPr>
            <a:normAutofit/>
          </a:bodyPr>
          <a:lstStyle/>
          <a:p>
            <a:r>
              <a:rPr lang="en-US" sz="3200">
                <a:effectLst/>
                <a:latin typeface="Calibri" panose="020F0502020204030204" pitchFamily="34" charset="0"/>
                <a:ea typeface="Calibri" panose="020F0502020204030204" pitchFamily="34" charset="0"/>
              </a:rPr>
              <a:t>A miniaturized and portable cell culture system for SARS-CoV-2</a:t>
            </a:r>
            <a:endParaRPr lang="en-US"/>
          </a:p>
        </p:txBody>
      </p:sp>
      <p:sp>
        <p:nvSpPr>
          <p:cNvPr id="3" name="TextBox 2">
            <a:extLst>
              <a:ext uri="{FF2B5EF4-FFF2-40B4-BE49-F238E27FC236}">
                <a16:creationId xmlns:a16="http://schemas.microsoft.com/office/drawing/2014/main" id="{21313FF6-2793-439B-B2AF-9E3455FE2771}"/>
              </a:ext>
            </a:extLst>
          </p:cNvPr>
          <p:cNvSpPr txBox="1"/>
          <p:nvPr/>
        </p:nvSpPr>
        <p:spPr>
          <a:xfrm>
            <a:off x="7772400" y="1676400"/>
            <a:ext cx="3810000" cy="1200329"/>
          </a:xfrm>
          <a:prstGeom prst="rect">
            <a:avLst/>
          </a:prstGeom>
          <a:noFill/>
        </p:spPr>
        <p:txBody>
          <a:bodyPr wrap="square" rtlCol="0">
            <a:spAutoFit/>
          </a:bodyPr>
          <a:lstStyle/>
          <a:p>
            <a:pPr marL="285750" indent="-285750">
              <a:buFontTx/>
              <a:buChar char="-"/>
            </a:pPr>
            <a:r>
              <a:rPr lang="en-US" i="1"/>
              <a:t>100 </a:t>
            </a:r>
            <a:r>
              <a:rPr lang="en-US" i="1" err="1"/>
              <a:t>uL</a:t>
            </a:r>
            <a:r>
              <a:rPr lang="en-US" i="1"/>
              <a:t> whole blood transferred to each culture condition (volumetric pipet)</a:t>
            </a:r>
          </a:p>
          <a:p>
            <a:pPr marL="285750" indent="-285750">
              <a:buFontTx/>
              <a:buChar char="-"/>
            </a:pPr>
            <a:endParaRPr lang="en-US" i="1"/>
          </a:p>
        </p:txBody>
      </p:sp>
      <p:pic>
        <p:nvPicPr>
          <p:cNvPr id="4" name="Picture 3">
            <a:extLst>
              <a:ext uri="{FF2B5EF4-FFF2-40B4-BE49-F238E27FC236}">
                <a16:creationId xmlns:a16="http://schemas.microsoft.com/office/drawing/2014/main" id="{4CD1F189-501A-42DF-8397-856ED87663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30" r="17473" b="12222"/>
          <a:stretch/>
        </p:blipFill>
        <p:spPr>
          <a:xfrm rot="10800000">
            <a:off x="990600" y="1143000"/>
            <a:ext cx="6096000" cy="5106080"/>
          </a:xfrm>
          <a:prstGeom prst="rect">
            <a:avLst/>
          </a:prstGeom>
        </p:spPr>
      </p:pic>
    </p:spTree>
    <p:extLst>
      <p:ext uri="{BB962C8B-B14F-4D97-AF65-F5344CB8AC3E}">
        <p14:creationId xmlns:p14="http://schemas.microsoft.com/office/powerpoint/2010/main" val="978420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D1E094-9DDE-4ABA-8D7C-B0D0CE87AAA6}"/>
              </a:ext>
            </a:extLst>
          </p:cNvPr>
          <p:cNvSpPr>
            <a:spLocks noGrp="1"/>
          </p:cNvSpPr>
          <p:nvPr>
            <p:ph type="title"/>
          </p:nvPr>
        </p:nvSpPr>
        <p:spPr>
          <a:xfrm>
            <a:off x="533400" y="170298"/>
            <a:ext cx="10972800" cy="820302"/>
          </a:xfrm>
        </p:spPr>
        <p:txBody>
          <a:bodyPr>
            <a:normAutofit/>
          </a:bodyPr>
          <a:lstStyle/>
          <a:p>
            <a:r>
              <a:rPr lang="en-US" sz="3200">
                <a:effectLst/>
                <a:latin typeface="Calibri" panose="020F0502020204030204" pitchFamily="34" charset="0"/>
                <a:ea typeface="Calibri" panose="020F0502020204030204" pitchFamily="34" charset="0"/>
              </a:rPr>
              <a:t>A miniaturized and portable cell culture system for SARS-CoV-2</a:t>
            </a:r>
            <a:endParaRPr lang="en-US"/>
          </a:p>
        </p:txBody>
      </p:sp>
      <p:sp>
        <p:nvSpPr>
          <p:cNvPr id="3" name="TextBox 2">
            <a:extLst>
              <a:ext uri="{FF2B5EF4-FFF2-40B4-BE49-F238E27FC236}">
                <a16:creationId xmlns:a16="http://schemas.microsoft.com/office/drawing/2014/main" id="{6426951A-69EE-41B7-84E8-16040053D790}"/>
              </a:ext>
            </a:extLst>
          </p:cNvPr>
          <p:cNvSpPr txBox="1"/>
          <p:nvPr/>
        </p:nvSpPr>
        <p:spPr>
          <a:xfrm>
            <a:off x="7772400" y="1676400"/>
            <a:ext cx="3810000" cy="923330"/>
          </a:xfrm>
          <a:prstGeom prst="rect">
            <a:avLst/>
          </a:prstGeom>
          <a:noFill/>
        </p:spPr>
        <p:txBody>
          <a:bodyPr wrap="square" rtlCol="0">
            <a:spAutoFit/>
          </a:bodyPr>
          <a:lstStyle/>
          <a:p>
            <a:pPr marL="285750" indent="-285750">
              <a:buFontTx/>
              <a:buChar char="-"/>
            </a:pPr>
            <a:r>
              <a:rPr lang="en-US" i="1"/>
              <a:t>Culture tubes loaded into incubator (37C) for 6 hours</a:t>
            </a:r>
          </a:p>
          <a:p>
            <a:pPr marL="285750" indent="-285750">
              <a:buFontTx/>
              <a:buChar char="-"/>
            </a:pPr>
            <a:endParaRPr lang="en-US" i="1"/>
          </a:p>
        </p:txBody>
      </p:sp>
      <p:pic>
        <p:nvPicPr>
          <p:cNvPr id="4" name="Picture 3">
            <a:extLst>
              <a:ext uri="{FF2B5EF4-FFF2-40B4-BE49-F238E27FC236}">
                <a16:creationId xmlns:a16="http://schemas.microsoft.com/office/drawing/2014/main" id="{C6B80854-18A7-45DC-B8E0-5756AEF552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166" b="11111"/>
          <a:stretch/>
        </p:blipFill>
        <p:spPr>
          <a:xfrm rot="10800000">
            <a:off x="1828800" y="1143000"/>
            <a:ext cx="5334000" cy="5401519"/>
          </a:xfrm>
          <a:prstGeom prst="rect">
            <a:avLst/>
          </a:prstGeom>
        </p:spPr>
      </p:pic>
    </p:spTree>
    <p:extLst>
      <p:ext uri="{BB962C8B-B14F-4D97-AF65-F5344CB8AC3E}">
        <p14:creationId xmlns:p14="http://schemas.microsoft.com/office/powerpoint/2010/main" val="1433696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D1E094-9DDE-4ABA-8D7C-B0D0CE87AAA6}"/>
              </a:ext>
            </a:extLst>
          </p:cNvPr>
          <p:cNvSpPr>
            <a:spLocks noGrp="1"/>
          </p:cNvSpPr>
          <p:nvPr>
            <p:ph type="title"/>
          </p:nvPr>
        </p:nvSpPr>
        <p:spPr>
          <a:xfrm>
            <a:off x="533400" y="170298"/>
            <a:ext cx="10972800" cy="820302"/>
          </a:xfrm>
        </p:spPr>
        <p:txBody>
          <a:bodyPr>
            <a:normAutofit/>
          </a:bodyPr>
          <a:lstStyle/>
          <a:p>
            <a:r>
              <a:rPr lang="en-US" sz="3200">
                <a:effectLst/>
                <a:latin typeface="Calibri" panose="020F0502020204030204" pitchFamily="34" charset="0"/>
                <a:ea typeface="Calibri" panose="020F0502020204030204" pitchFamily="34" charset="0"/>
              </a:rPr>
              <a:t>A miniaturized and portable cell culture system for SARS-CoV-2</a:t>
            </a:r>
            <a:endParaRPr lang="en-US"/>
          </a:p>
        </p:txBody>
      </p:sp>
      <p:sp>
        <p:nvSpPr>
          <p:cNvPr id="3" name="TextBox 2">
            <a:extLst>
              <a:ext uri="{FF2B5EF4-FFF2-40B4-BE49-F238E27FC236}">
                <a16:creationId xmlns:a16="http://schemas.microsoft.com/office/drawing/2014/main" id="{260304CF-BEB7-408C-B01B-AADC87E8E221}"/>
              </a:ext>
            </a:extLst>
          </p:cNvPr>
          <p:cNvSpPr txBox="1"/>
          <p:nvPr/>
        </p:nvSpPr>
        <p:spPr>
          <a:xfrm>
            <a:off x="7772400" y="1676400"/>
            <a:ext cx="4267200" cy="646331"/>
          </a:xfrm>
          <a:prstGeom prst="rect">
            <a:avLst/>
          </a:prstGeom>
          <a:noFill/>
        </p:spPr>
        <p:txBody>
          <a:bodyPr wrap="square" rtlCol="0">
            <a:spAutoFit/>
          </a:bodyPr>
          <a:lstStyle/>
          <a:p>
            <a:pPr marL="285750" indent="-285750">
              <a:buFontTx/>
              <a:buChar char="-"/>
            </a:pPr>
            <a:r>
              <a:rPr lang="en-US" i="1"/>
              <a:t>Cultures transferred to filter paper as DBS</a:t>
            </a:r>
          </a:p>
          <a:p>
            <a:pPr marL="285750" indent="-285750">
              <a:buFontTx/>
              <a:buChar char="-"/>
            </a:pPr>
            <a:endParaRPr lang="en-US" i="1"/>
          </a:p>
        </p:txBody>
      </p:sp>
      <p:pic>
        <p:nvPicPr>
          <p:cNvPr id="4" name="Picture 3" descr="A picture containing text&#10;&#10;Description automatically generated">
            <a:extLst>
              <a:ext uri="{FF2B5EF4-FFF2-40B4-BE49-F238E27FC236}">
                <a16:creationId xmlns:a16="http://schemas.microsoft.com/office/drawing/2014/main" id="{9EAE7850-AFEC-40E0-9612-BDAE417ABC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67" t="23333"/>
          <a:stretch/>
        </p:blipFill>
        <p:spPr>
          <a:xfrm rot="10800000">
            <a:off x="609600" y="1219200"/>
            <a:ext cx="6705600" cy="4922196"/>
          </a:xfrm>
          <a:prstGeom prst="rect">
            <a:avLst/>
          </a:prstGeom>
        </p:spPr>
      </p:pic>
    </p:spTree>
    <p:extLst>
      <p:ext uri="{BB962C8B-B14F-4D97-AF65-F5344CB8AC3E}">
        <p14:creationId xmlns:p14="http://schemas.microsoft.com/office/powerpoint/2010/main" val="2685238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D1E094-9DDE-4ABA-8D7C-B0D0CE87AAA6}"/>
              </a:ext>
            </a:extLst>
          </p:cNvPr>
          <p:cNvSpPr>
            <a:spLocks noGrp="1"/>
          </p:cNvSpPr>
          <p:nvPr>
            <p:ph type="title"/>
          </p:nvPr>
        </p:nvSpPr>
        <p:spPr>
          <a:xfrm>
            <a:off x="533400" y="170298"/>
            <a:ext cx="10972800" cy="820302"/>
          </a:xfrm>
        </p:spPr>
        <p:txBody>
          <a:bodyPr>
            <a:normAutofit/>
          </a:bodyPr>
          <a:lstStyle/>
          <a:p>
            <a:r>
              <a:rPr lang="en-US" sz="3200">
                <a:effectLst/>
                <a:latin typeface="Calibri" panose="020F0502020204030204" pitchFamily="34" charset="0"/>
                <a:ea typeface="Calibri" panose="020F0502020204030204" pitchFamily="34" charset="0"/>
              </a:rPr>
              <a:t>A miniaturized and portable cell culture system for SARS-CoV-2</a:t>
            </a:r>
            <a:endParaRPr lang="en-US"/>
          </a:p>
        </p:txBody>
      </p:sp>
      <p:sp>
        <p:nvSpPr>
          <p:cNvPr id="3" name="TextBox 2">
            <a:extLst>
              <a:ext uri="{FF2B5EF4-FFF2-40B4-BE49-F238E27FC236}">
                <a16:creationId xmlns:a16="http://schemas.microsoft.com/office/drawing/2014/main" id="{7D277EB7-EA2B-40A9-A36B-D92E58614042}"/>
              </a:ext>
            </a:extLst>
          </p:cNvPr>
          <p:cNvSpPr txBox="1"/>
          <p:nvPr/>
        </p:nvSpPr>
        <p:spPr>
          <a:xfrm>
            <a:off x="7467600" y="1676400"/>
            <a:ext cx="4267200" cy="646331"/>
          </a:xfrm>
          <a:prstGeom prst="rect">
            <a:avLst/>
          </a:prstGeom>
          <a:noFill/>
        </p:spPr>
        <p:txBody>
          <a:bodyPr wrap="square" rtlCol="0">
            <a:spAutoFit/>
          </a:bodyPr>
          <a:lstStyle/>
          <a:p>
            <a:pPr marL="285750" indent="-285750">
              <a:buFontTx/>
              <a:buChar char="-"/>
            </a:pPr>
            <a:r>
              <a:rPr lang="en-US" i="1"/>
              <a:t>Cultures transferred to filter paper as DBS</a:t>
            </a:r>
          </a:p>
          <a:p>
            <a:pPr marL="285750" indent="-285750">
              <a:buFontTx/>
              <a:buChar char="-"/>
            </a:pPr>
            <a:endParaRPr lang="en-US" i="1"/>
          </a:p>
        </p:txBody>
      </p:sp>
      <p:pic>
        <p:nvPicPr>
          <p:cNvPr id="4" name="Picture 3" descr="A picture containing text&#10;&#10;Description automatically generated">
            <a:extLst>
              <a:ext uri="{FF2B5EF4-FFF2-40B4-BE49-F238E27FC236}">
                <a16:creationId xmlns:a16="http://schemas.microsoft.com/office/drawing/2014/main" id="{EB4BBCA3-91E1-47CB-8431-679177A967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89" r="5556"/>
          <a:stretch/>
        </p:blipFill>
        <p:spPr>
          <a:xfrm rot="5400000">
            <a:off x="2036445" y="1544955"/>
            <a:ext cx="5280660" cy="4629150"/>
          </a:xfrm>
          <a:prstGeom prst="rect">
            <a:avLst/>
          </a:prstGeom>
        </p:spPr>
      </p:pic>
    </p:spTree>
    <p:extLst>
      <p:ext uri="{BB962C8B-B14F-4D97-AF65-F5344CB8AC3E}">
        <p14:creationId xmlns:p14="http://schemas.microsoft.com/office/powerpoint/2010/main" val="1793840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D1E094-9DDE-4ABA-8D7C-B0D0CE87AAA6}"/>
              </a:ext>
            </a:extLst>
          </p:cNvPr>
          <p:cNvSpPr>
            <a:spLocks noGrp="1"/>
          </p:cNvSpPr>
          <p:nvPr>
            <p:ph type="title"/>
          </p:nvPr>
        </p:nvSpPr>
        <p:spPr>
          <a:xfrm>
            <a:off x="533400" y="170298"/>
            <a:ext cx="10972800" cy="820302"/>
          </a:xfrm>
        </p:spPr>
        <p:txBody>
          <a:bodyPr>
            <a:normAutofit/>
          </a:bodyPr>
          <a:lstStyle/>
          <a:p>
            <a:r>
              <a:rPr lang="en-US" sz="3200">
                <a:effectLst/>
                <a:latin typeface="Calibri" panose="020F0502020204030204" pitchFamily="34" charset="0"/>
                <a:ea typeface="Calibri" panose="020F0502020204030204" pitchFamily="34" charset="0"/>
              </a:rPr>
              <a:t>A miniaturized and portable cell culture system for SARS-CoV-2</a:t>
            </a:r>
            <a:endParaRPr lang="en-US"/>
          </a:p>
        </p:txBody>
      </p:sp>
      <p:sp>
        <p:nvSpPr>
          <p:cNvPr id="3" name="TextBox 2">
            <a:extLst>
              <a:ext uri="{FF2B5EF4-FFF2-40B4-BE49-F238E27FC236}">
                <a16:creationId xmlns:a16="http://schemas.microsoft.com/office/drawing/2014/main" id="{7D277EB7-EA2B-40A9-A36B-D92E58614042}"/>
              </a:ext>
            </a:extLst>
          </p:cNvPr>
          <p:cNvSpPr txBox="1"/>
          <p:nvPr/>
        </p:nvSpPr>
        <p:spPr>
          <a:xfrm>
            <a:off x="7467600" y="1992509"/>
            <a:ext cx="4191000" cy="1200329"/>
          </a:xfrm>
          <a:prstGeom prst="rect">
            <a:avLst/>
          </a:prstGeom>
          <a:noFill/>
        </p:spPr>
        <p:txBody>
          <a:bodyPr wrap="square" rtlCol="0">
            <a:spAutoFit/>
          </a:bodyPr>
          <a:lstStyle/>
          <a:p>
            <a:pPr marL="285750" indent="-285750">
              <a:buFontTx/>
              <a:buChar char="-"/>
            </a:pPr>
            <a:r>
              <a:rPr lang="en-US" i="1"/>
              <a:t>Samples quantified for cytokine concentrations as measure of cell-mediated immune response</a:t>
            </a:r>
          </a:p>
          <a:p>
            <a:pPr marL="285750" indent="-285750">
              <a:buFontTx/>
              <a:buChar char="-"/>
            </a:pPr>
            <a:endParaRPr lang="en-US" i="1"/>
          </a:p>
        </p:txBody>
      </p:sp>
      <p:pic>
        <p:nvPicPr>
          <p:cNvPr id="5" name="Picture 4">
            <a:extLst>
              <a:ext uri="{FF2B5EF4-FFF2-40B4-BE49-F238E27FC236}">
                <a16:creationId xmlns:a16="http://schemas.microsoft.com/office/drawing/2014/main" id="{04E6A0F5-3A6B-4354-9719-99F76423F0B4}"/>
              </a:ext>
            </a:extLst>
          </p:cNvPr>
          <p:cNvPicPr>
            <a:picLocks noChangeAspect="1"/>
          </p:cNvPicPr>
          <p:nvPr/>
        </p:nvPicPr>
        <p:blipFill>
          <a:blip r:embed="rId2"/>
          <a:stretch>
            <a:fillRect/>
          </a:stretch>
        </p:blipFill>
        <p:spPr>
          <a:xfrm>
            <a:off x="5997315" y="4660695"/>
            <a:ext cx="4533900" cy="1295400"/>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25C050D0-5360-428C-B321-149A09B9E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026" y="3657600"/>
            <a:ext cx="1555517" cy="1523771"/>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08D9119D-7B6E-4DF3-A75F-DFE33DB01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283656"/>
            <a:ext cx="2690611" cy="86505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6B87764-11B7-4C78-9118-5B781F14A0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975" t="37449" r="14366" b="21399"/>
          <a:stretch/>
        </p:blipFill>
        <p:spPr>
          <a:xfrm rot="5400000">
            <a:off x="769694" y="981723"/>
            <a:ext cx="1051412" cy="1371600"/>
          </a:xfrm>
          <a:prstGeom prst="rect">
            <a:avLst/>
          </a:prstGeom>
        </p:spPr>
      </p:pic>
      <p:pic>
        <p:nvPicPr>
          <p:cNvPr id="11" name="Picture 10" descr="A picture containing text, indoor&#10;&#10;Description automatically generated">
            <a:extLst>
              <a:ext uri="{FF2B5EF4-FFF2-40B4-BE49-F238E27FC236}">
                <a16:creationId xmlns:a16="http://schemas.microsoft.com/office/drawing/2014/main" id="{1AD4C025-E495-4F75-9D95-C7CA3076AC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83" t="8519" r="23333" b="5556"/>
          <a:stretch/>
        </p:blipFill>
        <p:spPr>
          <a:xfrm rot="5400000">
            <a:off x="3767446" y="1289048"/>
            <a:ext cx="2224929" cy="1932834"/>
          </a:xfrm>
          <a:prstGeom prst="rect">
            <a:avLst/>
          </a:prstGeom>
        </p:spPr>
      </p:pic>
      <p:cxnSp>
        <p:nvCxnSpPr>
          <p:cNvPr id="13" name="Straight Arrow Connector 12">
            <a:extLst>
              <a:ext uri="{FF2B5EF4-FFF2-40B4-BE49-F238E27FC236}">
                <a16:creationId xmlns:a16="http://schemas.microsoft.com/office/drawing/2014/main" id="{559D6152-86A2-4D02-9BA9-0690A6FDB671}"/>
              </a:ext>
            </a:extLst>
          </p:cNvPr>
          <p:cNvCxnSpPr/>
          <p:nvPr/>
        </p:nvCxnSpPr>
        <p:spPr>
          <a:xfrm>
            <a:off x="2133600" y="1667523"/>
            <a:ext cx="1600200" cy="389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DE7153A-F71D-42F4-9852-9FEF59F3527B}"/>
              </a:ext>
            </a:extLst>
          </p:cNvPr>
          <p:cNvCxnSpPr>
            <a:cxnSpLocks/>
          </p:cNvCxnSpPr>
          <p:nvPr/>
        </p:nvCxnSpPr>
        <p:spPr>
          <a:xfrm flipH="1">
            <a:off x="2514600" y="3520330"/>
            <a:ext cx="2209800" cy="670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A596B2-BFE4-4666-A382-B8E68CDA9A07}"/>
              </a:ext>
            </a:extLst>
          </p:cNvPr>
          <p:cNvCxnSpPr>
            <a:cxnSpLocks/>
          </p:cNvCxnSpPr>
          <p:nvPr/>
        </p:nvCxnSpPr>
        <p:spPr>
          <a:xfrm>
            <a:off x="2514600" y="4465756"/>
            <a:ext cx="3200400" cy="682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5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FFA02-D265-E586-FE8D-804EF998192E}"/>
              </a:ext>
            </a:extLst>
          </p:cNvPr>
          <p:cNvSpPr>
            <a:spLocks noGrp="1"/>
          </p:cNvSpPr>
          <p:nvPr>
            <p:ph type="title"/>
          </p:nvPr>
        </p:nvSpPr>
        <p:spPr>
          <a:xfrm>
            <a:off x="609600" y="37458"/>
            <a:ext cx="10972800" cy="914400"/>
          </a:xfrm>
        </p:spPr>
        <p:txBody>
          <a:bodyPr/>
          <a:lstStyle/>
          <a:p>
            <a:r>
              <a:rPr lang="en-US" dirty="0">
                <a:latin typeface="Arial" panose="020B0604020202020204" pitchFamily="34" charset="0"/>
                <a:cs typeface="Arial" panose="020B0604020202020204" pitchFamily="34" charset="0"/>
              </a:rPr>
              <a:t>Application:  Long Immuno-DASH (LID)</a:t>
            </a:r>
          </a:p>
        </p:txBody>
      </p:sp>
      <p:pic>
        <p:nvPicPr>
          <p:cNvPr id="4" name="Picture 3" descr="A picture containing text, indoor&#10;&#10;Description automatically generated">
            <a:extLst>
              <a:ext uri="{FF2B5EF4-FFF2-40B4-BE49-F238E27FC236}">
                <a16:creationId xmlns:a16="http://schemas.microsoft.com/office/drawing/2014/main" id="{77B3F1A2-6F6F-B939-81EC-84727DC37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452" y="4330486"/>
            <a:ext cx="2949844" cy="2212383"/>
          </a:xfrm>
          <a:prstGeom prst="rect">
            <a:avLst/>
          </a:prstGeom>
        </p:spPr>
      </p:pic>
      <p:sp>
        <p:nvSpPr>
          <p:cNvPr id="6" name="TextBox 5">
            <a:extLst>
              <a:ext uri="{FF2B5EF4-FFF2-40B4-BE49-F238E27FC236}">
                <a16:creationId xmlns:a16="http://schemas.microsoft.com/office/drawing/2014/main" id="{1F7C6C1A-8347-151F-D0C6-37532E28FB85}"/>
              </a:ext>
            </a:extLst>
          </p:cNvPr>
          <p:cNvSpPr txBox="1"/>
          <p:nvPr/>
        </p:nvSpPr>
        <p:spPr>
          <a:xfrm>
            <a:off x="3014420" y="1661507"/>
            <a:ext cx="5576807" cy="1708160"/>
          </a:xfrm>
          <a:prstGeom prst="rect">
            <a:avLst/>
          </a:prstGeom>
          <a:noFill/>
        </p:spPr>
        <p:txBody>
          <a:bodyPr wrap="square" rtlCol="0">
            <a:spAutoFit/>
          </a:bodyPr>
          <a:lstStyle/>
          <a:p>
            <a:pPr marL="285750" indent="-285750">
              <a:spcAft>
                <a:spcPts val="600"/>
              </a:spcAft>
              <a:buFontTx/>
              <a:buChar char="-"/>
            </a:pPr>
            <a:r>
              <a:rPr lang="en-US" i="1" dirty="0"/>
              <a:t>Northwestern students in quarantine/isolation following COVID-19 exposure</a:t>
            </a:r>
          </a:p>
          <a:p>
            <a:pPr marL="285750" indent="-285750">
              <a:spcAft>
                <a:spcPts val="600"/>
              </a:spcAft>
              <a:buFontTx/>
              <a:buChar char="-"/>
            </a:pPr>
            <a:r>
              <a:rPr lang="en-US" i="1" dirty="0"/>
              <a:t>Daily self-swabbing for viral testing on DASH platform</a:t>
            </a:r>
          </a:p>
          <a:p>
            <a:pPr marL="285750" indent="-285750">
              <a:spcAft>
                <a:spcPts val="600"/>
              </a:spcAft>
              <a:buFontTx/>
              <a:buChar char="-"/>
            </a:pPr>
            <a:r>
              <a:rPr lang="en-US" i="1" dirty="0"/>
              <a:t>Self-collected </a:t>
            </a:r>
            <a:r>
              <a:rPr lang="en-US" b="1" i="1" dirty="0">
                <a:solidFill>
                  <a:srgbClr val="C00000"/>
                </a:solidFill>
              </a:rPr>
              <a:t>whole blood </a:t>
            </a:r>
            <a:r>
              <a:rPr lang="en-US" i="1" dirty="0"/>
              <a:t>on Day 0 and Day 7</a:t>
            </a:r>
          </a:p>
          <a:p>
            <a:pPr marL="285750" indent="-285750">
              <a:spcAft>
                <a:spcPts val="600"/>
              </a:spcAft>
              <a:buFontTx/>
              <a:buChar char="-"/>
            </a:pPr>
            <a:endParaRPr lang="en-US" i="1" dirty="0"/>
          </a:p>
        </p:txBody>
      </p:sp>
      <p:grpSp>
        <p:nvGrpSpPr>
          <p:cNvPr id="7" name="Group 6">
            <a:extLst>
              <a:ext uri="{FF2B5EF4-FFF2-40B4-BE49-F238E27FC236}">
                <a16:creationId xmlns:a16="http://schemas.microsoft.com/office/drawing/2014/main" id="{E5EB5163-1010-67AB-E741-840FC98EBADD}"/>
              </a:ext>
            </a:extLst>
          </p:cNvPr>
          <p:cNvGrpSpPr/>
          <p:nvPr/>
        </p:nvGrpSpPr>
        <p:grpSpPr>
          <a:xfrm>
            <a:off x="1490939" y="4286282"/>
            <a:ext cx="1980440" cy="1428664"/>
            <a:chOff x="6030639" y="4419600"/>
            <a:chExt cx="2511467" cy="1811740"/>
          </a:xfrm>
        </p:grpSpPr>
        <p:grpSp>
          <p:nvGrpSpPr>
            <p:cNvPr id="8" name="Group 7">
              <a:extLst>
                <a:ext uri="{FF2B5EF4-FFF2-40B4-BE49-F238E27FC236}">
                  <a16:creationId xmlns:a16="http://schemas.microsoft.com/office/drawing/2014/main" id="{882EF4B9-9464-B59C-1EC1-1E2B44063D06}"/>
                </a:ext>
              </a:extLst>
            </p:cNvPr>
            <p:cNvGrpSpPr/>
            <p:nvPr/>
          </p:nvGrpSpPr>
          <p:grpSpPr>
            <a:xfrm>
              <a:off x="6172200" y="4419600"/>
              <a:ext cx="2369906" cy="1811740"/>
              <a:chOff x="6172200" y="4419600"/>
              <a:chExt cx="2369906" cy="1811740"/>
            </a:xfrm>
          </p:grpSpPr>
          <p:pic>
            <p:nvPicPr>
              <p:cNvPr id="10" name="Picture 9">
                <a:extLst>
                  <a:ext uri="{FF2B5EF4-FFF2-40B4-BE49-F238E27FC236}">
                    <a16:creationId xmlns:a16="http://schemas.microsoft.com/office/drawing/2014/main" id="{EA228C11-659F-8C40-6EF6-7983EBDB360C}"/>
                  </a:ext>
                </a:extLst>
              </p:cNvPr>
              <p:cNvPicPr>
                <a:picLocks noChangeAspect="1"/>
              </p:cNvPicPr>
              <p:nvPr/>
            </p:nvPicPr>
            <p:blipFill>
              <a:blip r:embed="rId3"/>
              <a:stretch>
                <a:fillRect/>
              </a:stretch>
            </p:blipFill>
            <p:spPr>
              <a:xfrm>
                <a:off x="6172200" y="4419600"/>
                <a:ext cx="2369906" cy="1811740"/>
              </a:xfrm>
              <a:prstGeom prst="rect">
                <a:avLst/>
              </a:prstGeom>
            </p:spPr>
          </p:pic>
          <p:sp>
            <p:nvSpPr>
              <p:cNvPr id="11" name="Rectangle 10">
                <a:extLst>
                  <a:ext uri="{FF2B5EF4-FFF2-40B4-BE49-F238E27FC236}">
                    <a16:creationId xmlns:a16="http://schemas.microsoft.com/office/drawing/2014/main" id="{837FF9A5-5EBD-C6AD-08B6-D5D874BE3AA5}"/>
                  </a:ext>
                </a:extLst>
              </p:cNvPr>
              <p:cNvSpPr/>
              <p:nvPr/>
            </p:nvSpPr>
            <p:spPr>
              <a:xfrm>
                <a:off x="7315200" y="4426725"/>
                <a:ext cx="304800" cy="150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EAAF837-1C37-078A-B17A-4263AA6FFFC0}"/>
                </a:ext>
              </a:extLst>
            </p:cNvPr>
            <p:cNvSpPr/>
            <p:nvPr/>
          </p:nvSpPr>
          <p:spPr>
            <a:xfrm>
              <a:off x="6030639" y="4457874"/>
              <a:ext cx="304800" cy="150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F6B13AEE-565D-15A1-CEC9-5125D541E5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4810" y="5175330"/>
            <a:ext cx="1459972" cy="1367539"/>
          </a:xfrm>
          <a:prstGeom prst="rect">
            <a:avLst/>
          </a:prstGeom>
        </p:spPr>
      </p:pic>
      <p:cxnSp>
        <p:nvCxnSpPr>
          <p:cNvPr id="13" name="Straight Arrow Connector 12">
            <a:extLst>
              <a:ext uri="{FF2B5EF4-FFF2-40B4-BE49-F238E27FC236}">
                <a16:creationId xmlns:a16="http://schemas.microsoft.com/office/drawing/2014/main" id="{C3636B25-582A-AC2F-1B7C-197990CE449D}"/>
              </a:ext>
            </a:extLst>
          </p:cNvPr>
          <p:cNvCxnSpPr>
            <a:cxnSpLocks/>
          </p:cNvCxnSpPr>
          <p:nvPr/>
        </p:nvCxnSpPr>
        <p:spPr>
          <a:xfrm flipH="1">
            <a:off x="3233057" y="3068364"/>
            <a:ext cx="1632857" cy="101095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573B43E-C328-91FD-0033-AAB6647CC312}"/>
              </a:ext>
            </a:extLst>
          </p:cNvPr>
          <p:cNvCxnSpPr>
            <a:cxnSpLocks/>
          </p:cNvCxnSpPr>
          <p:nvPr/>
        </p:nvCxnSpPr>
        <p:spPr>
          <a:xfrm flipH="1">
            <a:off x="4814796" y="3148813"/>
            <a:ext cx="269755" cy="143027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D2FF4EC-52F1-0AA5-A79B-92D20D2C49C8}"/>
              </a:ext>
            </a:extLst>
          </p:cNvPr>
          <p:cNvCxnSpPr>
            <a:cxnSpLocks/>
          </p:cNvCxnSpPr>
          <p:nvPr/>
        </p:nvCxnSpPr>
        <p:spPr>
          <a:xfrm>
            <a:off x="5471970" y="3068364"/>
            <a:ext cx="2261444" cy="151072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F3F1674-47DA-C7D9-2EDB-F43F61FCB0DB}"/>
              </a:ext>
            </a:extLst>
          </p:cNvPr>
          <p:cNvSpPr txBox="1"/>
          <p:nvPr/>
        </p:nvSpPr>
        <p:spPr>
          <a:xfrm flipH="1">
            <a:off x="1375664" y="3655758"/>
            <a:ext cx="1902005" cy="923330"/>
          </a:xfrm>
          <a:prstGeom prst="rect">
            <a:avLst/>
          </a:prstGeom>
          <a:noFill/>
        </p:spPr>
        <p:txBody>
          <a:bodyPr wrap="square" rtlCol="0">
            <a:spAutoFit/>
          </a:bodyPr>
          <a:lstStyle/>
          <a:p>
            <a:pPr algn="ctr"/>
            <a:r>
              <a:rPr lang="en-US" dirty="0" err="1">
                <a:solidFill>
                  <a:srgbClr val="C00000"/>
                </a:solidFill>
              </a:rPr>
              <a:t>sVNT</a:t>
            </a:r>
            <a:r>
              <a:rPr lang="en-US" dirty="0">
                <a:solidFill>
                  <a:srgbClr val="C00000"/>
                </a:solidFill>
              </a:rPr>
              <a:t> (neutralizing antibodies)</a:t>
            </a:r>
          </a:p>
        </p:txBody>
      </p:sp>
      <p:sp>
        <p:nvSpPr>
          <p:cNvPr id="36" name="TextBox 35">
            <a:extLst>
              <a:ext uri="{FF2B5EF4-FFF2-40B4-BE49-F238E27FC236}">
                <a16:creationId xmlns:a16="http://schemas.microsoft.com/office/drawing/2014/main" id="{A75F9AF5-8F35-6D02-ABC0-187150101AC7}"/>
              </a:ext>
            </a:extLst>
          </p:cNvPr>
          <p:cNvSpPr txBox="1"/>
          <p:nvPr/>
        </p:nvSpPr>
        <p:spPr>
          <a:xfrm flipH="1">
            <a:off x="3954110" y="4692543"/>
            <a:ext cx="1902005" cy="369332"/>
          </a:xfrm>
          <a:prstGeom prst="rect">
            <a:avLst/>
          </a:prstGeom>
          <a:noFill/>
        </p:spPr>
        <p:txBody>
          <a:bodyPr wrap="square" rtlCol="0">
            <a:spAutoFit/>
          </a:bodyPr>
          <a:lstStyle/>
          <a:p>
            <a:pPr algn="ctr"/>
            <a:r>
              <a:rPr lang="en-US" dirty="0">
                <a:solidFill>
                  <a:srgbClr val="C00000"/>
                </a:solidFill>
              </a:rPr>
              <a:t>Anti-spike IgG</a:t>
            </a:r>
          </a:p>
        </p:txBody>
      </p:sp>
      <p:sp>
        <p:nvSpPr>
          <p:cNvPr id="38" name="TextBox 37">
            <a:extLst>
              <a:ext uri="{FF2B5EF4-FFF2-40B4-BE49-F238E27FC236}">
                <a16:creationId xmlns:a16="http://schemas.microsoft.com/office/drawing/2014/main" id="{C45230F8-DA8E-2878-CE0B-9BF02BB05DBD}"/>
              </a:ext>
            </a:extLst>
          </p:cNvPr>
          <p:cNvSpPr txBox="1"/>
          <p:nvPr/>
        </p:nvSpPr>
        <p:spPr>
          <a:xfrm flipH="1">
            <a:off x="8069092" y="3639951"/>
            <a:ext cx="2949842" cy="646331"/>
          </a:xfrm>
          <a:prstGeom prst="rect">
            <a:avLst/>
          </a:prstGeom>
          <a:noFill/>
        </p:spPr>
        <p:txBody>
          <a:bodyPr wrap="square" rtlCol="0">
            <a:spAutoFit/>
          </a:bodyPr>
          <a:lstStyle/>
          <a:p>
            <a:pPr algn="ctr"/>
            <a:r>
              <a:rPr lang="en-US" dirty="0">
                <a:solidFill>
                  <a:srgbClr val="C00000"/>
                </a:solidFill>
              </a:rPr>
              <a:t>Cell culture with</a:t>
            </a:r>
          </a:p>
          <a:p>
            <a:pPr algn="ctr"/>
            <a:r>
              <a:rPr lang="en-US" dirty="0">
                <a:solidFill>
                  <a:srgbClr val="C00000"/>
                </a:solidFill>
              </a:rPr>
              <a:t>SARS-CoV-2 peptide pool</a:t>
            </a:r>
          </a:p>
        </p:txBody>
      </p:sp>
      <p:cxnSp>
        <p:nvCxnSpPr>
          <p:cNvPr id="18" name="Straight Arrow Connector 17">
            <a:extLst>
              <a:ext uri="{FF2B5EF4-FFF2-40B4-BE49-F238E27FC236}">
                <a16:creationId xmlns:a16="http://schemas.microsoft.com/office/drawing/2014/main" id="{EF2680F6-5D68-481D-9F9A-DFD20A9927ED}"/>
              </a:ext>
            </a:extLst>
          </p:cNvPr>
          <p:cNvCxnSpPr>
            <a:cxnSpLocks/>
          </p:cNvCxnSpPr>
          <p:nvPr/>
        </p:nvCxnSpPr>
        <p:spPr>
          <a:xfrm flipV="1">
            <a:off x="8069092" y="2211243"/>
            <a:ext cx="1108488" cy="304344"/>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D1C6628-2FB6-4B1E-935E-E14FD840E4BF}"/>
              </a:ext>
            </a:extLst>
          </p:cNvPr>
          <p:cNvPicPr>
            <a:picLocks noChangeAspect="1"/>
          </p:cNvPicPr>
          <p:nvPr/>
        </p:nvPicPr>
        <p:blipFill>
          <a:blip r:embed="rId5"/>
          <a:stretch>
            <a:fillRect/>
          </a:stretch>
        </p:blipFill>
        <p:spPr>
          <a:xfrm>
            <a:off x="9271096" y="1419954"/>
            <a:ext cx="1024906" cy="1415142"/>
          </a:xfrm>
          <a:prstGeom prst="rect">
            <a:avLst/>
          </a:prstGeom>
        </p:spPr>
      </p:pic>
    </p:spTree>
    <p:extLst>
      <p:ext uri="{BB962C8B-B14F-4D97-AF65-F5344CB8AC3E}">
        <p14:creationId xmlns:p14="http://schemas.microsoft.com/office/powerpoint/2010/main" val="245954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FFA02-D265-E586-FE8D-804EF998192E}"/>
              </a:ext>
            </a:extLst>
          </p:cNvPr>
          <p:cNvSpPr>
            <a:spLocks noGrp="1"/>
          </p:cNvSpPr>
          <p:nvPr>
            <p:ph type="title"/>
          </p:nvPr>
        </p:nvSpPr>
        <p:spPr>
          <a:xfrm>
            <a:off x="609600" y="37458"/>
            <a:ext cx="10972800" cy="914400"/>
          </a:xfrm>
        </p:spPr>
        <p:txBody>
          <a:bodyPr/>
          <a:lstStyle/>
          <a:p>
            <a:r>
              <a:rPr lang="en-US" dirty="0">
                <a:latin typeface="Arial" panose="020B0604020202020204" pitchFamily="34" charset="0"/>
                <a:cs typeface="Arial" panose="020B0604020202020204" pitchFamily="34" charset="0"/>
              </a:rPr>
              <a:t>Application:  Long-Immuno-DASH (LID)</a:t>
            </a:r>
          </a:p>
        </p:txBody>
      </p:sp>
      <p:pic>
        <p:nvPicPr>
          <p:cNvPr id="4" name="Picture 3" descr="A picture containing text, indoor&#10;&#10;Description automatically generated">
            <a:extLst>
              <a:ext uri="{FF2B5EF4-FFF2-40B4-BE49-F238E27FC236}">
                <a16:creationId xmlns:a16="http://schemas.microsoft.com/office/drawing/2014/main" id="{77B3F1A2-6F6F-B939-81EC-84727DC37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8158" y="223891"/>
            <a:ext cx="2250980" cy="1688235"/>
          </a:xfrm>
          <a:prstGeom prst="rect">
            <a:avLst/>
          </a:prstGeom>
        </p:spPr>
      </p:pic>
      <p:sp>
        <p:nvSpPr>
          <p:cNvPr id="34" name="TextBox 33">
            <a:extLst>
              <a:ext uri="{FF2B5EF4-FFF2-40B4-BE49-F238E27FC236}">
                <a16:creationId xmlns:a16="http://schemas.microsoft.com/office/drawing/2014/main" id="{8F3F1674-47DA-C7D9-2EDB-F43F61FCB0DB}"/>
              </a:ext>
            </a:extLst>
          </p:cNvPr>
          <p:cNvSpPr txBox="1"/>
          <p:nvPr/>
        </p:nvSpPr>
        <p:spPr>
          <a:xfrm flipH="1">
            <a:off x="2070329" y="2176957"/>
            <a:ext cx="3033304" cy="369332"/>
          </a:xfrm>
          <a:prstGeom prst="rect">
            <a:avLst/>
          </a:prstGeom>
          <a:noFill/>
        </p:spPr>
        <p:txBody>
          <a:bodyPr wrap="square" rtlCol="0">
            <a:spAutoFit/>
          </a:bodyPr>
          <a:lstStyle/>
          <a:p>
            <a:pPr algn="ctr"/>
            <a:r>
              <a:rPr lang="en-US" dirty="0" err="1">
                <a:solidFill>
                  <a:srgbClr val="C00000"/>
                </a:solidFill>
              </a:rPr>
              <a:t>sVNT</a:t>
            </a:r>
            <a:r>
              <a:rPr lang="en-US" dirty="0">
                <a:solidFill>
                  <a:srgbClr val="C00000"/>
                </a:solidFill>
              </a:rPr>
              <a:t> (% neutralization)</a:t>
            </a:r>
          </a:p>
        </p:txBody>
      </p:sp>
      <p:sp>
        <p:nvSpPr>
          <p:cNvPr id="38" name="TextBox 37">
            <a:extLst>
              <a:ext uri="{FF2B5EF4-FFF2-40B4-BE49-F238E27FC236}">
                <a16:creationId xmlns:a16="http://schemas.microsoft.com/office/drawing/2014/main" id="{C45230F8-DA8E-2878-CE0B-9BF02BB05DBD}"/>
              </a:ext>
            </a:extLst>
          </p:cNvPr>
          <p:cNvSpPr txBox="1"/>
          <p:nvPr/>
        </p:nvSpPr>
        <p:spPr>
          <a:xfrm flipH="1">
            <a:off x="6601799" y="2176957"/>
            <a:ext cx="2949842" cy="369332"/>
          </a:xfrm>
          <a:prstGeom prst="rect">
            <a:avLst/>
          </a:prstGeom>
          <a:noFill/>
        </p:spPr>
        <p:txBody>
          <a:bodyPr wrap="square" rtlCol="0">
            <a:spAutoFit/>
          </a:bodyPr>
          <a:lstStyle/>
          <a:p>
            <a:pPr algn="ctr"/>
            <a:r>
              <a:rPr lang="en-US" dirty="0">
                <a:solidFill>
                  <a:srgbClr val="C00000"/>
                </a:solidFill>
              </a:rPr>
              <a:t>Cytokine response (</a:t>
            </a:r>
            <a:r>
              <a:rPr lang="en-US" dirty="0" err="1">
                <a:solidFill>
                  <a:srgbClr val="C00000"/>
                </a:solidFill>
              </a:rPr>
              <a:t>pg</a:t>
            </a:r>
            <a:r>
              <a:rPr lang="en-US" dirty="0">
                <a:solidFill>
                  <a:srgbClr val="C00000"/>
                </a:solidFill>
              </a:rPr>
              <a:t>/mL)</a:t>
            </a:r>
          </a:p>
        </p:txBody>
      </p:sp>
      <p:graphicFrame>
        <p:nvGraphicFramePr>
          <p:cNvPr id="5" name="Table 4">
            <a:extLst>
              <a:ext uri="{FF2B5EF4-FFF2-40B4-BE49-F238E27FC236}">
                <a16:creationId xmlns:a16="http://schemas.microsoft.com/office/drawing/2014/main" id="{C9365947-2847-7067-3452-ED1631E224D7}"/>
              </a:ext>
            </a:extLst>
          </p:cNvPr>
          <p:cNvGraphicFramePr>
            <a:graphicFrameLocks noGrp="1"/>
          </p:cNvGraphicFramePr>
          <p:nvPr>
            <p:extLst>
              <p:ext uri="{D42A27DB-BD31-4B8C-83A1-F6EECF244321}">
                <p14:modId xmlns:p14="http://schemas.microsoft.com/office/powerpoint/2010/main" val="2572439479"/>
              </p:ext>
            </p:extLst>
          </p:nvPr>
        </p:nvGraphicFramePr>
        <p:xfrm>
          <a:off x="35084" y="2604112"/>
          <a:ext cx="11037455" cy="3952634"/>
        </p:xfrm>
        <a:graphic>
          <a:graphicData uri="http://schemas.openxmlformats.org/drawingml/2006/table">
            <a:tbl>
              <a:tblPr/>
              <a:tblGrid>
                <a:gridCol w="1003405">
                  <a:extLst>
                    <a:ext uri="{9D8B030D-6E8A-4147-A177-3AD203B41FA5}">
                      <a16:colId xmlns:a16="http://schemas.microsoft.com/office/drawing/2014/main" val="1763605285"/>
                    </a:ext>
                  </a:extLst>
                </a:gridCol>
                <a:gridCol w="1003405">
                  <a:extLst>
                    <a:ext uri="{9D8B030D-6E8A-4147-A177-3AD203B41FA5}">
                      <a16:colId xmlns:a16="http://schemas.microsoft.com/office/drawing/2014/main" val="2215762017"/>
                    </a:ext>
                  </a:extLst>
                </a:gridCol>
                <a:gridCol w="1003405">
                  <a:extLst>
                    <a:ext uri="{9D8B030D-6E8A-4147-A177-3AD203B41FA5}">
                      <a16:colId xmlns:a16="http://schemas.microsoft.com/office/drawing/2014/main" val="3275547346"/>
                    </a:ext>
                  </a:extLst>
                </a:gridCol>
                <a:gridCol w="1003405">
                  <a:extLst>
                    <a:ext uri="{9D8B030D-6E8A-4147-A177-3AD203B41FA5}">
                      <a16:colId xmlns:a16="http://schemas.microsoft.com/office/drawing/2014/main" val="2284738489"/>
                    </a:ext>
                  </a:extLst>
                </a:gridCol>
                <a:gridCol w="1003405">
                  <a:extLst>
                    <a:ext uri="{9D8B030D-6E8A-4147-A177-3AD203B41FA5}">
                      <a16:colId xmlns:a16="http://schemas.microsoft.com/office/drawing/2014/main" val="2713998383"/>
                    </a:ext>
                  </a:extLst>
                </a:gridCol>
                <a:gridCol w="1003405">
                  <a:extLst>
                    <a:ext uri="{9D8B030D-6E8A-4147-A177-3AD203B41FA5}">
                      <a16:colId xmlns:a16="http://schemas.microsoft.com/office/drawing/2014/main" val="3026890893"/>
                    </a:ext>
                  </a:extLst>
                </a:gridCol>
                <a:gridCol w="1003405">
                  <a:extLst>
                    <a:ext uri="{9D8B030D-6E8A-4147-A177-3AD203B41FA5}">
                      <a16:colId xmlns:a16="http://schemas.microsoft.com/office/drawing/2014/main" val="290029432"/>
                    </a:ext>
                  </a:extLst>
                </a:gridCol>
                <a:gridCol w="1003405">
                  <a:extLst>
                    <a:ext uri="{9D8B030D-6E8A-4147-A177-3AD203B41FA5}">
                      <a16:colId xmlns:a16="http://schemas.microsoft.com/office/drawing/2014/main" val="1848798159"/>
                    </a:ext>
                  </a:extLst>
                </a:gridCol>
                <a:gridCol w="1003405">
                  <a:extLst>
                    <a:ext uri="{9D8B030D-6E8A-4147-A177-3AD203B41FA5}">
                      <a16:colId xmlns:a16="http://schemas.microsoft.com/office/drawing/2014/main" val="2240652796"/>
                    </a:ext>
                  </a:extLst>
                </a:gridCol>
                <a:gridCol w="1003405">
                  <a:extLst>
                    <a:ext uri="{9D8B030D-6E8A-4147-A177-3AD203B41FA5}">
                      <a16:colId xmlns:a16="http://schemas.microsoft.com/office/drawing/2014/main" val="1649964143"/>
                    </a:ext>
                  </a:extLst>
                </a:gridCol>
                <a:gridCol w="1003405">
                  <a:extLst>
                    <a:ext uri="{9D8B030D-6E8A-4147-A177-3AD203B41FA5}">
                      <a16:colId xmlns:a16="http://schemas.microsoft.com/office/drawing/2014/main" val="599880983"/>
                    </a:ext>
                  </a:extLst>
                </a:gridCol>
              </a:tblGrid>
              <a:tr h="282331">
                <a:tc>
                  <a:txBody>
                    <a:bodyPr/>
                    <a:lstStyle/>
                    <a:p>
                      <a:pPr algn="r" fontAlgn="b"/>
                      <a:r>
                        <a:rPr lang="en-US" sz="1700" b="1" i="0" u="none" strike="noStrike">
                          <a:solidFill>
                            <a:srgbClr val="000000"/>
                          </a:solidFill>
                          <a:effectLst/>
                          <a:latin typeface="Calibri" panose="020F0502020204030204" pitchFamily="34" charset="0"/>
                        </a:rPr>
                        <a:t>ID</a:t>
                      </a:r>
                    </a:p>
                  </a:txBody>
                  <a:tcPr marL="6557" marR="6557" marT="6557" marB="0" anchor="b">
                    <a:lnL>
                      <a:noFill/>
                    </a:lnL>
                    <a:lnR>
                      <a:noFill/>
                    </a:lnR>
                    <a:lnT>
                      <a:noFill/>
                    </a:lnT>
                    <a:lnB>
                      <a:noFill/>
                    </a:lnB>
                  </a:tcPr>
                </a:tc>
                <a:tc>
                  <a:txBody>
                    <a:bodyPr/>
                    <a:lstStyle/>
                    <a:p>
                      <a:pPr algn="ctr" fontAlgn="b"/>
                      <a:endParaRPr lang="en-US" sz="1700" b="1"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ctr" fontAlgn="b"/>
                      <a:r>
                        <a:rPr lang="en-US" sz="1700" b="1" i="0" u="none" strike="noStrike">
                          <a:solidFill>
                            <a:srgbClr val="000000"/>
                          </a:solidFill>
                          <a:effectLst/>
                          <a:latin typeface="Calibri" panose="020F0502020204030204" pitchFamily="34" charset="0"/>
                        </a:rPr>
                        <a:t>WT</a:t>
                      </a:r>
                    </a:p>
                  </a:txBody>
                  <a:tcPr marL="6557" marR="6557" marT="6557" marB="0" anchor="b">
                    <a:lnL>
                      <a:noFill/>
                    </a:lnL>
                    <a:lnR>
                      <a:noFill/>
                    </a:lnR>
                    <a:lnT>
                      <a:noFill/>
                    </a:lnT>
                    <a:lnB>
                      <a:noFill/>
                    </a:lnB>
                  </a:tcPr>
                </a:tc>
                <a:tc>
                  <a:txBody>
                    <a:bodyPr/>
                    <a:lstStyle/>
                    <a:p>
                      <a:pPr algn="ctr" fontAlgn="b"/>
                      <a:r>
                        <a:rPr lang="en-US" sz="1700" b="1" i="0" u="none" strike="noStrike">
                          <a:solidFill>
                            <a:srgbClr val="000000"/>
                          </a:solidFill>
                          <a:effectLst/>
                          <a:latin typeface="Calibri" panose="020F0502020204030204" pitchFamily="34" charset="0"/>
                        </a:rPr>
                        <a:t>Omicron</a:t>
                      </a:r>
                    </a:p>
                  </a:txBody>
                  <a:tcPr marL="6557" marR="6557" marT="6557" marB="0" anchor="b">
                    <a:lnL>
                      <a:noFill/>
                    </a:lnL>
                    <a:lnR>
                      <a:noFill/>
                    </a:lnR>
                    <a:lnT>
                      <a:noFill/>
                    </a:lnT>
                    <a:lnB>
                      <a:noFill/>
                    </a:lnB>
                  </a:tcPr>
                </a:tc>
                <a:tc>
                  <a:txBody>
                    <a:bodyPr/>
                    <a:lstStyle/>
                    <a:p>
                      <a:pPr algn="ctr" fontAlgn="b"/>
                      <a:r>
                        <a:rPr lang="en-US" sz="1700" b="1" i="0" u="none" strike="noStrike">
                          <a:solidFill>
                            <a:srgbClr val="000000"/>
                          </a:solidFill>
                          <a:effectLst/>
                          <a:latin typeface="Calibri" panose="020F0502020204030204" pitchFamily="34" charset="0"/>
                        </a:rPr>
                        <a:t>Delta</a:t>
                      </a:r>
                    </a:p>
                  </a:txBody>
                  <a:tcPr marL="6557" marR="6557" marT="6557" marB="0" anchor="b">
                    <a:lnL>
                      <a:noFill/>
                    </a:lnL>
                    <a:lnR>
                      <a:noFill/>
                    </a:lnR>
                    <a:lnT>
                      <a:noFill/>
                    </a:lnT>
                    <a:lnB>
                      <a:noFill/>
                    </a:lnB>
                  </a:tcPr>
                </a:tc>
                <a:tc>
                  <a:txBody>
                    <a:bodyPr/>
                    <a:lstStyle/>
                    <a:p>
                      <a:pPr algn="ctr" fontAlgn="b"/>
                      <a:endParaRPr lang="en-US" sz="1700" b="1"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ctr" fontAlgn="b"/>
                      <a:r>
                        <a:rPr lang="en-US" sz="1700" b="1" i="0" u="none" strike="noStrike">
                          <a:solidFill>
                            <a:srgbClr val="000000"/>
                          </a:solidFill>
                          <a:effectLst/>
                          <a:latin typeface="Calibri" panose="020F0502020204030204" pitchFamily="34" charset="0"/>
                        </a:rPr>
                        <a:t>IL1b</a:t>
                      </a:r>
                    </a:p>
                  </a:txBody>
                  <a:tcPr marL="6557" marR="6557" marT="6557" marB="0" anchor="b">
                    <a:lnL>
                      <a:noFill/>
                    </a:lnL>
                    <a:lnR>
                      <a:noFill/>
                    </a:lnR>
                    <a:lnT>
                      <a:noFill/>
                    </a:lnT>
                    <a:lnB>
                      <a:noFill/>
                    </a:lnB>
                  </a:tcPr>
                </a:tc>
                <a:tc>
                  <a:txBody>
                    <a:bodyPr/>
                    <a:lstStyle/>
                    <a:p>
                      <a:pPr algn="ctr" fontAlgn="b"/>
                      <a:r>
                        <a:rPr lang="en-US" sz="1700" b="1" i="0" u="none" strike="noStrike">
                          <a:solidFill>
                            <a:srgbClr val="000000"/>
                          </a:solidFill>
                          <a:effectLst/>
                          <a:latin typeface="Calibri" panose="020F0502020204030204" pitchFamily="34" charset="0"/>
                        </a:rPr>
                        <a:t>IL2</a:t>
                      </a:r>
                    </a:p>
                  </a:txBody>
                  <a:tcPr marL="6557" marR="6557" marT="6557" marB="0" anchor="b">
                    <a:lnL>
                      <a:noFill/>
                    </a:lnL>
                    <a:lnR>
                      <a:noFill/>
                    </a:lnR>
                    <a:lnT>
                      <a:noFill/>
                    </a:lnT>
                    <a:lnB>
                      <a:noFill/>
                    </a:lnB>
                  </a:tcPr>
                </a:tc>
                <a:tc>
                  <a:txBody>
                    <a:bodyPr/>
                    <a:lstStyle/>
                    <a:p>
                      <a:pPr algn="ctr" fontAlgn="b"/>
                      <a:r>
                        <a:rPr lang="en-US" sz="1700" b="1" i="0" u="none" strike="noStrike">
                          <a:solidFill>
                            <a:srgbClr val="000000"/>
                          </a:solidFill>
                          <a:effectLst/>
                          <a:latin typeface="Calibri" panose="020F0502020204030204" pitchFamily="34" charset="0"/>
                        </a:rPr>
                        <a:t>IL6</a:t>
                      </a:r>
                    </a:p>
                  </a:txBody>
                  <a:tcPr marL="6557" marR="6557" marT="6557" marB="0" anchor="b">
                    <a:lnL>
                      <a:noFill/>
                    </a:lnL>
                    <a:lnR>
                      <a:noFill/>
                    </a:lnR>
                    <a:lnT>
                      <a:noFill/>
                    </a:lnT>
                    <a:lnB>
                      <a:noFill/>
                    </a:lnB>
                  </a:tcPr>
                </a:tc>
                <a:tc>
                  <a:txBody>
                    <a:bodyPr/>
                    <a:lstStyle/>
                    <a:p>
                      <a:pPr algn="ctr" fontAlgn="b"/>
                      <a:r>
                        <a:rPr lang="en-US" sz="1700" b="1" i="0" u="none" strike="noStrike">
                          <a:solidFill>
                            <a:srgbClr val="000000"/>
                          </a:solidFill>
                          <a:effectLst/>
                          <a:latin typeface="Calibri" panose="020F0502020204030204" pitchFamily="34" charset="0"/>
                        </a:rPr>
                        <a:t>TNFa</a:t>
                      </a:r>
                    </a:p>
                  </a:txBody>
                  <a:tcPr marL="6557" marR="6557" marT="6557" marB="0" anchor="b">
                    <a:lnL>
                      <a:noFill/>
                    </a:lnL>
                    <a:lnR>
                      <a:noFill/>
                    </a:lnR>
                    <a:lnT>
                      <a:noFill/>
                    </a:lnT>
                    <a:lnB>
                      <a:noFill/>
                    </a:lnB>
                  </a:tcPr>
                </a:tc>
                <a:tc>
                  <a:txBody>
                    <a:bodyPr/>
                    <a:lstStyle/>
                    <a:p>
                      <a:pPr algn="ctr" fontAlgn="b"/>
                      <a:r>
                        <a:rPr lang="en-US" sz="1700" b="1" i="0" u="none" strike="noStrike">
                          <a:solidFill>
                            <a:srgbClr val="000000"/>
                          </a:solidFill>
                          <a:effectLst/>
                          <a:latin typeface="Calibri" panose="020F0502020204030204" pitchFamily="34" charset="0"/>
                        </a:rPr>
                        <a:t>IFNg</a:t>
                      </a:r>
                    </a:p>
                  </a:txBody>
                  <a:tcPr marL="6557" marR="6557" marT="6557" marB="0" anchor="b">
                    <a:lnL>
                      <a:noFill/>
                    </a:lnL>
                    <a:lnR>
                      <a:noFill/>
                    </a:lnR>
                    <a:lnT>
                      <a:noFill/>
                    </a:lnT>
                    <a:lnB>
                      <a:noFill/>
                    </a:lnB>
                  </a:tcPr>
                </a:tc>
                <a:extLst>
                  <a:ext uri="{0D108BD9-81ED-4DB2-BD59-A6C34878D82A}">
                    <a16:rowId xmlns:a16="http://schemas.microsoft.com/office/drawing/2014/main" val="429184399"/>
                  </a:ext>
                </a:extLst>
              </a:tr>
              <a:tr h="282331">
                <a:tc>
                  <a:txBody>
                    <a:bodyPr/>
                    <a:lstStyle/>
                    <a:p>
                      <a:pPr algn="r" fontAlgn="b"/>
                      <a:r>
                        <a:rPr lang="en-US" sz="1700" b="0" i="0" u="none" strike="noStrike">
                          <a:solidFill>
                            <a:srgbClr val="000000"/>
                          </a:solidFill>
                          <a:effectLst/>
                          <a:latin typeface="Calibri" panose="020F0502020204030204" pitchFamily="34" charset="0"/>
                        </a:rPr>
                        <a:t>277</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0.868068</a:t>
                      </a:r>
                    </a:p>
                  </a:txBody>
                  <a:tcPr marL="6557" marR="6557" marT="6557" marB="0" anchor="b">
                    <a:lnL>
                      <a:noFill/>
                    </a:lnL>
                    <a:lnR>
                      <a:noFill/>
                    </a:lnR>
                    <a:lnT>
                      <a:noFill/>
                    </a:lnT>
                    <a:lnB>
                      <a:noFill/>
                    </a:lnB>
                    <a:solidFill>
                      <a:srgbClr val="FFC71C"/>
                    </a:solidFill>
                  </a:tcPr>
                </a:tc>
                <a:tc>
                  <a:txBody>
                    <a:bodyPr/>
                    <a:lstStyle/>
                    <a:p>
                      <a:pPr algn="r" fontAlgn="b"/>
                      <a:r>
                        <a:rPr lang="en-US" sz="1700" b="0" i="0" u="none" strike="noStrike">
                          <a:solidFill>
                            <a:srgbClr val="000000"/>
                          </a:solidFill>
                          <a:effectLst/>
                          <a:latin typeface="Calibri" panose="020F0502020204030204" pitchFamily="34" charset="0"/>
                        </a:rPr>
                        <a:t>0.17861</a:t>
                      </a:r>
                    </a:p>
                  </a:txBody>
                  <a:tcPr marL="6557" marR="6557" marT="6557" marB="0" anchor="b">
                    <a:lnL>
                      <a:noFill/>
                    </a:lnL>
                    <a:lnR>
                      <a:noFill/>
                    </a:lnR>
                    <a:lnT>
                      <a:noFill/>
                    </a:lnT>
                    <a:lnB>
                      <a:noFill/>
                    </a:lnB>
                    <a:solidFill>
                      <a:srgbClr val="FFF7DE"/>
                    </a:solidFill>
                  </a:tcPr>
                </a:tc>
                <a:tc>
                  <a:txBody>
                    <a:bodyPr/>
                    <a:lstStyle/>
                    <a:p>
                      <a:pPr algn="r" fontAlgn="b"/>
                      <a:r>
                        <a:rPr lang="en-US" sz="1700" b="0" i="0" u="none" strike="noStrike">
                          <a:solidFill>
                            <a:srgbClr val="000000"/>
                          </a:solidFill>
                          <a:effectLst/>
                          <a:latin typeface="Calibri" panose="020F0502020204030204" pitchFamily="34" charset="0"/>
                        </a:rPr>
                        <a:t>0.726227</a:t>
                      </a:r>
                    </a:p>
                  </a:txBody>
                  <a:tcPr marL="6557" marR="6557" marT="6557" marB="0" anchor="b">
                    <a:lnL>
                      <a:noFill/>
                    </a:lnL>
                    <a:lnR>
                      <a:noFill/>
                    </a:lnR>
                    <a:lnT>
                      <a:noFill/>
                    </a:lnT>
                    <a:lnB>
                      <a:noFill/>
                    </a:lnB>
                    <a:solidFill>
                      <a:srgbClr val="FFD144"/>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extLst>
                  <a:ext uri="{0D108BD9-81ED-4DB2-BD59-A6C34878D82A}">
                    <a16:rowId xmlns:a16="http://schemas.microsoft.com/office/drawing/2014/main" val="118235464"/>
                  </a:ext>
                </a:extLst>
              </a:tr>
              <a:tr h="282331">
                <a:tc>
                  <a:txBody>
                    <a:bodyPr/>
                    <a:lstStyle/>
                    <a:p>
                      <a:pPr algn="r" fontAlgn="b"/>
                      <a:r>
                        <a:rPr lang="en-US" sz="1700" b="0" i="0" u="none" strike="noStrike">
                          <a:solidFill>
                            <a:srgbClr val="000000"/>
                          </a:solidFill>
                          <a:effectLst/>
                          <a:latin typeface="Calibri" panose="020F0502020204030204" pitchFamily="34" charset="0"/>
                        </a:rPr>
                        <a:t>282</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0.965882</a:t>
                      </a:r>
                    </a:p>
                  </a:txBody>
                  <a:tcPr marL="6557" marR="6557" marT="6557" marB="0" anchor="b">
                    <a:lnL>
                      <a:noFill/>
                    </a:lnL>
                    <a:lnR>
                      <a:noFill/>
                    </a:lnR>
                    <a:lnT>
                      <a:noFill/>
                    </a:lnT>
                    <a:lnB>
                      <a:noFill/>
                    </a:lnB>
                    <a:solidFill>
                      <a:srgbClr val="FFC101"/>
                    </a:solidFill>
                  </a:tcPr>
                </a:tc>
                <a:tc>
                  <a:txBody>
                    <a:bodyPr/>
                    <a:lstStyle/>
                    <a:p>
                      <a:pPr algn="r" fontAlgn="b"/>
                      <a:r>
                        <a:rPr lang="en-US" sz="1700" b="0" i="0" u="none" strike="noStrike">
                          <a:solidFill>
                            <a:srgbClr val="000000"/>
                          </a:solidFill>
                          <a:effectLst/>
                          <a:latin typeface="Calibri" panose="020F0502020204030204" pitchFamily="34" charset="0"/>
                        </a:rPr>
                        <a:t>0.470644</a:t>
                      </a:r>
                    </a:p>
                  </a:txBody>
                  <a:tcPr marL="6557" marR="6557" marT="6557" marB="0" anchor="b">
                    <a:lnL>
                      <a:noFill/>
                    </a:lnL>
                    <a:lnR>
                      <a:noFill/>
                    </a:lnR>
                    <a:lnT>
                      <a:noFill/>
                    </a:lnT>
                    <a:lnB>
                      <a:noFill/>
                    </a:lnB>
                    <a:solidFill>
                      <a:srgbClr val="FFE38C"/>
                    </a:solidFill>
                  </a:tcPr>
                </a:tc>
                <a:tc>
                  <a:txBody>
                    <a:bodyPr/>
                    <a:lstStyle/>
                    <a:p>
                      <a:pPr algn="r" fontAlgn="b"/>
                      <a:r>
                        <a:rPr lang="en-US" sz="1700" b="0" i="0" u="none" strike="noStrike">
                          <a:solidFill>
                            <a:srgbClr val="000000"/>
                          </a:solidFill>
                          <a:effectLst/>
                          <a:latin typeface="Calibri" panose="020F0502020204030204" pitchFamily="34" charset="0"/>
                        </a:rPr>
                        <a:t>0.916439</a:t>
                      </a:r>
                    </a:p>
                  </a:txBody>
                  <a:tcPr marL="6557" marR="6557" marT="6557" marB="0" anchor="b">
                    <a:lnL>
                      <a:noFill/>
                    </a:lnL>
                    <a:lnR>
                      <a:noFill/>
                    </a:lnR>
                    <a:lnT>
                      <a:noFill/>
                    </a:lnT>
                    <a:lnB>
                      <a:noFill/>
                    </a:lnB>
                    <a:solidFill>
                      <a:srgbClr val="FFC40F"/>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extLst>
                  <a:ext uri="{0D108BD9-81ED-4DB2-BD59-A6C34878D82A}">
                    <a16:rowId xmlns:a16="http://schemas.microsoft.com/office/drawing/2014/main" val="2683248483"/>
                  </a:ext>
                </a:extLst>
              </a:tr>
              <a:tr h="282331">
                <a:tc>
                  <a:txBody>
                    <a:bodyPr/>
                    <a:lstStyle/>
                    <a:p>
                      <a:pPr algn="r" fontAlgn="b"/>
                      <a:r>
                        <a:rPr lang="en-US" sz="1700" b="0" i="0" u="none" strike="noStrike">
                          <a:solidFill>
                            <a:srgbClr val="000000"/>
                          </a:solidFill>
                          <a:effectLst/>
                          <a:latin typeface="Calibri" panose="020F0502020204030204" pitchFamily="34" charset="0"/>
                        </a:rPr>
                        <a:t>272</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0.996942</a:t>
                      </a:r>
                    </a:p>
                  </a:txBody>
                  <a:tcPr marL="6557" marR="6557" marT="6557" marB="0" anchor="b">
                    <a:lnL>
                      <a:noFill/>
                    </a:lnL>
                    <a:lnR>
                      <a:noFill/>
                    </a:lnR>
                    <a:lnT>
                      <a:noFill/>
                    </a:lnT>
                    <a:lnB>
                      <a:noFill/>
                    </a:lnB>
                    <a:solidFill>
                      <a:srgbClr val="FF0F00"/>
                    </a:solidFill>
                  </a:tcPr>
                </a:tc>
                <a:tc>
                  <a:txBody>
                    <a:bodyPr/>
                    <a:lstStyle/>
                    <a:p>
                      <a:pPr algn="r" fontAlgn="b"/>
                      <a:r>
                        <a:rPr lang="en-US" sz="1700" b="0" i="0" u="none" strike="noStrike">
                          <a:solidFill>
                            <a:srgbClr val="000000"/>
                          </a:solidFill>
                          <a:effectLst/>
                          <a:latin typeface="Calibri" panose="020F0502020204030204" pitchFamily="34" charset="0"/>
                        </a:rPr>
                        <a:t>0.942265</a:t>
                      </a:r>
                    </a:p>
                  </a:txBody>
                  <a:tcPr marL="6557" marR="6557" marT="6557" marB="0" anchor="b">
                    <a:lnL>
                      <a:noFill/>
                    </a:lnL>
                    <a:lnR>
                      <a:noFill/>
                    </a:lnR>
                    <a:lnT>
                      <a:noFill/>
                    </a:lnT>
                    <a:lnB>
                      <a:noFill/>
                    </a:lnB>
                    <a:solidFill>
                      <a:srgbClr val="FFC208"/>
                    </a:solidFill>
                  </a:tcPr>
                </a:tc>
                <a:tc>
                  <a:txBody>
                    <a:bodyPr/>
                    <a:lstStyle/>
                    <a:p>
                      <a:pPr algn="r" fontAlgn="b"/>
                      <a:r>
                        <a:rPr lang="en-US" sz="1700" b="0" i="0" u="none" strike="noStrike">
                          <a:solidFill>
                            <a:srgbClr val="000000"/>
                          </a:solidFill>
                          <a:effectLst/>
                          <a:latin typeface="Calibri" panose="020F0502020204030204" pitchFamily="34" charset="0"/>
                        </a:rPr>
                        <a:t>0.992649</a:t>
                      </a:r>
                    </a:p>
                  </a:txBody>
                  <a:tcPr marL="6557" marR="6557" marT="6557" marB="0" anchor="b">
                    <a:lnL>
                      <a:noFill/>
                    </a:lnL>
                    <a:lnR>
                      <a:noFill/>
                    </a:lnR>
                    <a:lnT>
                      <a:noFill/>
                    </a:lnT>
                    <a:lnB>
                      <a:noFill/>
                    </a:lnB>
                    <a:solidFill>
                      <a:srgbClr val="FF2900"/>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100.4587</a:t>
                      </a:r>
                    </a:p>
                  </a:txBody>
                  <a:tcPr marL="6557" marR="6557" marT="6557" marB="0" anchor="b">
                    <a:lnL>
                      <a:noFill/>
                    </a:lnL>
                    <a:lnR>
                      <a:noFill/>
                    </a:lnR>
                    <a:lnT>
                      <a:noFill/>
                    </a:lnT>
                    <a:lnB>
                      <a:noFill/>
                    </a:lnB>
                    <a:solidFill>
                      <a:srgbClr val="FF0000"/>
                    </a:solidFill>
                  </a:tcPr>
                </a:tc>
                <a:tc>
                  <a:txBody>
                    <a:bodyPr/>
                    <a:lstStyle/>
                    <a:p>
                      <a:pPr algn="r" fontAlgn="b"/>
                      <a:r>
                        <a:rPr lang="en-US" sz="1700" b="0" i="0" u="none" strike="noStrike">
                          <a:solidFill>
                            <a:srgbClr val="000000"/>
                          </a:solidFill>
                          <a:effectLst/>
                          <a:latin typeface="Calibri" panose="020F0502020204030204" pitchFamily="34" charset="0"/>
                        </a:rPr>
                        <a:t>0.847846</a:t>
                      </a:r>
                    </a:p>
                  </a:txBody>
                  <a:tcPr marL="6557" marR="6557" marT="6557" marB="0" anchor="b">
                    <a:lnL>
                      <a:noFill/>
                    </a:lnL>
                    <a:lnR>
                      <a:noFill/>
                    </a:lnR>
                    <a:lnT>
                      <a:noFill/>
                    </a:lnT>
                    <a:lnB>
                      <a:noFill/>
                    </a:lnB>
                    <a:solidFill>
                      <a:srgbClr val="FFAD00"/>
                    </a:solidFill>
                  </a:tcPr>
                </a:tc>
                <a:tc>
                  <a:txBody>
                    <a:bodyPr/>
                    <a:lstStyle/>
                    <a:p>
                      <a:pPr algn="r" fontAlgn="b"/>
                      <a:r>
                        <a:rPr lang="en-US" sz="1700" b="0" i="0" u="none" strike="noStrike">
                          <a:solidFill>
                            <a:srgbClr val="000000"/>
                          </a:solidFill>
                          <a:effectLst/>
                          <a:latin typeface="Calibri" panose="020F0502020204030204" pitchFamily="34" charset="0"/>
                        </a:rPr>
                        <a:t>24.24619</a:t>
                      </a:r>
                    </a:p>
                  </a:txBody>
                  <a:tcPr marL="6557" marR="6557" marT="6557" marB="0" anchor="b">
                    <a:lnL>
                      <a:noFill/>
                    </a:lnL>
                    <a:lnR>
                      <a:noFill/>
                    </a:lnR>
                    <a:lnT>
                      <a:noFill/>
                    </a:lnT>
                    <a:lnB>
                      <a:noFill/>
                    </a:lnB>
                    <a:solidFill>
                      <a:srgbClr val="FF0000"/>
                    </a:solidFill>
                  </a:tcPr>
                </a:tc>
                <a:tc>
                  <a:txBody>
                    <a:bodyPr/>
                    <a:lstStyle/>
                    <a:p>
                      <a:pPr algn="r" fontAlgn="b"/>
                      <a:r>
                        <a:rPr lang="en-US" sz="1700" b="0" i="0" u="none" strike="noStrike">
                          <a:solidFill>
                            <a:srgbClr val="000000"/>
                          </a:solidFill>
                          <a:effectLst/>
                          <a:latin typeface="Calibri" panose="020F0502020204030204" pitchFamily="34" charset="0"/>
                        </a:rPr>
                        <a:t>5.318708</a:t>
                      </a:r>
                    </a:p>
                  </a:txBody>
                  <a:tcPr marL="6557" marR="6557" marT="6557" marB="0" anchor="b">
                    <a:lnL>
                      <a:noFill/>
                    </a:lnL>
                    <a:lnR>
                      <a:noFill/>
                    </a:lnR>
                    <a:lnT>
                      <a:noFill/>
                    </a:lnT>
                    <a:lnB>
                      <a:noFill/>
                    </a:lnB>
                    <a:solidFill>
                      <a:srgbClr val="FF0000"/>
                    </a:solidFill>
                  </a:tcPr>
                </a:tc>
                <a:tc>
                  <a:txBody>
                    <a:bodyPr/>
                    <a:lstStyle/>
                    <a:p>
                      <a:pPr algn="r" fontAlgn="b"/>
                      <a:r>
                        <a:rPr lang="en-US" sz="1700" b="0" i="0" u="none" strike="noStrike">
                          <a:solidFill>
                            <a:srgbClr val="000000"/>
                          </a:solidFill>
                          <a:effectLst/>
                          <a:latin typeface="Calibri" panose="020F0502020204030204" pitchFamily="34" charset="0"/>
                        </a:rPr>
                        <a:t>5.470804</a:t>
                      </a:r>
                    </a:p>
                  </a:txBody>
                  <a:tcPr marL="6557" marR="6557" marT="6557" marB="0" anchor="b">
                    <a:lnL>
                      <a:noFill/>
                    </a:lnL>
                    <a:lnR>
                      <a:noFill/>
                    </a:lnR>
                    <a:lnT>
                      <a:noFill/>
                    </a:lnT>
                    <a:lnB>
                      <a:noFill/>
                    </a:lnB>
                    <a:solidFill>
                      <a:srgbClr val="FFD143"/>
                    </a:solidFill>
                  </a:tcPr>
                </a:tc>
                <a:extLst>
                  <a:ext uri="{0D108BD9-81ED-4DB2-BD59-A6C34878D82A}">
                    <a16:rowId xmlns:a16="http://schemas.microsoft.com/office/drawing/2014/main" val="3702859301"/>
                  </a:ext>
                </a:extLst>
              </a:tr>
              <a:tr h="282331">
                <a:tc>
                  <a:txBody>
                    <a:bodyPr/>
                    <a:lstStyle/>
                    <a:p>
                      <a:pPr algn="r" fontAlgn="b"/>
                      <a:r>
                        <a:rPr lang="en-US" sz="1700" b="0" i="0" u="none" strike="noStrike">
                          <a:solidFill>
                            <a:srgbClr val="000000"/>
                          </a:solidFill>
                          <a:effectLst/>
                          <a:latin typeface="Calibri" panose="020F0502020204030204" pitchFamily="34" charset="0"/>
                        </a:rPr>
                        <a:t>295</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0.996064</a:t>
                      </a:r>
                    </a:p>
                  </a:txBody>
                  <a:tcPr marL="6557" marR="6557" marT="6557" marB="0" anchor="b">
                    <a:lnL>
                      <a:noFill/>
                    </a:lnL>
                    <a:lnR>
                      <a:noFill/>
                    </a:lnR>
                    <a:lnT>
                      <a:noFill/>
                    </a:lnT>
                    <a:lnB>
                      <a:noFill/>
                    </a:lnB>
                    <a:solidFill>
                      <a:srgbClr val="FF1500"/>
                    </a:solidFill>
                  </a:tcPr>
                </a:tc>
                <a:tc>
                  <a:txBody>
                    <a:bodyPr/>
                    <a:lstStyle/>
                    <a:p>
                      <a:pPr algn="r" fontAlgn="b"/>
                      <a:r>
                        <a:rPr lang="en-US" sz="1700" b="0" i="0" u="none" strike="noStrike">
                          <a:solidFill>
                            <a:srgbClr val="000000"/>
                          </a:solidFill>
                          <a:effectLst/>
                          <a:latin typeface="Calibri" panose="020F0502020204030204" pitchFamily="34" charset="0"/>
                        </a:rPr>
                        <a:t>0.921088</a:t>
                      </a:r>
                    </a:p>
                  </a:txBody>
                  <a:tcPr marL="6557" marR="6557" marT="6557" marB="0" anchor="b">
                    <a:lnL>
                      <a:noFill/>
                    </a:lnL>
                    <a:lnR>
                      <a:noFill/>
                    </a:lnR>
                    <a:lnT>
                      <a:noFill/>
                    </a:lnT>
                    <a:lnB>
                      <a:noFill/>
                    </a:lnB>
                    <a:solidFill>
                      <a:srgbClr val="FFC40E"/>
                    </a:solidFill>
                  </a:tcPr>
                </a:tc>
                <a:tc>
                  <a:txBody>
                    <a:bodyPr/>
                    <a:lstStyle/>
                    <a:p>
                      <a:pPr algn="r" fontAlgn="b"/>
                      <a:r>
                        <a:rPr lang="en-US" sz="1700" b="0" i="0" u="none" strike="noStrike">
                          <a:solidFill>
                            <a:srgbClr val="000000"/>
                          </a:solidFill>
                          <a:effectLst/>
                          <a:latin typeface="Calibri" panose="020F0502020204030204" pitchFamily="34" charset="0"/>
                        </a:rPr>
                        <a:t>0.990553</a:t>
                      </a:r>
                    </a:p>
                  </a:txBody>
                  <a:tcPr marL="6557" marR="6557" marT="6557" marB="0" anchor="b">
                    <a:lnL>
                      <a:noFill/>
                    </a:lnL>
                    <a:lnR>
                      <a:noFill/>
                    </a:lnR>
                    <a:lnT>
                      <a:noFill/>
                    </a:lnT>
                    <a:lnB>
                      <a:noFill/>
                    </a:lnB>
                    <a:solidFill>
                      <a:srgbClr val="FF3600"/>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6.46873</a:t>
                      </a:r>
                    </a:p>
                  </a:txBody>
                  <a:tcPr marL="6557" marR="6557" marT="6557" marB="0" anchor="b">
                    <a:lnL>
                      <a:noFill/>
                    </a:lnL>
                    <a:lnR>
                      <a:noFill/>
                    </a:lnR>
                    <a:lnT>
                      <a:noFill/>
                    </a:lnT>
                    <a:lnB>
                      <a:noFill/>
                    </a:lnB>
                    <a:solidFill>
                      <a:srgbClr val="FFDE7A"/>
                    </a:solidFill>
                  </a:tcPr>
                </a:tc>
                <a:tc>
                  <a:txBody>
                    <a:bodyPr/>
                    <a:lstStyle/>
                    <a:p>
                      <a:pPr algn="r" fontAlgn="b"/>
                      <a:r>
                        <a:rPr lang="en-US" sz="1700" b="0" i="0" u="none" strike="noStrike">
                          <a:solidFill>
                            <a:srgbClr val="000000"/>
                          </a:solidFill>
                          <a:effectLst/>
                          <a:latin typeface="Calibri" panose="020F0502020204030204" pitchFamily="34" charset="0"/>
                        </a:rPr>
                        <a:t>0.023254</a:t>
                      </a:r>
                    </a:p>
                  </a:txBody>
                  <a:tcPr marL="6557" marR="6557" marT="6557" marB="0" anchor="b">
                    <a:lnL>
                      <a:noFill/>
                    </a:lnL>
                    <a:lnR>
                      <a:noFill/>
                    </a:lnR>
                    <a:lnT>
                      <a:noFill/>
                    </a:lnT>
                    <a:lnB>
                      <a:noFill/>
                    </a:lnB>
                    <a:solidFill>
                      <a:srgbClr val="FFFFFF"/>
                    </a:solidFill>
                  </a:tcPr>
                </a:tc>
                <a:tc>
                  <a:txBody>
                    <a:bodyPr/>
                    <a:lstStyle/>
                    <a:p>
                      <a:pPr algn="r" fontAlgn="b"/>
                      <a:r>
                        <a:rPr lang="en-US" sz="1700" b="0" i="0" u="none" strike="noStrike">
                          <a:solidFill>
                            <a:srgbClr val="000000"/>
                          </a:solidFill>
                          <a:effectLst/>
                          <a:latin typeface="Calibri" panose="020F0502020204030204" pitchFamily="34" charset="0"/>
                        </a:rPr>
                        <a:t>0.99018</a:t>
                      </a:r>
                    </a:p>
                  </a:txBody>
                  <a:tcPr marL="6557" marR="6557" marT="6557" marB="0" anchor="b">
                    <a:lnL>
                      <a:noFill/>
                    </a:lnL>
                    <a:lnR>
                      <a:noFill/>
                    </a:lnR>
                    <a:lnT>
                      <a:noFill/>
                    </a:lnT>
                    <a:lnB>
                      <a:noFill/>
                    </a:lnB>
                    <a:solidFill>
                      <a:srgbClr val="FFCB2A"/>
                    </a:solidFill>
                  </a:tcPr>
                </a:tc>
                <a:tc>
                  <a:txBody>
                    <a:bodyPr/>
                    <a:lstStyle/>
                    <a:p>
                      <a:pPr algn="r" fontAlgn="b"/>
                      <a:r>
                        <a:rPr lang="en-US" sz="1700" b="0" i="0" u="none" strike="noStrike">
                          <a:solidFill>
                            <a:srgbClr val="000000"/>
                          </a:solidFill>
                          <a:effectLst/>
                          <a:latin typeface="Calibri" panose="020F0502020204030204" pitchFamily="34" charset="0"/>
                        </a:rPr>
                        <a:t>0.442862</a:t>
                      </a:r>
                    </a:p>
                  </a:txBody>
                  <a:tcPr marL="6557" marR="6557" marT="6557" marB="0" anchor="b">
                    <a:lnL>
                      <a:noFill/>
                    </a:lnL>
                    <a:lnR>
                      <a:noFill/>
                    </a:lnR>
                    <a:lnT>
                      <a:noFill/>
                    </a:lnT>
                    <a:lnB>
                      <a:noFill/>
                    </a:lnB>
                    <a:solidFill>
                      <a:srgbClr val="FFF0C1"/>
                    </a:solidFill>
                  </a:tcPr>
                </a:tc>
                <a:tc>
                  <a:txBody>
                    <a:bodyPr/>
                    <a:lstStyle/>
                    <a:p>
                      <a:pPr algn="r" fontAlgn="b"/>
                      <a:r>
                        <a:rPr lang="en-US" sz="1700" b="0" i="0" u="none" strike="noStrike">
                          <a:solidFill>
                            <a:srgbClr val="000000"/>
                          </a:solidFill>
                          <a:effectLst/>
                          <a:latin typeface="Calibri" panose="020F0502020204030204" pitchFamily="34" charset="0"/>
                        </a:rPr>
                        <a:t>0.162663</a:t>
                      </a:r>
                    </a:p>
                  </a:txBody>
                  <a:tcPr marL="6557" marR="6557" marT="6557" marB="0" anchor="b">
                    <a:lnL>
                      <a:noFill/>
                    </a:lnL>
                    <a:lnR>
                      <a:noFill/>
                    </a:lnR>
                    <a:lnT>
                      <a:noFill/>
                    </a:lnT>
                    <a:lnB>
                      <a:noFill/>
                    </a:lnB>
                    <a:solidFill>
                      <a:srgbClr val="FFFFFF"/>
                    </a:solidFill>
                  </a:tcPr>
                </a:tc>
                <a:extLst>
                  <a:ext uri="{0D108BD9-81ED-4DB2-BD59-A6C34878D82A}">
                    <a16:rowId xmlns:a16="http://schemas.microsoft.com/office/drawing/2014/main" val="2057436562"/>
                  </a:ext>
                </a:extLst>
              </a:tr>
              <a:tr h="282331">
                <a:tc>
                  <a:txBody>
                    <a:bodyPr/>
                    <a:lstStyle/>
                    <a:p>
                      <a:pPr algn="r" fontAlgn="b"/>
                      <a:r>
                        <a:rPr lang="en-US" sz="1700" b="0" i="0" u="none" strike="noStrike">
                          <a:solidFill>
                            <a:srgbClr val="000000"/>
                          </a:solidFill>
                          <a:effectLst/>
                          <a:latin typeface="Calibri" panose="020F0502020204030204" pitchFamily="34" charset="0"/>
                        </a:rPr>
                        <a:t>299</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0.996203</a:t>
                      </a:r>
                    </a:p>
                  </a:txBody>
                  <a:tcPr marL="6557" marR="6557" marT="6557" marB="0" anchor="b">
                    <a:lnL>
                      <a:noFill/>
                    </a:lnL>
                    <a:lnR>
                      <a:noFill/>
                    </a:lnR>
                    <a:lnT>
                      <a:noFill/>
                    </a:lnT>
                    <a:lnB>
                      <a:noFill/>
                    </a:lnB>
                    <a:solidFill>
                      <a:srgbClr val="FF1400"/>
                    </a:solidFill>
                  </a:tcPr>
                </a:tc>
                <a:tc>
                  <a:txBody>
                    <a:bodyPr/>
                    <a:lstStyle/>
                    <a:p>
                      <a:pPr algn="r" fontAlgn="b"/>
                      <a:r>
                        <a:rPr lang="en-US" sz="1700" b="0" i="0" u="none" strike="noStrike">
                          <a:solidFill>
                            <a:srgbClr val="000000"/>
                          </a:solidFill>
                          <a:effectLst/>
                          <a:latin typeface="Calibri" panose="020F0502020204030204" pitchFamily="34" charset="0"/>
                        </a:rPr>
                        <a:t>0.771823</a:t>
                      </a:r>
                    </a:p>
                  </a:txBody>
                  <a:tcPr marL="6557" marR="6557" marT="6557" marB="0" anchor="b">
                    <a:lnL>
                      <a:noFill/>
                    </a:lnL>
                    <a:lnR>
                      <a:noFill/>
                    </a:lnR>
                    <a:lnT>
                      <a:noFill/>
                    </a:lnT>
                    <a:lnB>
                      <a:noFill/>
                    </a:lnB>
                    <a:solidFill>
                      <a:srgbClr val="FFCE37"/>
                    </a:solidFill>
                  </a:tcPr>
                </a:tc>
                <a:tc>
                  <a:txBody>
                    <a:bodyPr/>
                    <a:lstStyle/>
                    <a:p>
                      <a:pPr algn="r" fontAlgn="b"/>
                      <a:r>
                        <a:rPr lang="en-US" sz="1700" b="0" i="0" u="none" strike="noStrike">
                          <a:solidFill>
                            <a:srgbClr val="000000"/>
                          </a:solidFill>
                          <a:effectLst/>
                          <a:latin typeface="Calibri" panose="020F0502020204030204" pitchFamily="34" charset="0"/>
                        </a:rPr>
                        <a:t>0.991131</a:t>
                      </a:r>
                    </a:p>
                  </a:txBody>
                  <a:tcPr marL="6557" marR="6557" marT="6557" marB="0" anchor="b">
                    <a:lnL>
                      <a:noFill/>
                    </a:lnL>
                    <a:lnR>
                      <a:noFill/>
                    </a:lnR>
                    <a:lnT>
                      <a:noFill/>
                    </a:lnT>
                    <a:lnB>
                      <a:noFill/>
                    </a:lnB>
                    <a:solidFill>
                      <a:srgbClr val="FF3200"/>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11.38758</a:t>
                      </a:r>
                    </a:p>
                  </a:txBody>
                  <a:tcPr marL="6557" marR="6557" marT="6557" marB="0" anchor="b">
                    <a:lnL>
                      <a:noFill/>
                    </a:lnL>
                    <a:lnR>
                      <a:noFill/>
                    </a:lnR>
                    <a:lnT>
                      <a:noFill/>
                    </a:lnT>
                    <a:lnB>
                      <a:noFill/>
                    </a:lnB>
                    <a:solidFill>
                      <a:srgbClr val="FFBF00"/>
                    </a:solidFill>
                  </a:tcPr>
                </a:tc>
                <a:tc>
                  <a:txBody>
                    <a:bodyPr/>
                    <a:lstStyle/>
                    <a:p>
                      <a:pPr algn="r" fontAlgn="b"/>
                      <a:r>
                        <a:rPr lang="en-US" sz="1700" b="0" i="0" u="none" strike="noStrike">
                          <a:solidFill>
                            <a:srgbClr val="000000"/>
                          </a:solidFill>
                          <a:effectLst/>
                          <a:latin typeface="Calibri" panose="020F0502020204030204" pitchFamily="34" charset="0"/>
                        </a:rPr>
                        <a:t>0.503808</a:t>
                      </a:r>
                    </a:p>
                  </a:txBody>
                  <a:tcPr marL="6557" marR="6557" marT="6557" marB="0" anchor="b">
                    <a:lnL>
                      <a:noFill/>
                    </a:lnL>
                    <a:lnR>
                      <a:noFill/>
                    </a:lnR>
                    <a:lnT>
                      <a:noFill/>
                    </a:lnT>
                    <a:lnB>
                      <a:noFill/>
                    </a:lnB>
                    <a:solidFill>
                      <a:srgbClr val="FFC719"/>
                    </a:solidFill>
                  </a:tcPr>
                </a:tc>
                <a:tc>
                  <a:txBody>
                    <a:bodyPr/>
                    <a:lstStyle/>
                    <a:p>
                      <a:pPr algn="r" fontAlgn="b"/>
                      <a:r>
                        <a:rPr lang="en-US" sz="1700" b="0" i="0" u="none" strike="noStrike">
                          <a:solidFill>
                            <a:srgbClr val="000000"/>
                          </a:solidFill>
                          <a:effectLst/>
                          <a:latin typeface="Calibri" panose="020F0502020204030204" pitchFamily="34" charset="0"/>
                        </a:rPr>
                        <a:t>0.80542</a:t>
                      </a:r>
                    </a:p>
                  </a:txBody>
                  <a:tcPr marL="6557" marR="6557" marT="6557" marB="0" anchor="b">
                    <a:lnL>
                      <a:noFill/>
                    </a:lnL>
                    <a:lnR>
                      <a:noFill/>
                    </a:lnR>
                    <a:lnT>
                      <a:noFill/>
                    </a:lnT>
                    <a:lnB>
                      <a:noFill/>
                    </a:lnB>
                    <a:solidFill>
                      <a:srgbClr val="FFD964"/>
                    </a:solidFill>
                  </a:tcPr>
                </a:tc>
                <a:tc>
                  <a:txBody>
                    <a:bodyPr/>
                    <a:lstStyle/>
                    <a:p>
                      <a:pPr algn="r" fontAlgn="b"/>
                      <a:r>
                        <a:rPr lang="en-US" sz="1700" b="0" i="0" u="none" strike="noStrike">
                          <a:solidFill>
                            <a:srgbClr val="000000"/>
                          </a:solidFill>
                          <a:effectLst/>
                          <a:latin typeface="Calibri" panose="020F0502020204030204" pitchFamily="34" charset="0"/>
                        </a:rPr>
                        <a:t>0.6755</a:t>
                      </a:r>
                    </a:p>
                  </a:txBody>
                  <a:tcPr marL="6557" marR="6557" marT="6557" marB="0" anchor="b">
                    <a:lnL>
                      <a:noFill/>
                    </a:lnL>
                    <a:lnR>
                      <a:noFill/>
                    </a:lnR>
                    <a:lnT>
                      <a:noFill/>
                    </a:lnT>
                    <a:lnB>
                      <a:noFill/>
                    </a:lnB>
                    <a:solidFill>
                      <a:srgbClr val="FFDE79"/>
                    </a:solidFill>
                  </a:tcPr>
                </a:tc>
                <a:tc>
                  <a:txBody>
                    <a:bodyPr/>
                    <a:lstStyle/>
                    <a:p>
                      <a:pPr algn="r" fontAlgn="b"/>
                      <a:r>
                        <a:rPr lang="en-US" sz="1700" b="0" i="0" u="none" strike="noStrike">
                          <a:solidFill>
                            <a:srgbClr val="000000"/>
                          </a:solidFill>
                          <a:effectLst/>
                          <a:latin typeface="Calibri" panose="020F0502020204030204" pitchFamily="34" charset="0"/>
                        </a:rPr>
                        <a:t>4.071425</a:t>
                      </a:r>
                    </a:p>
                  </a:txBody>
                  <a:tcPr marL="6557" marR="6557" marT="6557" marB="0" anchor="b">
                    <a:lnL>
                      <a:noFill/>
                    </a:lnL>
                    <a:lnR>
                      <a:noFill/>
                    </a:lnR>
                    <a:lnT>
                      <a:noFill/>
                    </a:lnT>
                    <a:lnB>
                      <a:noFill/>
                    </a:lnB>
                    <a:solidFill>
                      <a:srgbClr val="FFDD75"/>
                    </a:solidFill>
                  </a:tcPr>
                </a:tc>
                <a:extLst>
                  <a:ext uri="{0D108BD9-81ED-4DB2-BD59-A6C34878D82A}">
                    <a16:rowId xmlns:a16="http://schemas.microsoft.com/office/drawing/2014/main" val="2388639674"/>
                  </a:ext>
                </a:extLst>
              </a:tr>
              <a:tr h="282331">
                <a:tc>
                  <a:txBody>
                    <a:bodyPr/>
                    <a:lstStyle/>
                    <a:p>
                      <a:pPr algn="r" fontAlgn="b"/>
                      <a:r>
                        <a:rPr lang="en-US" sz="1700" b="0" i="0" u="none" strike="noStrike">
                          <a:solidFill>
                            <a:srgbClr val="000000"/>
                          </a:solidFill>
                          <a:effectLst/>
                          <a:latin typeface="Calibri" panose="020F0502020204030204" pitchFamily="34" charset="0"/>
                        </a:rPr>
                        <a:t>302</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0.967556</a:t>
                      </a:r>
                    </a:p>
                  </a:txBody>
                  <a:tcPr marL="6557" marR="6557" marT="6557" marB="0" anchor="b">
                    <a:lnL>
                      <a:noFill/>
                    </a:lnL>
                    <a:lnR>
                      <a:noFill/>
                    </a:lnR>
                    <a:lnT>
                      <a:noFill/>
                    </a:lnT>
                    <a:lnB>
                      <a:noFill/>
                    </a:lnB>
                    <a:solidFill>
                      <a:srgbClr val="FFC000"/>
                    </a:solidFill>
                  </a:tcPr>
                </a:tc>
                <a:tc>
                  <a:txBody>
                    <a:bodyPr/>
                    <a:lstStyle/>
                    <a:p>
                      <a:pPr algn="r" fontAlgn="b"/>
                      <a:r>
                        <a:rPr lang="en-US" sz="1700" b="0" i="0" u="none" strike="noStrike">
                          <a:solidFill>
                            <a:srgbClr val="000000"/>
                          </a:solidFill>
                          <a:effectLst/>
                          <a:latin typeface="Calibri" panose="020F0502020204030204" pitchFamily="34" charset="0"/>
                        </a:rPr>
                        <a:t>0.321446</a:t>
                      </a:r>
                    </a:p>
                  </a:txBody>
                  <a:tcPr marL="6557" marR="6557" marT="6557" marB="0" anchor="b">
                    <a:lnL>
                      <a:noFill/>
                    </a:lnL>
                    <a:lnR>
                      <a:noFill/>
                    </a:lnR>
                    <a:lnT>
                      <a:noFill/>
                    </a:lnT>
                    <a:lnB>
                      <a:noFill/>
                    </a:lnB>
                    <a:solidFill>
                      <a:srgbClr val="FFEDB6"/>
                    </a:solidFill>
                  </a:tcPr>
                </a:tc>
                <a:tc>
                  <a:txBody>
                    <a:bodyPr/>
                    <a:lstStyle/>
                    <a:p>
                      <a:pPr algn="r" fontAlgn="b"/>
                      <a:r>
                        <a:rPr lang="en-US" sz="1700" b="0" i="0" u="none" strike="noStrike">
                          <a:solidFill>
                            <a:srgbClr val="000000"/>
                          </a:solidFill>
                          <a:effectLst/>
                          <a:latin typeface="Calibri" panose="020F0502020204030204" pitchFamily="34" charset="0"/>
                        </a:rPr>
                        <a:t>0.916361</a:t>
                      </a:r>
                    </a:p>
                  </a:txBody>
                  <a:tcPr marL="6557" marR="6557" marT="6557" marB="0" anchor="b">
                    <a:lnL>
                      <a:noFill/>
                    </a:lnL>
                    <a:lnR>
                      <a:noFill/>
                    </a:lnR>
                    <a:lnT>
                      <a:noFill/>
                    </a:lnT>
                    <a:lnB>
                      <a:noFill/>
                    </a:lnB>
                    <a:solidFill>
                      <a:srgbClr val="FFC40F"/>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5.586212</a:t>
                      </a:r>
                    </a:p>
                  </a:txBody>
                  <a:tcPr marL="6557" marR="6557" marT="6557" marB="0" anchor="b">
                    <a:lnL>
                      <a:noFill/>
                    </a:lnL>
                    <a:lnR>
                      <a:noFill/>
                    </a:lnR>
                    <a:lnT>
                      <a:noFill/>
                    </a:lnT>
                    <a:lnB>
                      <a:noFill/>
                    </a:lnB>
                    <a:solidFill>
                      <a:srgbClr val="FFE592"/>
                    </a:solidFill>
                  </a:tcPr>
                </a:tc>
                <a:tc>
                  <a:txBody>
                    <a:bodyPr/>
                    <a:lstStyle/>
                    <a:p>
                      <a:pPr algn="r" fontAlgn="b"/>
                      <a:r>
                        <a:rPr lang="en-US" sz="1700" b="0" i="0" u="none" strike="noStrike">
                          <a:solidFill>
                            <a:srgbClr val="000000"/>
                          </a:solidFill>
                          <a:effectLst/>
                          <a:latin typeface="Calibri" panose="020F0502020204030204" pitchFamily="34" charset="0"/>
                        </a:rPr>
                        <a:t>0.093981</a:t>
                      </a:r>
                    </a:p>
                  </a:txBody>
                  <a:tcPr marL="6557" marR="6557" marT="6557" marB="0" anchor="b">
                    <a:lnL>
                      <a:noFill/>
                    </a:lnL>
                    <a:lnR>
                      <a:noFill/>
                    </a:lnR>
                    <a:lnT>
                      <a:noFill/>
                    </a:lnT>
                    <a:lnB>
                      <a:noFill/>
                    </a:lnB>
                    <a:solidFill>
                      <a:srgbClr val="FFF7DE"/>
                    </a:solidFill>
                  </a:tcPr>
                </a:tc>
                <a:tc>
                  <a:txBody>
                    <a:bodyPr/>
                    <a:lstStyle/>
                    <a:p>
                      <a:pPr algn="r" fontAlgn="b"/>
                      <a:r>
                        <a:rPr lang="en-US" sz="1700" b="0" i="0" u="none" strike="noStrike">
                          <a:solidFill>
                            <a:srgbClr val="000000"/>
                          </a:solidFill>
                          <a:effectLst/>
                          <a:latin typeface="Calibri" panose="020F0502020204030204" pitchFamily="34" charset="0"/>
                        </a:rPr>
                        <a:t>4.037702</a:t>
                      </a:r>
                    </a:p>
                  </a:txBody>
                  <a:tcPr marL="6557" marR="6557" marT="6557" marB="0" anchor="b">
                    <a:lnL>
                      <a:noFill/>
                    </a:lnL>
                    <a:lnR>
                      <a:noFill/>
                    </a:lnR>
                    <a:lnT>
                      <a:noFill/>
                    </a:lnT>
                    <a:lnB>
                      <a:noFill/>
                    </a:lnB>
                    <a:solidFill>
                      <a:srgbClr val="FFA800"/>
                    </a:solidFill>
                  </a:tcPr>
                </a:tc>
                <a:tc>
                  <a:txBody>
                    <a:bodyPr/>
                    <a:lstStyle/>
                    <a:p>
                      <a:pPr algn="r" fontAlgn="b"/>
                      <a:r>
                        <a:rPr lang="en-US" sz="1700" b="0" i="0" u="none" strike="noStrike">
                          <a:solidFill>
                            <a:srgbClr val="000000"/>
                          </a:solidFill>
                          <a:effectLst/>
                          <a:latin typeface="Calibri" panose="020F0502020204030204" pitchFamily="34" charset="0"/>
                        </a:rPr>
                        <a:t>2.187303</a:t>
                      </a:r>
                    </a:p>
                  </a:txBody>
                  <a:tcPr marL="6557" marR="6557" marT="6557" marB="0" anchor="b">
                    <a:lnL>
                      <a:noFill/>
                    </a:lnL>
                    <a:lnR>
                      <a:noFill/>
                    </a:lnR>
                    <a:lnT>
                      <a:noFill/>
                    </a:lnT>
                    <a:lnB>
                      <a:noFill/>
                    </a:lnB>
                    <a:solidFill>
                      <a:srgbClr val="FF8E00"/>
                    </a:solidFill>
                  </a:tcPr>
                </a:tc>
                <a:tc>
                  <a:txBody>
                    <a:bodyPr/>
                    <a:lstStyle/>
                    <a:p>
                      <a:pPr algn="r" fontAlgn="b"/>
                      <a:r>
                        <a:rPr lang="en-US" sz="1700" b="0" i="0" u="none" strike="noStrike">
                          <a:solidFill>
                            <a:srgbClr val="000000"/>
                          </a:solidFill>
                          <a:effectLst/>
                          <a:latin typeface="Calibri" panose="020F0502020204030204" pitchFamily="34" charset="0"/>
                        </a:rPr>
                        <a:t>10.29946</a:t>
                      </a:r>
                    </a:p>
                  </a:txBody>
                  <a:tcPr marL="6557" marR="6557" marT="6557" marB="0" anchor="b">
                    <a:lnL>
                      <a:noFill/>
                    </a:lnL>
                    <a:lnR>
                      <a:noFill/>
                    </a:lnR>
                    <a:lnT>
                      <a:noFill/>
                    </a:lnT>
                    <a:lnB>
                      <a:noFill/>
                    </a:lnB>
                    <a:solidFill>
                      <a:srgbClr val="FFB800"/>
                    </a:solidFill>
                  </a:tcPr>
                </a:tc>
                <a:extLst>
                  <a:ext uri="{0D108BD9-81ED-4DB2-BD59-A6C34878D82A}">
                    <a16:rowId xmlns:a16="http://schemas.microsoft.com/office/drawing/2014/main" val="2018333963"/>
                  </a:ext>
                </a:extLst>
              </a:tr>
              <a:tr h="282331">
                <a:tc>
                  <a:txBody>
                    <a:bodyPr/>
                    <a:lstStyle/>
                    <a:p>
                      <a:pPr algn="r" fontAlgn="b"/>
                      <a:r>
                        <a:rPr lang="en-US" sz="1700" b="0" i="0" u="none" strike="noStrike">
                          <a:solidFill>
                            <a:srgbClr val="000000"/>
                          </a:solidFill>
                          <a:effectLst/>
                          <a:latin typeface="Calibri" panose="020F0502020204030204" pitchFamily="34" charset="0"/>
                        </a:rPr>
                        <a:t>276</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0.997334</a:t>
                      </a:r>
                    </a:p>
                  </a:txBody>
                  <a:tcPr marL="6557" marR="6557" marT="6557" marB="0" anchor="b">
                    <a:lnL>
                      <a:noFill/>
                    </a:lnL>
                    <a:lnR>
                      <a:noFill/>
                    </a:lnR>
                    <a:lnT>
                      <a:noFill/>
                    </a:lnT>
                    <a:lnB>
                      <a:noFill/>
                    </a:lnB>
                    <a:solidFill>
                      <a:srgbClr val="FF0D00"/>
                    </a:solidFill>
                  </a:tcPr>
                </a:tc>
                <a:tc>
                  <a:txBody>
                    <a:bodyPr/>
                    <a:lstStyle/>
                    <a:p>
                      <a:pPr algn="r" fontAlgn="b"/>
                      <a:r>
                        <a:rPr lang="en-US" sz="1700" b="0" i="0" u="none" strike="noStrike">
                          <a:solidFill>
                            <a:srgbClr val="000000"/>
                          </a:solidFill>
                          <a:effectLst/>
                          <a:latin typeface="Calibri" panose="020F0502020204030204" pitchFamily="34" charset="0"/>
                        </a:rPr>
                        <a:t>0.901681</a:t>
                      </a:r>
                    </a:p>
                  </a:txBody>
                  <a:tcPr marL="6557" marR="6557" marT="6557" marB="0" anchor="b">
                    <a:lnL>
                      <a:noFill/>
                    </a:lnL>
                    <a:lnR>
                      <a:noFill/>
                    </a:lnR>
                    <a:lnT>
                      <a:noFill/>
                    </a:lnT>
                    <a:lnB>
                      <a:noFill/>
                    </a:lnB>
                    <a:solidFill>
                      <a:srgbClr val="FFC513"/>
                    </a:solidFill>
                  </a:tcPr>
                </a:tc>
                <a:tc>
                  <a:txBody>
                    <a:bodyPr/>
                    <a:lstStyle/>
                    <a:p>
                      <a:pPr algn="r" fontAlgn="b"/>
                      <a:r>
                        <a:rPr lang="en-US" sz="1700" b="0" i="0" u="none" strike="noStrike">
                          <a:solidFill>
                            <a:srgbClr val="000000"/>
                          </a:solidFill>
                          <a:effectLst/>
                          <a:latin typeface="Calibri" panose="020F0502020204030204" pitchFamily="34" charset="0"/>
                        </a:rPr>
                        <a:t>0.993387</a:t>
                      </a:r>
                    </a:p>
                  </a:txBody>
                  <a:tcPr marL="6557" marR="6557" marT="6557" marB="0" anchor="b">
                    <a:lnL>
                      <a:noFill/>
                    </a:lnL>
                    <a:lnR>
                      <a:noFill/>
                    </a:lnR>
                    <a:lnT>
                      <a:noFill/>
                    </a:lnT>
                    <a:lnB>
                      <a:noFill/>
                    </a:lnB>
                    <a:solidFill>
                      <a:srgbClr val="FF2500"/>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41.25075</a:t>
                      </a:r>
                    </a:p>
                  </a:txBody>
                  <a:tcPr marL="6557" marR="6557" marT="6557" marB="0" anchor="b">
                    <a:lnL>
                      <a:noFill/>
                    </a:lnL>
                    <a:lnR>
                      <a:noFill/>
                    </a:lnR>
                    <a:lnT>
                      <a:noFill/>
                    </a:lnT>
                    <a:lnB>
                      <a:noFill/>
                    </a:lnB>
                    <a:solidFill>
                      <a:srgbClr val="FF7F00"/>
                    </a:solidFill>
                  </a:tcPr>
                </a:tc>
                <a:tc>
                  <a:txBody>
                    <a:bodyPr/>
                    <a:lstStyle/>
                    <a:p>
                      <a:pPr algn="r" fontAlgn="b"/>
                      <a:r>
                        <a:rPr lang="en-US" sz="1700" b="0" i="0" u="none" strike="noStrike">
                          <a:solidFill>
                            <a:srgbClr val="000000"/>
                          </a:solidFill>
                          <a:effectLst/>
                          <a:latin typeface="Calibri" panose="020F0502020204030204" pitchFamily="34" charset="0"/>
                        </a:rPr>
                        <a:t>0.605554</a:t>
                      </a:r>
                    </a:p>
                  </a:txBody>
                  <a:tcPr marL="6557" marR="6557" marT="6557" marB="0" anchor="b">
                    <a:lnL>
                      <a:noFill/>
                    </a:lnL>
                    <a:lnR>
                      <a:noFill/>
                    </a:lnR>
                    <a:lnT>
                      <a:noFill/>
                    </a:lnT>
                    <a:lnB>
                      <a:noFill/>
                    </a:lnB>
                    <a:solidFill>
                      <a:srgbClr val="FFBD00"/>
                    </a:solidFill>
                  </a:tcPr>
                </a:tc>
                <a:tc>
                  <a:txBody>
                    <a:bodyPr/>
                    <a:lstStyle/>
                    <a:p>
                      <a:pPr algn="r" fontAlgn="b"/>
                      <a:r>
                        <a:rPr lang="en-US" sz="1700" b="0" i="0" u="none" strike="noStrike">
                          <a:solidFill>
                            <a:srgbClr val="000000"/>
                          </a:solidFill>
                          <a:effectLst/>
                          <a:latin typeface="Calibri" panose="020F0502020204030204" pitchFamily="34" charset="0"/>
                        </a:rPr>
                        <a:t>3.227516</a:t>
                      </a:r>
                    </a:p>
                  </a:txBody>
                  <a:tcPr marL="6557" marR="6557" marT="6557" marB="0" anchor="b">
                    <a:lnL>
                      <a:noFill/>
                    </a:lnL>
                    <a:lnR>
                      <a:noFill/>
                    </a:lnR>
                    <a:lnT>
                      <a:noFill/>
                    </a:lnT>
                    <a:lnB>
                      <a:noFill/>
                    </a:lnB>
                    <a:solidFill>
                      <a:srgbClr val="FFAF00"/>
                    </a:solidFill>
                  </a:tcPr>
                </a:tc>
                <a:tc>
                  <a:txBody>
                    <a:bodyPr/>
                    <a:lstStyle/>
                    <a:p>
                      <a:pPr algn="r" fontAlgn="b"/>
                      <a:r>
                        <a:rPr lang="en-US" sz="1700" b="0" i="0" u="none" strike="noStrike">
                          <a:solidFill>
                            <a:srgbClr val="000000"/>
                          </a:solidFill>
                          <a:effectLst/>
                          <a:latin typeface="Calibri" panose="020F0502020204030204" pitchFamily="34" charset="0"/>
                        </a:rPr>
                        <a:t>2.173298</a:t>
                      </a:r>
                    </a:p>
                  </a:txBody>
                  <a:tcPr marL="6557" marR="6557" marT="6557" marB="0" anchor="b">
                    <a:lnL>
                      <a:noFill/>
                    </a:lnL>
                    <a:lnR>
                      <a:noFill/>
                    </a:lnR>
                    <a:lnT>
                      <a:noFill/>
                    </a:lnT>
                    <a:lnB>
                      <a:noFill/>
                    </a:lnB>
                    <a:solidFill>
                      <a:srgbClr val="FF8E00"/>
                    </a:solidFill>
                  </a:tcPr>
                </a:tc>
                <a:tc>
                  <a:txBody>
                    <a:bodyPr/>
                    <a:lstStyle/>
                    <a:p>
                      <a:pPr algn="r" fontAlgn="b"/>
                      <a:r>
                        <a:rPr lang="en-US" sz="1700" b="0" i="0" u="none" strike="noStrike">
                          <a:solidFill>
                            <a:srgbClr val="000000"/>
                          </a:solidFill>
                          <a:effectLst/>
                          <a:latin typeface="Calibri" panose="020F0502020204030204" pitchFamily="34" charset="0"/>
                        </a:rPr>
                        <a:t>75.16714</a:t>
                      </a:r>
                    </a:p>
                  </a:txBody>
                  <a:tcPr marL="6557" marR="6557" marT="6557" marB="0" anchor="b">
                    <a:lnL>
                      <a:noFill/>
                    </a:lnL>
                    <a:lnR>
                      <a:noFill/>
                    </a:lnR>
                    <a:lnT>
                      <a:noFill/>
                    </a:lnT>
                    <a:lnB>
                      <a:noFill/>
                    </a:lnB>
                    <a:solidFill>
                      <a:srgbClr val="FF0000"/>
                    </a:solidFill>
                  </a:tcPr>
                </a:tc>
                <a:extLst>
                  <a:ext uri="{0D108BD9-81ED-4DB2-BD59-A6C34878D82A}">
                    <a16:rowId xmlns:a16="http://schemas.microsoft.com/office/drawing/2014/main" val="2067832755"/>
                  </a:ext>
                </a:extLst>
              </a:tr>
              <a:tr h="282331">
                <a:tc>
                  <a:txBody>
                    <a:bodyPr/>
                    <a:lstStyle/>
                    <a:p>
                      <a:pPr algn="r" fontAlgn="b"/>
                      <a:r>
                        <a:rPr lang="en-US" sz="1700" b="0" i="0" u="none" strike="noStrike">
                          <a:solidFill>
                            <a:srgbClr val="000000"/>
                          </a:solidFill>
                          <a:effectLst/>
                          <a:latin typeface="Calibri" panose="020F0502020204030204" pitchFamily="34" charset="0"/>
                        </a:rPr>
                        <a:t>275</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0.993024</a:t>
                      </a:r>
                    </a:p>
                  </a:txBody>
                  <a:tcPr marL="6557" marR="6557" marT="6557" marB="0" anchor="b">
                    <a:lnL>
                      <a:noFill/>
                    </a:lnL>
                    <a:lnR>
                      <a:noFill/>
                    </a:lnR>
                    <a:lnT>
                      <a:noFill/>
                    </a:lnT>
                    <a:lnB>
                      <a:noFill/>
                    </a:lnB>
                    <a:solidFill>
                      <a:srgbClr val="FF2700"/>
                    </a:solidFill>
                  </a:tcPr>
                </a:tc>
                <a:tc>
                  <a:txBody>
                    <a:bodyPr/>
                    <a:lstStyle/>
                    <a:p>
                      <a:pPr algn="r" fontAlgn="b"/>
                      <a:r>
                        <a:rPr lang="en-US" sz="1700" b="0" i="0" u="none" strike="noStrike">
                          <a:solidFill>
                            <a:srgbClr val="000000"/>
                          </a:solidFill>
                          <a:effectLst/>
                          <a:latin typeface="Calibri" panose="020F0502020204030204" pitchFamily="34" charset="0"/>
                        </a:rPr>
                        <a:t>0.821989</a:t>
                      </a:r>
                    </a:p>
                  </a:txBody>
                  <a:tcPr marL="6557" marR="6557" marT="6557" marB="0" anchor="b">
                    <a:lnL>
                      <a:noFill/>
                    </a:lnL>
                    <a:lnR>
                      <a:noFill/>
                    </a:lnR>
                    <a:lnT>
                      <a:noFill/>
                    </a:lnT>
                    <a:lnB>
                      <a:noFill/>
                    </a:lnB>
                    <a:solidFill>
                      <a:srgbClr val="FFCB29"/>
                    </a:solidFill>
                  </a:tcPr>
                </a:tc>
                <a:tc>
                  <a:txBody>
                    <a:bodyPr/>
                    <a:lstStyle/>
                    <a:p>
                      <a:pPr algn="r" fontAlgn="b"/>
                      <a:r>
                        <a:rPr lang="en-US" sz="1700" b="0" i="0" u="none" strike="noStrike">
                          <a:solidFill>
                            <a:srgbClr val="000000"/>
                          </a:solidFill>
                          <a:effectLst/>
                          <a:latin typeface="Calibri" panose="020F0502020204030204" pitchFamily="34" charset="0"/>
                        </a:rPr>
                        <a:t>0.985602</a:t>
                      </a:r>
                    </a:p>
                  </a:txBody>
                  <a:tcPr marL="6557" marR="6557" marT="6557" marB="0" anchor="b">
                    <a:lnL>
                      <a:noFill/>
                    </a:lnL>
                    <a:lnR>
                      <a:noFill/>
                    </a:lnR>
                    <a:lnT>
                      <a:noFill/>
                    </a:lnT>
                    <a:lnB>
                      <a:noFill/>
                    </a:lnB>
                    <a:solidFill>
                      <a:srgbClr val="FF5400"/>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61.86978</a:t>
                      </a:r>
                    </a:p>
                  </a:txBody>
                  <a:tcPr marL="6557" marR="6557" marT="6557" marB="0" anchor="b">
                    <a:lnL>
                      <a:noFill/>
                    </a:lnL>
                    <a:lnR>
                      <a:noFill/>
                    </a:lnR>
                    <a:lnT>
                      <a:noFill/>
                    </a:lnT>
                    <a:lnB>
                      <a:noFill/>
                    </a:lnB>
                    <a:solidFill>
                      <a:srgbClr val="FF5300"/>
                    </a:solidFill>
                  </a:tcPr>
                </a:tc>
                <a:tc>
                  <a:txBody>
                    <a:bodyPr/>
                    <a:lstStyle/>
                    <a:p>
                      <a:pPr algn="r" fontAlgn="b"/>
                      <a:r>
                        <a:rPr lang="en-US" sz="1700" b="0" i="0" u="none" strike="noStrike">
                          <a:solidFill>
                            <a:srgbClr val="000000"/>
                          </a:solidFill>
                          <a:effectLst/>
                          <a:latin typeface="Calibri" panose="020F0502020204030204" pitchFamily="34" charset="0"/>
                        </a:rPr>
                        <a:t>3.426175</a:t>
                      </a:r>
                    </a:p>
                  </a:txBody>
                  <a:tcPr marL="6557" marR="6557" marT="6557" marB="0" anchor="b">
                    <a:lnL>
                      <a:noFill/>
                    </a:lnL>
                    <a:lnR>
                      <a:noFill/>
                    </a:lnR>
                    <a:lnT>
                      <a:noFill/>
                    </a:lnT>
                    <a:lnB>
                      <a:noFill/>
                    </a:lnB>
                    <a:solidFill>
                      <a:srgbClr val="FF0000"/>
                    </a:solidFill>
                  </a:tcPr>
                </a:tc>
                <a:tc>
                  <a:txBody>
                    <a:bodyPr/>
                    <a:lstStyle/>
                    <a:p>
                      <a:pPr algn="r" fontAlgn="b"/>
                      <a:r>
                        <a:rPr lang="en-US" sz="1700" b="0" i="0" u="none" strike="noStrike">
                          <a:solidFill>
                            <a:srgbClr val="000000"/>
                          </a:solidFill>
                          <a:effectLst/>
                          <a:latin typeface="Calibri" panose="020F0502020204030204" pitchFamily="34" charset="0"/>
                        </a:rPr>
                        <a:t>10.80864</a:t>
                      </a:r>
                    </a:p>
                  </a:txBody>
                  <a:tcPr marL="6557" marR="6557" marT="6557" marB="0" anchor="b">
                    <a:lnL>
                      <a:noFill/>
                    </a:lnL>
                    <a:lnR>
                      <a:noFill/>
                    </a:lnR>
                    <a:lnT>
                      <a:noFill/>
                    </a:lnT>
                    <a:lnB>
                      <a:noFill/>
                    </a:lnB>
                    <a:solidFill>
                      <a:srgbClr val="FF7000"/>
                    </a:solidFill>
                  </a:tcPr>
                </a:tc>
                <a:tc>
                  <a:txBody>
                    <a:bodyPr/>
                    <a:lstStyle/>
                    <a:p>
                      <a:pPr algn="r" fontAlgn="b"/>
                      <a:r>
                        <a:rPr lang="en-US" sz="1700" b="0" i="0" u="none" strike="noStrike">
                          <a:solidFill>
                            <a:srgbClr val="000000"/>
                          </a:solidFill>
                          <a:effectLst/>
                          <a:latin typeface="Calibri" panose="020F0502020204030204" pitchFamily="34" charset="0"/>
                        </a:rPr>
                        <a:t>2.84539</a:t>
                      </a:r>
                    </a:p>
                  </a:txBody>
                  <a:tcPr marL="6557" marR="6557" marT="6557" marB="0" anchor="b">
                    <a:lnL>
                      <a:noFill/>
                    </a:lnL>
                    <a:lnR>
                      <a:noFill/>
                    </a:lnR>
                    <a:lnT>
                      <a:noFill/>
                    </a:lnT>
                    <a:lnB>
                      <a:noFill/>
                    </a:lnB>
                    <a:solidFill>
                      <a:srgbClr val="FF7000"/>
                    </a:solidFill>
                  </a:tcPr>
                </a:tc>
                <a:tc>
                  <a:txBody>
                    <a:bodyPr/>
                    <a:lstStyle/>
                    <a:p>
                      <a:pPr algn="r" fontAlgn="b"/>
                      <a:r>
                        <a:rPr lang="en-US" sz="1700" b="0" i="0" u="none" strike="noStrike">
                          <a:solidFill>
                            <a:srgbClr val="000000"/>
                          </a:solidFill>
                          <a:effectLst/>
                          <a:latin typeface="Calibri" panose="020F0502020204030204" pitchFamily="34" charset="0"/>
                        </a:rPr>
                        <a:t>7.414807</a:t>
                      </a:r>
                    </a:p>
                  </a:txBody>
                  <a:tcPr marL="6557" marR="6557" marT="6557" marB="0" anchor="b">
                    <a:lnL>
                      <a:noFill/>
                    </a:lnL>
                    <a:lnR>
                      <a:noFill/>
                    </a:lnR>
                    <a:lnT>
                      <a:noFill/>
                    </a:lnT>
                    <a:lnB>
                      <a:noFill/>
                    </a:lnB>
                    <a:solidFill>
                      <a:srgbClr val="FFC000"/>
                    </a:solidFill>
                  </a:tcPr>
                </a:tc>
                <a:extLst>
                  <a:ext uri="{0D108BD9-81ED-4DB2-BD59-A6C34878D82A}">
                    <a16:rowId xmlns:a16="http://schemas.microsoft.com/office/drawing/2014/main" val="1937876851"/>
                  </a:ext>
                </a:extLst>
              </a:tr>
              <a:tr h="282331">
                <a:tc>
                  <a:txBody>
                    <a:bodyPr/>
                    <a:lstStyle/>
                    <a:p>
                      <a:pPr algn="r" fontAlgn="b"/>
                      <a:r>
                        <a:rPr lang="en-US" sz="1700" b="0" i="0" u="none" strike="noStrike">
                          <a:solidFill>
                            <a:srgbClr val="000000"/>
                          </a:solidFill>
                          <a:effectLst/>
                          <a:latin typeface="Calibri" panose="020F0502020204030204" pitchFamily="34" charset="0"/>
                        </a:rPr>
                        <a:t>284</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0.826085</a:t>
                      </a:r>
                    </a:p>
                  </a:txBody>
                  <a:tcPr marL="6557" marR="6557" marT="6557" marB="0" anchor="b">
                    <a:lnL>
                      <a:noFill/>
                    </a:lnL>
                    <a:lnR>
                      <a:noFill/>
                    </a:lnR>
                    <a:lnT>
                      <a:noFill/>
                    </a:lnT>
                    <a:lnB>
                      <a:noFill/>
                    </a:lnB>
                    <a:solidFill>
                      <a:srgbClr val="FFCA28"/>
                    </a:solidFill>
                  </a:tcPr>
                </a:tc>
                <a:tc>
                  <a:txBody>
                    <a:bodyPr/>
                    <a:lstStyle/>
                    <a:p>
                      <a:pPr algn="r" fontAlgn="b"/>
                      <a:r>
                        <a:rPr lang="en-US" sz="1700" b="0" i="0" u="none" strike="noStrike">
                          <a:solidFill>
                            <a:srgbClr val="000000"/>
                          </a:solidFill>
                          <a:effectLst/>
                          <a:latin typeface="Calibri" panose="020F0502020204030204" pitchFamily="34" charset="0"/>
                        </a:rPr>
                        <a:t>0.057353</a:t>
                      </a:r>
                    </a:p>
                  </a:txBody>
                  <a:tcPr marL="6557" marR="6557" marT="6557" marB="0" anchor="b">
                    <a:lnL>
                      <a:noFill/>
                    </a:lnL>
                    <a:lnR>
                      <a:noFill/>
                    </a:lnR>
                    <a:lnT>
                      <a:noFill/>
                    </a:lnT>
                    <a:lnB>
                      <a:noFill/>
                    </a:lnB>
                    <a:solidFill>
                      <a:srgbClr val="FFFFFF"/>
                    </a:solidFill>
                  </a:tcPr>
                </a:tc>
                <a:tc>
                  <a:txBody>
                    <a:bodyPr/>
                    <a:lstStyle/>
                    <a:p>
                      <a:pPr algn="r" fontAlgn="b"/>
                      <a:r>
                        <a:rPr lang="en-US" sz="1700" b="0" i="0" u="none" strike="noStrike">
                          <a:solidFill>
                            <a:srgbClr val="000000"/>
                          </a:solidFill>
                          <a:effectLst/>
                          <a:latin typeface="Calibri" panose="020F0502020204030204" pitchFamily="34" charset="0"/>
                        </a:rPr>
                        <a:t>0.658457</a:t>
                      </a:r>
                    </a:p>
                  </a:txBody>
                  <a:tcPr marL="6557" marR="6557" marT="6557" marB="0" anchor="b">
                    <a:lnL>
                      <a:noFill/>
                    </a:lnL>
                    <a:lnR>
                      <a:noFill/>
                    </a:lnR>
                    <a:lnT>
                      <a:noFill/>
                    </a:lnT>
                    <a:lnB>
                      <a:noFill/>
                    </a:lnB>
                    <a:solidFill>
                      <a:srgbClr val="FFD657"/>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extLst>
                  <a:ext uri="{0D108BD9-81ED-4DB2-BD59-A6C34878D82A}">
                    <a16:rowId xmlns:a16="http://schemas.microsoft.com/office/drawing/2014/main" val="2079724751"/>
                  </a:ext>
                </a:extLst>
              </a:tr>
              <a:tr h="282331">
                <a:tc>
                  <a:txBody>
                    <a:bodyPr/>
                    <a:lstStyle/>
                    <a:p>
                      <a:pPr algn="r" fontAlgn="b"/>
                      <a:r>
                        <a:rPr lang="en-US" sz="1700" b="0" i="0" u="none" strike="noStrike">
                          <a:solidFill>
                            <a:srgbClr val="000000"/>
                          </a:solidFill>
                          <a:effectLst/>
                          <a:latin typeface="Calibri" panose="020F0502020204030204" pitchFamily="34" charset="0"/>
                        </a:rPr>
                        <a:t>280</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dirty="0">
                          <a:solidFill>
                            <a:srgbClr val="000000"/>
                          </a:solidFill>
                          <a:effectLst/>
                          <a:latin typeface="Calibri" panose="020F0502020204030204" pitchFamily="34" charset="0"/>
                        </a:rPr>
                        <a:t>0.99802</a:t>
                      </a:r>
                    </a:p>
                  </a:txBody>
                  <a:tcPr marL="6557" marR="6557" marT="6557" marB="0" anchor="b">
                    <a:lnL>
                      <a:noFill/>
                    </a:lnL>
                    <a:lnR>
                      <a:noFill/>
                    </a:lnR>
                    <a:lnT>
                      <a:noFill/>
                    </a:lnT>
                    <a:lnB>
                      <a:noFill/>
                    </a:lnB>
                    <a:solidFill>
                      <a:srgbClr val="FF0900"/>
                    </a:solidFill>
                  </a:tcPr>
                </a:tc>
                <a:tc>
                  <a:txBody>
                    <a:bodyPr/>
                    <a:lstStyle/>
                    <a:p>
                      <a:pPr algn="r" fontAlgn="b"/>
                      <a:r>
                        <a:rPr lang="en-US" sz="1700" b="0" i="0" u="none" strike="noStrike">
                          <a:solidFill>
                            <a:srgbClr val="000000"/>
                          </a:solidFill>
                          <a:effectLst/>
                          <a:latin typeface="Calibri" panose="020F0502020204030204" pitchFamily="34" charset="0"/>
                        </a:rPr>
                        <a:t>0.917852</a:t>
                      </a:r>
                    </a:p>
                  </a:txBody>
                  <a:tcPr marL="6557" marR="6557" marT="6557" marB="0" anchor="b">
                    <a:lnL>
                      <a:noFill/>
                    </a:lnL>
                    <a:lnR>
                      <a:noFill/>
                    </a:lnR>
                    <a:lnT>
                      <a:noFill/>
                    </a:lnT>
                    <a:lnB>
                      <a:noFill/>
                    </a:lnB>
                    <a:solidFill>
                      <a:srgbClr val="FFC40E"/>
                    </a:solidFill>
                  </a:tcPr>
                </a:tc>
                <a:tc>
                  <a:txBody>
                    <a:bodyPr/>
                    <a:lstStyle/>
                    <a:p>
                      <a:pPr algn="r" fontAlgn="b"/>
                      <a:r>
                        <a:rPr lang="en-US" sz="1700" b="0" i="0" u="none" strike="noStrike">
                          <a:solidFill>
                            <a:srgbClr val="000000"/>
                          </a:solidFill>
                          <a:effectLst/>
                          <a:latin typeface="Calibri" panose="020F0502020204030204" pitchFamily="34" charset="0"/>
                        </a:rPr>
                        <a:t>0.995762</a:t>
                      </a:r>
                    </a:p>
                  </a:txBody>
                  <a:tcPr marL="6557" marR="6557" marT="6557" marB="0" anchor="b">
                    <a:lnL>
                      <a:noFill/>
                    </a:lnL>
                    <a:lnR>
                      <a:noFill/>
                    </a:lnR>
                    <a:lnT>
                      <a:noFill/>
                    </a:lnT>
                    <a:lnB>
                      <a:noFill/>
                    </a:lnB>
                    <a:solidFill>
                      <a:srgbClr val="FF1700"/>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6.728096</a:t>
                      </a:r>
                    </a:p>
                  </a:txBody>
                  <a:tcPr marL="6557" marR="6557" marT="6557" marB="0" anchor="b">
                    <a:lnL>
                      <a:noFill/>
                    </a:lnL>
                    <a:lnR>
                      <a:noFill/>
                    </a:lnR>
                    <a:lnT>
                      <a:noFill/>
                    </a:lnT>
                    <a:lnB>
                      <a:noFill/>
                    </a:lnB>
                    <a:solidFill>
                      <a:srgbClr val="FFDD72"/>
                    </a:solidFill>
                  </a:tcPr>
                </a:tc>
                <a:tc>
                  <a:txBody>
                    <a:bodyPr/>
                    <a:lstStyle/>
                    <a:p>
                      <a:pPr algn="r" fontAlgn="b"/>
                      <a:r>
                        <a:rPr lang="en-US" sz="1700" b="0" i="0" u="none" strike="noStrike">
                          <a:solidFill>
                            <a:srgbClr val="000000"/>
                          </a:solidFill>
                          <a:effectLst/>
                          <a:latin typeface="Calibri" panose="020F0502020204030204" pitchFamily="34" charset="0"/>
                        </a:rPr>
                        <a:t>2.159978</a:t>
                      </a:r>
                    </a:p>
                  </a:txBody>
                  <a:tcPr marL="6557" marR="6557" marT="6557" marB="0" anchor="b">
                    <a:lnL>
                      <a:noFill/>
                    </a:lnL>
                    <a:lnR>
                      <a:noFill/>
                    </a:lnR>
                    <a:lnT>
                      <a:noFill/>
                    </a:lnT>
                    <a:lnB>
                      <a:noFill/>
                    </a:lnB>
                    <a:solidFill>
                      <a:srgbClr val="FF5500"/>
                    </a:solidFill>
                  </a:tcPr>
                </a:tc>
                <a:tc>
                  <a:txBody>
                    <a:bodyPr/>
                    <a:lstStyle/>
                    <a:p>
                      <a:pPr algn="r" fontAlgn="b"/>
                      <a:r>
                        <a:rPr lang="en-US" sz="1700" b="0" i="0" u="none" strike="noStrike">
                          <a:solidFill>
                            <a:srgbClr val="000000"/>
                          </a:solidFill>
                          <a:effectLst/>
                          <a:latin typeface="Calibri" panose="020F0502020204030204" pitchFamily="34" charset="0"/>
                        </a:rPr>
                        <a:t>1.091245</a:t>
                      </a:r>
                    </a:p>
                  </a:txBody>
                  <a:tcPr marL="6557" marR="6557" marT="6557" marB="0" anchor="b">
                    <a:lnL>
                      <a:noFill/>
                    </a:lnL>
                    <a:lnR>
                      <a:noFill/>
                    </a:lnR>
                    <a:lnT>
                      <a:noFill/>
                    </a:lnT>
                    <a:lnB>
                      <a:noFill/>
                    </a:lnB>
                    <a:solidFill>
                      <a:srgbClr val="FFC30A"/>
                    </a:solidFill>
                  </a:tcPr>
                </a:tc>
                <a:tc>
                  <a:txBody>
                    <a:bodyPr/>
                    <a:lstStyle/>
                    <a:p>
                      <a:pPr algn="r" fontAlgn="b"/>
                      <a:r>
                        <a:rPr lang="en-US" sz="1700" b="0" i="0" u="none" strike="noStrike">
                          <a:solidFill>
                            <a:srgbClr val="000000"/>
                          </a:solidFill>
                          <a:effectLst/>
                          <a:latin typeface="Calibri" panose="020F0502020204030204" pitchFamily="34" charset="0"/>
                        </a:rPr>
                        <a:t>1.040232</a:t>
                      </a:r>
                    </a:p>
                  </a:txBody>
                  <a:tcPr marL="6557" marR="6557" marT="6557" marB="0" anchor="b">
                    <a:lnL>
                      <a:noFill/>
                    </a:lnL>
                    <a:lnR>
                      <a:noFill/>
                    </a:lnR>
                    <a:lnT>
                      <a:noFill/>
                    </a:lnT>
                    <a:lnB>
                      <a:noFill/>
                    </a:lnB>
                    <a:solidFill>
                      <a:srgbClr val="FFC208"/>
                    </a:solidFill>
                  </a:tcPr>
                </a:tc>
                <a:tc>
                  <a:txBody>
                    <a:bodyPr/>
                    <a:lstStyle/>
                    <a:p>
                      <a:pPr algn="r" fontAlgn="b"/>
                      <a:r>
                        <a:rPr lang="en-US" sz="1700" b="0" i="0" u="none" strike="noStrike">
                          <a:solidFill>
                            <a:srgbClr val="000000"/>
                          </a:solidFill>
                          <a:effectLst/>
                          <a:latin typeface="Calibri" panose="020F0502020204030204" pitchFamily="34" charset="0"/>
                        </a:rPr>
                        <a:t>7.2814</a:t>
                      </a:r>
                    </a:p>
                  </a:txBody>
                  <a:tcPr marL="6557" marR="6557" marT="6557" marB="0" anchor="b">
                    <a:lnL>
                      <a:noFill/>
                    </a:lnL>
                    <a:lnR>
                      <a:noFill/>
                    </a:lnR>
                    <a:lnT>
                      <a:noFill/>
                    </a:lnT>
                    <a:lnB>
                      <a:noFill/>
                    </a:lnB>
                    <a:solidFill>
                      <a:srgbClr val="FFC103"/>
                    </a:solidFill>
                  </a:tcPr>
                </a:tc>
                <a:extLst>
                  <a:ext uri="{0D108BD9-81ED-4DB2-BD59-A6C34878D82A}">
                    <a16:rowId xmlns:a16="http://schemas.microsoft.com/office/drawing/2014/main" val="1030937347"/>
                  </a:ext>
                </a:extLst>
              </a:tr>
              <a:tr h="282331">
                <a:tc>
                  <a:txBody>
                    <a:bodyPr/>
                    <a:lstStyle/>
                    <a:p>
                      <a:pPr algn="r" fontAlgn="b"/>
                      <a:r>
                        <a:rPr lang="en-US" sz="1700" b="0" i="0" u="none" strike="noStrike">
                          <a:solidFill>
                            <a:srgbClr val="000000"/>
                          </a:solidFill>
                          <a:effectLst/>
                          <a:latin typeface="Calibri" panose="020F0502020204030204" pitchFamily="34" charset="0"/>
                        </a:rPr>
                        <a:t>269</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0.999042</a:t>
                      </a:r>
                    </a:p>
                  </a:txBody>
                  <a:tcPr marL="6557" marR="6557" marT="6557" marB="0" anchor="b">
                    <a:lnL>
                      <a:noFill/>
                    </a:lnL>
                    <a:lnR>
                      <a:noFill/>
                    </a:lnR>
                    <a:lnT>
                      <a:noFill/>
                    </a:lnT>
                    <a:lnB>
                      <a:noFill/>
                    </a:lnB>
                    <a:solidFill>
                      <a:srgbClr val="FF0300"/>
                    </a:solidFill>
                  </a:tcPr>
                </a:tc>
                <a:tc>
                  <a:txBody>
                    <a:bodyPr/>
                    <a:lstStyle/>
                    <a:p>
                      <a:pPr algn="r" fontAlgn="b"/>
                      <a:r>
                        <a:rPr lang="en-US" sz="1700" b="0" i="0" u="none" strike="noStrike">
                          <a:solidFill>
                            <a:srgbClr val="000000"/>
                          </a:solidFill>
                          <a:effectLst/>
                          <a:latin typeface="Calibri" panose="020F0502020204030204" pitchFamily="34" charset="0"/>
                        </a:rPr>
                        <a:t>0.989886</a:t>
                      </a:r>
                    </a:p>
                  </a:txBody>
                  <a:tcPr marL="6557" marR="6557" marT="6557" marB="0" anchor="b">
                    <a:lnL>
                      <a:noFill/>
                    </a:lnL>
                    <a:lnR>
                      <a:noFill/>
                    </a:lnR>
                    <a:lnT>
                      <a:noFill/>
                    </a:lnT>
                    <a:lnB>
                      <a:noFill/>
                    </a:lnB>
                    <a:solidFill>
                      <a:srgbClr val="FF3A00"/>
                    </a:solidFill>
                  </a:tcPr>
                </a:tc>
                <a:tc>
                  <a:txBody>
                    <a:bodyPr/>
                    <a:lstStyle/>
                    <a:p>
                      <a:pPr algn="r" fontAlgn="b"/>
                      <a:r>
                        <a:rPr lang="en-US" sz="1700" b="0" i="0" u="none" strike="noStrike">
                          <a:solidFill>
                            <a:srgbClr val="000000"/>
                          </a:solidFill>
                          <a:effectLst/>
                          <a:latin typeface="Calibri" panose="020F0502020204030204" pitchFamily="34" charset="0"/>
                        </a:rPr>
                        <a:t>0.998181</a:t>
                      </a:r>
                    </a:p>
                  </a:txBody>
                  <a:tcPr marL="6557" marR="6557" marT="6557" marB="0" anchor="b">
                    <a:lnL>
                      <a:noFill/>
                    </a:lnL>
                    <a:lnR>
                      <a:noFill/>
                    </a:lnR>
                    <a:lnT>
                      <a:noFill/>
                    </a:lnT>
                    <a:lnB>
                      <a:noFill/>
                    </a:lnB>
                    <a:solidFill>
                      <a:srgbClr val="FF0800"/>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15.84613</a:t>
                      </a:r>
                    </a:p>
                  </a:txBody>
                  <a:tcPr marL="6557" marR="6557" marT="6557" marB="0" anchor="b">
                    <a:lnL>
                      <a:noFill/>
                    </a:lnL>
                    <a:lnR>
                      <a:noFill/>
                    </a:lnR>
                    <a:lnT>
                      <a:noFill/>
                    </a:lnT>
                    <a:lnB>
                      <a:noFill/>
                    </a:lnB>
                    <a:solidFill>
                      <a:srgbClr val="FFB600"/>
                    </a:solidFill>
                  </a:tcPr>
                </a:tc>
                <a:tc>
                  <a:txBody>
                    <a:bodyPr/>
                    <a:lstStyle/>
                    <a:p>
                      <a:pPr algn="r" fontAlgn="b"/>
                      <a:r>
                        <a:rPr lang="en-US" sz="1700" b="0" i="0" u="none" strike="noStrike">
                          <a:solidFill>
                            <a:srgbClr val="000000"/>
                          </a:solidFill>
                          <a:effectLst/>
                          <a:latin typeface="Calibri" panose="020F0502020204030204" pitchFamily="34" charset="0"/>
                        </a:rPr>
                        <a:t>0.664261</a:t>
                      </a:r>
                    </a:p>
                  </a:txBody>
                  <a:tcPr marL="6557" marR="6557" marT="6557" marB="0" anchor="b">
                    <a:lnL>
                      <a:noFill/>
                    </a:lnL>
                    <a:lnR>
                      <a:noFill/>
                    </a:lnR>
                    <a:lnT>
                      <a:noFill/>
                    </a:lnT>
                    <a:lnB>
                      <a:noFill/>
                    </a:lnB>
                    <a:solidFill>
                      <a:srgbClr val="FFB900"/>
                    </a:solidFill>
                  </a:tcPr>
                </a:tc>
                <a:tc>
                  <a:txBody>
                    <a:bodyPr/>
                    <a:lstStyle/>
                    <a:p>
                      <a:pPr algn="r" fontAlgn="b"/>
                      <a:r>
                        <a:rPr lang="en-US" sz="1700" b="0" i="0" u="none" strike="noStrike">
                          <a:solidFill>
                            <a:srgbClr val="000000"/>
                          </a:solidFill>
                          <a:effectLst/>
                          <a:latin typeface="Calibri" panose="020F0502020204030204" pitchFamily="34" charset="0"/>
                        </a:rPr>
                        <a:t>1.153617</a:t>
                      </a:r>
                    </a:p>
                  </a:txBody>
                  <a:tcPr marL="6557" marR="6557" marT="6557" marB="0" anchor="b">
                    <a:lnL>
                      <a:noFill/>
                    </a:lnL>
                    <a:lnR>
                      <a:noFill/>
                    </a:lnR>
                    <a:lnT>
                      <a:noFill/>
                    </a:lnT>
                    <a:lnB>
                      <a:noFill/>
                    </a:lnB>
                    <a:solidFill>
                      <a:srgbClr val="FFC000"/>
                    </a:solidFill>
                  </a:tcPr>
                </a:tc>
                <a:tc>
                  <a:txBody>
                    <a:bodyPr/>
                    <a:lstStyle/>
                    <a:p>
                      <a:pPr algn="r" fontAlgn="b"/>
                      <a:r>
                        <a:rPr lang="en-US" sz="1700" b="0" i="0" u="none" strike="noStrike">
                          <a:solidFill>
                            <a:srgbClr val="000000"/>
                          </a:solidFill>
                          <a:effectLst/>
                          <a:latin typeface="Calibri" panose="020F0502020204030204" pitchFamily="34" charset="0"/>
                        </a:rPr>
                        <a:t>1.090313</a:t>
                      </a:r>
                    </a:p>
                  </a:txBody>
                  <a:tcPr marL="6557" marR="6557" marT="6557" marB="0" anchor="b">
                    <a:lnL>
                      <a:noFill/>
                    </a:lnL>
                    <a:lnR>
                      <a:noFill/>
                    </a:lnR>
                    <a:lnT>
                      <a:noFill/>
                    </a:lnT>
                    <a:lnB>
                      <a:noFill/>
                    </a:lnB>
                    <a:solidFill>
                      <a:srgbClr val="FFBF00"/>
                    </a:solidFill>
                  </a:tcPr>
                </a:tc>
                <a:tc>
                  <a:txBody>
                    <a:bodyPr/>
                    <a:lstStyle/>
                    <a:p>
                      <a:pPr algn="r" fontAlgn="b"/>
                      <a:r>
                        <a:rPr lang="en-US" sz="1700" b="0" i="0" u="none" strike="noStrike">
                          <a:solidFill>
                            <a:srgbClr val="000000"/>
                          </a:solidFill>
                          <a:effectLst/>
                          <a:latin typeface="Calibri" panose="020F0502020204030204" pitchFamily="34" charset="0"/>
                        </a:rPr>
                        <a:t>19.77179</a:t>
                      </a:r>
                    </a:p>
                  </a:txBody>
                  <a:tcPr marL="6557" marR="6557" marT="6557" marB="0" anchor="b">
                    <a:lnL>
                      <a:noFill/>
                    </a:lnL>
                    <a:lnR>
                      <a:noFill/>
                    </a:lnR>
                    <a:lnT>
                      <a:noFill/>
                    </a:lnT>
                    <a:lnB>
                      <a:noFill/>
                    </a:lnB>
                    <a:solidFill>
                      <a:srgbClr val="FF9D00"/>
                    </a:solidFill>
                  </a:tcPr>
                </a:tc>
                <a:extLst>
                  <a:ext uri="{0D108BD9-81ED-4DB2-BD59-A6C34878D82A}">
                    <a16:rowId xmlns:a16="http://schemas.microsoft.com/office/drawing/2014/main" val="1904173765"/>
                  </a:ext>
                </a:extLst>
              </a:tr>
              <a:tr h="282331">
                <a:tc>
                  <a:txBody>
                    <a:bodyPr/>
                    <a:lstStyle/>
                    <a:p>
                      <a:pPr algn="r" fontAlgn="b"/>
                      <a:r>
                        <a:rPr lang="en-US" sz="1700" b="0" i="0" u="none" strike="noStrike">
                          <a:solidFill>
                            <a:srgbClr val="000000"/>
                          </a:solidFill>
                          <a:effectLst/>
                          <a:latin typeface="Calibri" panose="020F0502020204030204" pitchFamily="34" charset="0"/>
                        </a:rPr>
                        <a:t>271</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0.98939</a:t>
                      </a:r>
                    </a:p>
                  </a:txBody>
                  <a:tcPr marL="6557" marR="6557" marT="6557" marB="0" anchor="b">
                    <a:lnL>
                      <a:noFill/>
                    </a:lnL>
                    <a:lnR>
                      <a:noFill/>
                    </a:lnR>
                    <a:lnT>
                      <a:noFill/>
                    </a:lnT>
                    <a:lnB>
                      <a:noFill/>
                    </a:lnB>
                    <a:solidFill>
                      <a:srgbClr val="FF3D00"/>
                    </a:solidFill>
                  </a:tcPr>
                </a:tc>
                <a:tc>
                  <a:txBody>
                    <a:bodyPr/>
                    <a:lstStyle/>
                    <a:p>
                      <a:pPr algn="r" fontAlgn="b"/>
                      <a:r>
                        <a:rPr lang="en-US" sz="1700" b="0" i="0" u="none" strike="noStrike">
                          <a:solidFill>
                            <a:srgbClr val="000000"/>
                          </a:solidFill>
                          <a:effectLst/>
                          <a:latin typeface="Calibri" panose="020F0502020204030204" pitchFamily="34" charset="0"/>
                        </a:rPr>
                        <a:t>0.634301</a:t>
                      </a:r>
                    </a:p>
                  </a:txBody>
                  <a:tcPr marL="6557" marR="6557" marT="6557" marB="0" anchor="b">
                    <a:lnL>
                      <a:noFill/>
                    </a:lnL>
                    <a:lnR>
                      <a:noFill/>
                    </a:lnR>
                    <a:lnT>
                      <a:noFill/>
                    </a:lnT>
                    <a:lnB>
                      <a:noFill/>
                    </a:lnB>
                    <a:solidFill>
                      <a:srgbClr val="FFD85E"/>
                    </a:solidFill>
                  </a:tcPr>
                </a:tc>
                <a:tc>
                  <a:txBody>
                    <a:bodyPr/>
                    <a:lstStyle/>
                    <a:p>
                      <a:pPr algn="r" fontAlgn="b"/>
                      <a:r>
                        <a:rPr lang="en-US" sz="1700" b="0" i="0" u="none" strike="noStrike">
                          <a:solidFill>
                            <a:srgbClr val="000000"/>
                          </a:solidFill>
                          <a:effectLst/>
                          <a:latin typeface="Calibri" panose="020F0502020204030204" pitchFamily="34" charset="0"/>
                        </a:rPr>
                        <a:t>0.966952</a:t>
                      </a:r>
                    </a:p>
                  </a:txBody>
                  <a:tcPr marL="6557" marR="6557" marT="6557" marB="0" anchor="b">
                    <a:lnL>
                      <a:noFill/>
                    </a:lnL>
                    <a:lnR>
                      <a:noFill/>
                    </a:lnR>
                    <a:lnT>
                      <a:noFill/>
                    </a:lnT>
                    <a:lnB>
                      <a:noFill/>
                    </a:lnB>
                    <a:solidFill>
                      <a:srgbClr val="FFC101"/>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1.723487</a:t>
                      </a:r>
                    </a:p>
                  </a:txBody>
                  <a:tcPr marL="6557" marR="6557" marT="6557" marB="0" anchor="b">
                    <a:lnL>
                      <a:noFill/>
                    </a:lnL>
                    <a:lnR>
                      <a:noFill/>
                    </a:lnR>
                    <a:lnT>
                      <a:noFill/>
                    </a:lnT>
                    <a:lnB>
                      <a:noFill/>
                    </a:lnB>
                    <a:solidFill>
                      <a:srgbClr val="FFFFFF"/>
                    </a:solidFill>
                  </a:tcPr>
                </a:tc>
                <a:tc>
                  <a:txBody>
                    <a:bodyPr/>
                    <a:lstStyle/>
                    <a:p>
                      <a:pPr algn="r" fontAlgn="b"/>
                      <a:r>
                        <a:rPr lang="en-US" sz="1700" b="0" i="0" u="none" strike="noStrike">
                          <a:solidFill>
                            <a:srgbClr val="000000"/>
                          </a:solidFill>
                          <a:effectLst/>
                          <a:latin typeface="Calibri" panose="020F0502020204030204" pitchFamily="34" charset="0"/>
                        </a:rPr>
                        <a:t>0.054416</a:t>
                      </a:r>
                    </a:p>
                  </a:txBody>
                  <a:tcPr marL="6557" marR="6557" marT="6557" marB="0" anchor="b">
                    <a:lnL>
                      <a:noFill/>
                    </a:lnL>
                    <a:lnR>
                      <a:noFill/>
                    </a:lnR>
                    <a:lnT>
                      <a:noFill/>
                    </a:lnT>
                    <a:lnB>
                      <a:noFill/>
                    </a:lnB>
                    <a:solidFill>
                      <a:srgbClr val="FFFCF1"/>
                    </a:solidFill>
                  </a:tcPr>
                </a:tc>
                <a:tc>
                  <a:txBody>
                    <a:bodyPr/>
                    <a:lstStyle/>
                    <a:p>
                      <a:pPr algn="r" fontAlgn="b"/>
                      <a:r>
                        <a:rPr lang="en-US" sz="1700" b="0" i="0" u="none" strike="noStrike">
                          <a:solidFill>
                            <a:srgbClr val="000000"/>
                          </a:solidFill>
                          <a:effectLst/>
                          <a:latin typeface="Calibri" panose="020F0502020204030204" pitchFamily="34" charset="0"/>
                        </a:rPr>
                        <a:t>0.31284</a:t>
                      </a:r>
                    </a:p>
                  </a:txBody>
                  <a:tcPr marL="6557" marR="6557" marT="6557" marB="0" anchor="b">
                    <a:lnL>
                      <a:noFill/>
                    </a:lnL>
                    <a:lnR>
                      <a:noFill/>
                    </a:lnR>
                    <a:lnT>
                      <a:noFill/>
                    </a:lnT>
                    <a:lnB>
                      <a:noFill/>
                    </a:lnB>
                    <a:solidFill>
                      <a:srgbClr val="FFFFFF"/>
                    </a:solidFill>
                  </a:tcPr>
                </a:tc>
                <a:tc>
                  <a:txBody>
                    <a:bodyPr/>
                    <a:lstStyle/>
                    <a:p>
                      <a:pPr algn="r" fontAlgn="b"/>
                      <a:r>
                        <a:rPr lang="en-US" sz="1700" b="0" i="0" u="none" strike="noStrike">
                          <a:solidFill>
                            <a:srgbClr val="000000"/>
                          </a:solidFill>
                          <a:effectLst/>
                          <a:latin typeface="Calibri" panose="020F0502020204030204" pitchFamily="34" charset="0"/>
                        </a:rPr>
                        <a:t>0.240125</a:t>
                      </a:r>
                    </a:p>
                  </a:txBody>
                  <a:tcPr marL="6557" marR="6557" marT="6557" marB="0" anchor="b">
                    <a:lnL>
                      <a:noFill/>
                    </a:lnL>
                    <a:lnR>
                      <a:noFill/>
                    </a:lnR>
                    <a:lnT>
                      <a:noFill/>
                    </a:lnT>
                    <a:lnB>
                      <a:noFill/>
                    </a:lnB>
                    <a:solidFill>
                      <a:srgbClr val="FFFFFF"/>
                    </a:solidFill>
                  </a:tcPr>
                </a:tc>
                <a:tc>
                  <a:txBody>
                    <a:bodyPr/>
                    <a:lstStyle/>
                    <a:p>
                      <a:pPr algn="r" fontAlgn="b"/>
                      <a:r>
                        <a:rPr lang="en-US" sz="1700" b="0" i="0" u="none" strike="noStrike">
                          <a:solidFill>
                            <a:srgbClr val="000000"/>
                          </a:solidFill>
                          <a:effectLst/>
                          <a:latin typeface="Calibri" panose="020F0502020204030204" pitchFamily="34" charset="0"/>
                        </a:rPr>
                        <a:t>0.435144</a:t>
                      </a:r>
                    </a:p>
                  </a:txBody>
                  <a:tcPr marL="6557" marR="6557" marT="6557" marB="0" anchor="b">
                    <a:lnL>
                      <a:noFill/>
                    </a:lnL>
                    <a:lnR>
                      <a:noFill/>
                    </a:lnR>
                    <a:lnT>
                      <a:noFill/>
                    </a:lnT>
                    <a:lnB>
                      <a:noFill/>
                    </a:lnB>
                    <a:solidFill>
                      <a:srgbClr val="FFFDF6"/>
                    </a:solidFill>
                  </a:tcPr>
                </a:tc>
                <a:extLst>
                  <a:ext uri="{0D108BD9-81ED-4DB2-BD59-A6C34878D82A}">
                    <a16:rowId xmlns:a16="http://schemas.microsoft.com/office/drawing/2014/main" val="2584516721"/>
                  </a:ext>
                </a:extLst>
              </a:tr>
              <a:tr h="282331">
                <a:tc>
                  <a:txBody>
                    <a:bodyPr/>
                    <a:lstStyle/>
                    <a:p>
                      <a:pPr algn="r" fontAlgn="b"/>
                      <a:r>
                        <a:rPr lang="en-US" sz="1700" b="0" i="0" u="none" strike="noStrike">
                          <a:solidFill>
                            <a:srgbClr val="000000"/>
                          </a:solidFill>
                          <a:effectLst/>
                          <a:latin typeface="Calibri" panose="020F0502020204030204" pitchFamily="34" charset="0"/>
                        </a:rPr>
                        <a:t>268</a:t>
                      </a:r>
                    </a:p>
                  </a:txBody>
                  <a:tcPr marL="6557" marR="6557" marT="6557" marB="0" anchor="b">
                    <a:lnL>
                      <a:noFill/>
                    </a:lnL>
                    <a:lnR>
                      <a:noFill/>
                    </a:lnR>
                    <a:lnT>
                      <a:noFill/>
                    </a:lnT>
                    <a:lnB>
                      <a:noFill/>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0.99942</a:t>
                      </a:r>
                    </a:p>
                  </a:txBody>
                  <a:tcPr marL="6557" marR="6557" marT="6557" marB="0" anchor="b">
                    <a:lnL>
                      <a:noFill/>
                    </a:lnL>
                    <a:lnR>
                      <a:noFill/>
                    </a:lnR>
                    <a:lnT>
                      <a:noFill/>
                    </a:lnT>
                    <a:lnB>
                      <a:noFill/>
                    </a:lnB>
                    <a:solidFill>
                      <a:srgbClr val="FF0000"/>
                    </a:solidFill>
                  </a:tcPr>
                </a:tc>
                <a:tc>
                  <a:txBody>
                    <a:bodyPr/>
                    <a:lstStyle/>
                    <a:p>
                      <a:pPr algn="r" fontAlgn="b"/>
                      <a:r>
                        <a:rPr lang="en-US" sz="1700" b="0" i="0" u="none" strike="noStrike" dirty="0">
                          <a:solidFill>
                            <a:srgbClr val="000000"/>
                          </a:solidFill>
                          <a:effectLst/>
                          <a:latin typeface="Calibri" panose="020F0502020204030204" pitchFamily="34" charset="0"/>
                        </a:rPr>
                        <a:t>0.984383</a:t>
                      </a:r>
                    </a:p>
                  </a:txBody>
                  <a:tcPr marL="6557" marR="6557" marT="6557" marB="0" anchor="b">
                    <a:lnL>
                      <a:noFill/>
                    </a:lnL>
                    <a:lnR>
                      <a:noFill/>
                    </a:lnR>
                    <a:lnT>
                      <a:noFill/>
                    </a:lnT>
                    <a:lnB>
                      <a:noFill/>
                    </a:lnB>
                    <a:solidFill>
                      <a:srgbClr val="FF5B00"/>
                    </a:solidFill>
                  </a:tcPr>
                </a:tc>
                <a:tc>
                  <a:txBody>
                    <a:bodyPr/>
                    <a:lstStyle/>
                    <a:p>
                      <a:pPr algn="r" fontAlgn="b"/>
                      <a:r>
                        <a:rPr lang="en-US" sz="1700" b="0" i="0" u="none" strike="noStrike">
                          <a:solidFill>
                            <a:srgbClr val="000000"/>
                          </a:solidFill>
                          <a:effectLst/>
                          <a:latin typeface="Calibri" panose="020F0502020204030204" pitchFamily="34" charset="0"/>
                        </a:rPr>
                        <a:t>0.998824</a:t>
                      </a:r>
                    </a:p>
                  </a:txBody>
                  <a:tcPr marL="6557" marR="6557" marT="6557" marB="0" anchor="b">
                    <a:lnL>
                      <a:noFill/>
                    </a:lnL>
                    <a:lnR>
                      <a:noFill/>
                    </a:lnR>
                    <a:lnT>
                      <a:noFill/>
                    </a:lnT>
                    <a:lnB>
                      <a:noFill/>
                    </a:lnB>
                    <a:solidFill>
                      <a:srgbClr val="FF0400"/>
                    </a:solid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6557" marR="6557" marT="6557"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10.12876</a:t>
                      </a:r>
                    </a:p>
                  </a:txBody>
                  <a:tcPr marL="6557" marR="6557" marT="6557" marB="0" anchor="b">
                    <a:lnL>
                      <a:noFill/>
                    </a:lnL>
                    <a:lnR>
                      <a:noFill/>
                    </a:lnR>
                    <a:lnT>
                      <a:noFill/>
                    </a:lnT>
                    <a:lnB>
                      <a:noFill/>
                    </a:lnB>
                    <a:solidFill>
                      <a:srgbClr val="FFC512"/>
                    </a:solidFill>
                  </a:tcPr>
                </a:tc>
                <a:tc>
                  <a:txBody>
                    <a:bodyPr/>
                    <a:lstStyle/>
                    <a:p>
                      <a:pPr algn="r" fontAlgn="b"/>
                      <a:r>
                        <a:rPr lang="en-US" sz="1700" b="0" i="0" u="none" strike="noStrike" dirty="0">
                          <a:solidFill>
                            <a:srgbClr val="000000"/>
                          </a:solidFill>
                          <a:effectLst/>
                          <a:latin typeface="Calibri" panose="020F0502020204030204" pitchFamily="34" charset="0"/>
                        </a:rPr>
                        <a:t>0.273355</a:t>
                      </a:r>
                    </a:p>
                  </a:txBody>
                  <a:tcPr marL="6557" marR="6557" marT="6557" marB="0" anchor="b">
                    <a:lnL>
                      <a:noFill/>
                    </a:lnL>
                    <a:lnR>
                      <a:noFill/>
                    </a:lnR>
                    <a:lnT>
                      <a:noFill/>
                    </a:lnT>
                    <a:lnB>
                      <a:noFill/>
                    </a:lnB>
                    <a:solidFill>
                      <a:srgbClr val="FFE287"/>
                    </a:solidFill>
                  </a:tcPr>
                </a:tc>
                <a:tc>
                  <a:txBody>
                    <a:bodyPr/>
                    <a:lstStyle/>
                    <a:p>
                      <a:pPr algn="r" fontAlgn="b"/>
                      <a:r>
                        <a:rPr lang="en-US" sz="1700" b="0" i="0" u="none" strike="noStrike" dirty="0">
                          <a:solidFill>
                            <a:srgbClr val="000000"/>
                          </a:solidFill>
                          <a:effectLst/>
                          <a:latin typeface="Calibri" panose="020F0502020204030204" pitchFamily="34" charset="0"/>
                        </a:rPr>
                        <a:t>0.453291</a:t>
                      </a:r>
                    </a:p>
                  </a:txBody>
                  <a:tcPr marL="6557" marR="6557" marT="6557" marB="0" anchor="b">
                    <a:lnL>
                      <a:noFill/>
                    </a:lnL>
                    <a:lnR>
                      <a:noFill/>
                    </a:lnR>
                    <a:lnT>
                      <a:noFill/>
                    </a:lnT>
                    <a:lnB>
                      <a:noFill/>
                    </a:lnB>
                    <a:solidFill>
                      <a:srgbClr val="FFF5D3"/>
                    </a:solidFill>
                  </a:tcPr>
                </a:tc>
                <a:tc>
                  <a:txBody>
                    <a:bodyPr/>
                    <a:lstStyle/>
                    <a:p>
                      <a:pPr algn="r" fontAlgn="b"/>
                      <a:r>
                        <a:rPr lang="en-US" sz="1700" b="0" i="0" u="none" strike="noStrike">
                          <a:solidFill>
                            <a:srgbClr val="000000"/>
                          </a:solidFill>
                          <a:effectLst/>
                          <a:latin typeface="Calibri" panose="020F0502020204030204" pitchFamily="34" charset="0"/>
                        </a:rPr>
                        <a:t>0.914009</a:t>
                      </a:r>
                    </a:p>
                  </a:txBody>
                  <a:tcPr marL="6557" marR="6557" marT="6557" marB="0" anchor="b">
                    <a:lnL>
                      <a:noFill/>
                    </a:lnL>
                    <a:lnR>
                      <a:noFill/>
                    </a:lnR>
                    <a:lnT>
                      <a:noFill/>
                    </a:lnT>
                    <a:lnB>
                      <a:noFill/>
                    </a:lnB>
                    <a:solidFill>
                      <a:srgbClr val="FFCC2F"/>
                    </a:solidFill>
                  </a:tcPr>
                </a:tc>
                <a:tc>
                  <a:txBody>
                    <a:bodyPr/>
                    <a:lstStyle/>
                    <a:p>
                      <a:pPr algn="r" fontAlgn="b"/>
                      <a:r>
                        <a:rPr lang="en-US" sz="1700" b="0" i="0" u="none" strike="noStrike" dirty="0">
                          <a:solidFill>
                            <a:srgbClr val="000000"/>
                          </a:solidFill>
                          <a:effectLst/>
                          <a:latin typeface="Calibri" panose="020F0502020204030204" pitchFamily="34" charset="0"/>
                        </a:rPr>
                        <a:t>10.27737</a:t>
                      </a:r>
                    </a:p>
                  </a:txBody>
                  <a:tcPr marL="6557" marR="6557" marT="6557" marB="0" anchor="b">
                    <a:lnL>
                      <a:noFill/>
                    </a:lnL>
                    <a:lnR>
                      <a:noFill/>
                    </a:lnR>
                    <a:lnT>
                      <a:noFill/>
                    </a:lnT>
                    <a:lnB>
                      <a:noFill/>
                    </a:lnB>
                    <a:solidFill>
                      <a:srgbClr val="FFB800"/>
                    </a:solidFill>
                  </a:tcPr>
                </a:tc>
                <a:extLst>
                  <a:ext uri="{0D108BD9-81ED-4DB2-BD59-A6C34878D82A}">
                    <a16:rowId xmlns:a16="http://schemas.microsoft.com/office/drawing/2014/main" val="2764779781"/>
                  </a:ext>
                </a:extLst>
              </a:tr>
            </a:tbl>
          </a:graphicData>
        </a:graphic>
      </p:graphicFrame>
      <p:sp>
        <p:nvSpPr>
          <p:cNvPr id="14" name="Rectangle 13">
            <a:extLst>
              <a:ext uri="{FF2B5EF4-FFF2-40B4-BE49-F238E27FC236}">
                <a16:creationId xmlns:a16="http://schemas.microsoft.com/office/drawing/2014/main" id="{7129C4AE-D310-0DEB-3231-0AE760C244D0}"/>
              </a:ext>
            </a:extLst>
          </p:cNvPr>
          <p:cNvSpPr/>
          <p:nvPr/>
        </p:nvSpPr>
        <p:spPr>
          <a:xfrm>
            <a:off x="425450" y="3429000"/>
            <a:ext cx="1096645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33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564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990600" y="108314"/>
            <a:ext cx="9525000" cy="1077860"/>
          </a:xfrm>
          <a:prstGeom prst="rect">
            <a:avLst/>
          </a:prstGeom>
          <a:noFill/>
          <a:ln>
            <a:noFill/>
          </a:ln>
        </p:spPr>
        <p:txBody>
          <a:bodyPr wrap="squar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3200">
                <a:solidFill>
                  <a:schemeClr val="tx1">
                    <a:lumMod val="65000"/>
                    <a:lumOff val="35000"/>
                  </a:schemeClr>
                </a:solidFill>
              </a:rPr>
              <a:t>CRP response to vaccination and risk for CVD/peripheral artery disease</a:t>
            </a:r>
          </a:p>
        </p:txBody>
      </p:sp>
      <p:pic>
        <p:nvPicPr>
          <p:cNvPr id="7" name="Picture 6"/>
          <p:cNvPicPr>
            <a:picLocks noChangeAspect="1"/>
          </p:cNvPicPr>
          <p:nvPr/>
        </p:nvPicPr>
        <p:blipFill>
          <a:blip r:embed="rId3"/>
          <a:stretch>
            <a:fillRect/>
          </a:stretch>
        </p:blipFill>
        <p:spPr>
          <a:xfrm>
            <a:off x="2955599" y="1534234"/>
            <a:ext cx="3023878" cy="3097036"/>
          </a:xfrm>
          <a:prstGeom prst="rect">
            <a:avLst/>
          </a:prstGeom>
        </p:spPr>
      </p:pic>
      <p:pic>
        <p:nvPicPr>
          <p:cNvPr id="8" name="Picture 7"/>
          <p:cNvPicPr>
            <a:picLocks noChangeAspect="1"/>
          </p:cNvPicPr>
          <p:nvPr/>
        </p:nvPicPr>
        <p:blipFill>
          <a:blip r:embed="rId4"/>
          <a:stretch>
            <a:fillRect/>
          </a:stretch>
        </p:blipFill>
        <p:spPr>
          <a:xfrm>
            <a:off x="6909510" y="1534234"/>
            <a:ext cx="3529890" cy="2097206"/>
          </a:xfrm>
          <a:prstGeom prst="rect">
            <a:avLst/>
          </a:prstGeom>
        </p:spPr>
      </p:pic>
      <p:sp>
        <p:nvSpPr>
          <p:cNvPr id="9" name="TextBox 8"/>
          <p:cNvSpPr txBox="1">
            <a:spLocks noChangeArrowheads="1"/>
          </p:cNvSpPr>
          <p:nvPr/>
        </p:nvSpPr>
        <p:spPr bwMode="auto">
          <a:xfrm>
            <a:off x="1734408" y="4727358"/>
            <a:ext cx="7556016"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a:sym typeface="Wingdings" panose="05000000000000000000" pitchFamily="2" charset="2"/>
              </a:rPr>
              <a:t>	Ankle-Brachial Index (ABI)</a:t>
            </a:r>
          </a:p>
          <a:p>
            <a:pPr>
              <a:spcBef>
                <a:spcPts val="600"/>
              </a:spcBef>
            </a:pPr>
            <a:r>
              <a:rPr lang="en-US" altLang="en-US">
                <a:sym typeface="Wingdings" panose="05000000000000000000" pitchFamily="2" charset="2"/>
              </a:rPr>
              <a:t>	</a:t>
            </a:r>
            <a:r>
              <a:rPr lang="en-US" altLang="en-US" i="1">
                <a:solidFill>
                  <a:srgbClr val="0070C0"/>
                </a:solidFill>
                <a:sym typeface="Wingdings" panose="05000000000000000000" pitchFamily="2" charset="2"/>
              </a:rPr>
              <a:t></a:t>
            </a:r>
            <a:r>
              <a:rPr lang="en-US" altLang="en-US" i="1">
                <a:sym typeface="Wingdings" panose="05000000000000000000" pitchFamily="2" charset="2"/>
              </a:rPr>
              <a:t>  M</a:t>
            </a:r>
            <a:r>
              <a:rPr lang="en-US" i="1"/>
              <a:t>easure of general CVD</a:t>
            </a:r>
          </a:p>
          <a:p>
            <a:pPr>
              <a:spcBef>
                <a:spcPts val="600"/>
              </a:spcBef>
            </a:pPr>
            <a:r>
              <a:rPr lang="en-US" altLang="en-US" i="1">
                <a:solidFill>
                  <a:srgbClr val="0070C0"/>
                </a:solidFill>
                <a:sym typeface="Wingdings" panose="05000000000000000000" pitchFamily="2" charset="2"/>
              </a:rPr>
              <a:t>	</a:t>
            </a:r>
            <a:r>
              <a:rPr lang="en-US" altLang="en-US" i="1">
                <a:sym typeface="Wingdings" panose="05000000000000000000" pitchFamily="2" charset="2"/>
              </a:rPr>
              <a:t>  </a:t>
            </a:r>
            <a:r>
              <a:rPr lang="en-US" i="1"/>
              <a:t>Diagnostic for peripheral artery disease.</a:t>
            </a:r>
            <a:r>
              <a:rPr lang="en-US" altLang="en-US" i="1">
                <a:sym typeface="Wingdings" panose="05000000000000000000" pitchFamily="2" charset="2"/>
              </a:rPr>
              <a:t>	</a:t>
            </a:r>
          </a:p>
          <a:p>
            <a:pPr>
              <a:spcBef>
                <a:spcPts val="600"/>
              </a:spcBef>
            </a:pPr>
            <a:r>
              <a:rPr lang="en-US" altLang="en-US" i="1">
                <a:sym typeface="Wingdings" panose="05000000000000000000" pitchFamily="2" charset="2"/>
              </a:rPr>
              <a:t>	</a:t>
            </a:r>
          </a:p>
        </p:txBody>
      </p:sp>
      <p:sp useBgFill="1">
        <p:nvSpPr>
          <p:cNvPr id="10" name="TextBox 9"/>
          <p:cNvSpPr txBox="1"/>
          <p:nvPr/>
        </p:nvSpPr>
        <p:spPr>
          <a:xfrm>
            <a:off x="9167551" y="3308215"/>
            <a:ext cx="1122217" cy="307777"/>
          </a:xfrm>
          <a:prstGeom prst="rect">
            <a:avLst/>
          </a:prstGeom>
        </p:spPr>
        <p:txBody>
          <a:bodyPr wrap="square" rtlCol="0">
            <a:spAutoFit/>
          </a:bodyPr>
          <a:lstStyle/>
          <a:p>
            <a:r>
              <a:rPr lang="en-US" sz="1400"/>
              <a:t>disease</a:t>
            </a:r>
          </a:p>
        </p:txBody>
      </p:sp>
    </p:spTree>
    <p:extLst>
      <p:ext uri="{BB962C8B-B14F-4D97-AF65-F5344CB8AC3E}">
        <p14:creationId xmlns:p14="http://schemas.microsoft.com/office/powerpoint/2010/main" val="32195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5262130" y="4857246"/>
            <a:ext cx="1120500" cy="153888"/>
          </a:xfrm>
          <a:prstGeom prst="rect">
            <a:avLst/>
          </a:prstGeom>
          <a:solidFill>
            <a:srgbClr val="FFFFFF"/>
          </a:solidFill>
        </p:spPr>
        <p:txBody>
          <a:bodyPr wrap="none" lIns="0" tIns="0" rIns="0" bIns="0" rtlCol="0">
            <a:spAutoFit/>
          </a:bodyPr>
          <a:lstStyle/>
          <a:p>
            <a:r>
              <a:rPr lang="en-US" sz="1000">
                <a:solidFill>
                  <a:srgbClr val="000099"/>
                </a:solidFill>
                <a:latin typeface="Calibri" panose="020F0502020204030204" pitchFamily="34" charset="0"/>
                <a:cs typeface="Calibri" panose="020F0502020204030204" pitchFamily="34" charset="0"/>
              </a:rPr>
              <a:t>Change in CRP (mg/L)</a:t>
            </a:r>
          </a:p>
        </p:txBody>
      </p:sp>
      <p:graphicFrame>
        <p:nvGraphicFramePr>
          <p:cNvPr id="28" name="Table 27"/>
          <p:cNvGraphicFramePr>
            <a:graphicFrameLocks noGrp="1"/>
          </p:cNvGraphicFramePr>
          <p:nvPr/>
        </p:nvGraphicFramePr>
        <p:xfrm>
          <a:off x="2609738" y="77055"/>
          <a:ext cx="6355080" cy="1993042"/>
        </p:xfrm>
        <a:graphic>
          <a:graphicData uri="http://schemas.openxmlformats.org/drawingml/2006/table">
            <a:tbl>
              <a:tblPr firstRow="1" firstCol="1" bandRow="1"/>
              <a:tblGrid>
                <a:gridCol w="1489481">
                  <a:extLst>
                    <a:ext uri="{9D8B030D-6E8A-4147-A177-3AD203B41FA5}">
                      <a16:colId xmlns:a16="http://schemas.microsoft.com/office/drawing/2014/main" val="2795743962"/>
                    </a:ext>
                  </a:extLst>
                </a:gridCol>
                <a:gridCol w="693649">
                  <a:extLst>
                    <a:ext uri="{9D8B030D-6E8A-4147-A177-3AD203B41FA5}">
                      <a16:colId xmlns:a16="http://schemas.microsoft.com/office/drawing/2014/main" val="2601551258"/>
                    </a:ext>
                  </a:extLst>
                </a:gridCol>
                <a:gridCol w="971550">
                  <a:extLst>
                    <a:ext uri="{9D8B030D-6E8A-4147-A177-3AD203B41FA5}">
                      <a16:colId xmlns:a16="http://schemas.microsoft.com/office/drawing/2014/main" val="596932286"/>
                    </a:ext>
                  </a:extLst>
                </a:gridCol>
                <a:gridCol w="628650">
                  <a:extLst>
                    <a:ext uri="{9D8B030D-6E8A-4147-A177-3AD203B41FA5}">
                      <a16:colId xmlns:a16="http://schemas.microsoft.com/office/drawing/2014/main" val="161876456"/>
                    </a:ext>
                  </a:extLst>
                </a:gridCol>
                <a:gridCol w="914400">
                  <a:extLst>
                    <a:ext uri="{9D8B030D-6E8A-4147-A177-3AD203B41FA5}">
                      <a16:colId xmlns:a16="http://schemas.microsoft.com/office/drawing/2014/main" val="1899625669"/>
                    </a:ext>
                  </a:extLst>
                </a:gridCol>
                <a:gridCol w="685800">
                  <a:extLst>
                    <a:ext uri="{9D8B030D-6E8A-4147-A177-3AD203B41FA5}">
                      <a16:colId xmlns:a16="http://schemas.microsoft.com/office/drawing/2014/main" val="2151965475"/>
                    </a:ext>
                  </a:extLst>
                </a:gridCol>
                <a:gridCol w="971550">
                  <a:extLst>
                    <a:ext uri="{9D8B030D-6E8A-4147-A177-3AD203B41FA5}">
                      <a16:colId xmlns:a16="http://schemas.microsoft.com/office/drawing/2014/main" val="3418818640"/>
                    </a:ext>
                  </a:extLst>
                </a:gridCol>
              </a:tblGrid>
              <a:tr h="187102">
                <a:tc>
                  <a:txBody>
                    <a:bodyPr/>
                    <a:lstStyle/>
                    <a:p>
                      <a:pPr marL="0" marR="0">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gridSpan="2">
                  <a:txBody>
                    <a:bodyPr/>
                    <a:lstStyle/>
                    <a:p>
                      <a:pPr marL="0" marR="0" algn="ctr">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Model 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en-US"/>
                    </a:p>
                  </a:txBody>
                  <a:tcPr/>
                </a:tc>
                <a:tc gridSpan="2">
                  <a:txBody>
                    <a:bodyPr/>
                    <a:lstStyle/>
                    <a:p>
                      <a:pPr marL="0" marR="0" algn="ctr">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Model 2</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en-US"/>
                    </a:p>
                  </a:txBody>
                  <a:tcPr/>
                </a:tc>
                <a:tc gridSpan="2">
                  <a:txBody>
                    <a:bodyPr/>
                    <a:lstStyle/>
                    <a:p>
                      <a:pPr marL="0" marR="0" algn="ctr">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Model 3</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453838887"/>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95% 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95% 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95% 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212947053"/>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CRP, baseline</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-0.034, -0.001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l">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-0.023, 0.012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-0.0100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-0.027, 0.008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14265788"/>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CRP response</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0.011, 0.063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0.008, 0.059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236757439"/>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Age</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-0.001, 0.001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-0.001, 0.001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140392713"/>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Fat free mass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0.000, 0.004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0.000, 0.004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505168036"/>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Education</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-0.003, 0.001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-0.003, 0.001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84164787"/>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Assets</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-0.004, 0.005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-0.004, 0.005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719013000"/>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Daily smoker</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-0.060, -0.006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-0.058, -0.005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27673075"/>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Anti-</a:t>
                      </a:r>
                      <a:r>
                        <a:rPr lang="en-US" sz="1100" b="1" err="1">
                          <a:effectLst/>
                          <a:latin typeface="Times New Roman" panose="02020603050405020304" pitchFamily="18" charset="0"/>
                          <a:ea typeface="Calibri" panose="020F0502020204030204" pitchFamily="34" charset="0"/>
                          <a:cs typeface="Times New Roman" panose="02020603050405020304" pitchFamily="18" charset="0"/>
                        </a:rPr>
                        <a:t>inflam</a:t>
                      </a:r>
                      <a:r>
                        <a:rPr lang="en-US" sz="1100" b="1" baseline="0">
                          <a:effectLst/>
                          <a:latin typeface="Times New Roman" panose="02020603050405020304" pitchFamily="18" charset="0"/>
                          <a:ea typeface="Calibri" panose="020F0502020204030204" pitchFamily="34" charset="0"/>
                          <a:cs typeface="Times New Roman" panose="02020603050405020304" pitchFamily="18" charset="0"/>
                        </a:rPr>
                        <a:t> meds</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-0.042, 0.024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-0.042, 0.024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51731107"/>
                  </a:ext>
                </a:extLst>
              </a:tr>
              <a:tr h="0">
                <a:tc>
                  <a:txBody>
                    <a:bodyPr/>
                    <a:lstStyle/>
                    <a:p>
                      <a:pPr marL="0" marR="0">
                        <a:lnSpc>
                          <a:spcPct val="115000"/>
                        </a:lnSpc>
                        <a:spcBef>
                          <a:spcPts val="0"/>
                        </a:spcBef>
                        <a:spcAft>
                          <a:spcPts val="1000"/>
                        </a:spcAft>
                      </a:pPr>
                      <a:r>
                        <a:rPr lang="en-US" sz="1100" b="1">
                          <a:effectLst/>
                          <a:latin typeface="Times New Roman" panose="02020603050405020304" pitchFamily="18" charset="0"/>
                          <a:ea typeface="Calibri" panose="020F0502020204030204" pitchFamily="34" charset="0"/>
                          <a:cs typeface="Times New Roman" panose="02020603050405020304" pitchFamily="18" charset="0"/>
                        </a:rPr>
                        <a:t>Cardiovascular meds</a:t>
                      </a:r>
                      <a:r>
                        <a:rPr lang="en-US" sz="1100" b="1" baseline="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-0.053, -0.014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r">
                        <a:lnSpc>
                          <a:spcPct val="115000"/>
                        </a:lnSpc>
                        <a:spcBef>
                          <a:spcPts val="0"/>
                        </a:spcBef>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-0.054, -0.015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20691621"/>
                  </a:ext>
                </a:extLst>
              </a:tr>
            </a:tbl>
          </a:graphicData>
        </a:graphic>
      </p:graphicFrame>
      <p:pic>
        <p:nvPicPr>
          <p:cNvPr id="32" name="Picture 31"/>
          <p:cNvPicPr>
            <a:picLocks noChangeAspect="1"/>
          </p:cNvPicPr>
          <p:nvPr/>
        </p:nvPicPr>
        <p:blipFill>
          <a:blip r:embed="rId2">
            <a:lum bright="70000" contrast="-70000"/>
          </a:blip>
          <a:stretch>
            <a:fillRect/>
          </a:stretch>
        </p:blipFill>
        <p:spPr>
          <a:xfrm>
            <a:off x="1935184" y="2458182"/>
            <a:ext cx="4198846" cy="3052658"/>
          </a:xfrm>
          <a:prstGeom prst="rect">
            <a:avLst/>
          </a:prstGeom>
          <a:noFill/>
        </p:spPr>
      </p:pic>
      <p:pic>
        <p:nvPicPr>
          <p:cNvPr id="33" name="Picture 32"/>
          <p:cNvPicPr>
            <a:picLocks noChangeAspect="1"/>
          </p:cNvPicPr>
          <p:nvPr/>
        </p:nvPicPr>
        <p:blipFill rotWithShape="1">
          <a:blip r:embed="rId3"/>
          <a:srcRect t="979" b="979"/>
          <a:stretch/>
        </p:blipFill>
        <p:spPr>
          <a:xfrm>
            <a:off x="6073276" y="2365399"/>
            <a:ext cx="4201299" cy="3137724"/>
          </a:xfrm>
          <a:prstGeom prst="rect">
            <a:avLst/>
          </a:prstGeom>
        </p:spPr>
      </p:pic>
      <p:sp useBgFill="1">
        <p:nvSpPr>
          <p:cNvPr id="36" name="Rectangle 35"/>
          <p:cNvSpPr/>
          <p:nvPr/>
        </p:nvSpPr>
        <p:spPr bwMode="auto">
          <a:xfrm>
            <a:off x="1837660" y="2248780"/>
            <a:ext cx="8521996" cy="209402"/>
          </a:xfrm>
          <a:prstGeom prst="rect">
            <a:avLst/>
          </a:prstGeom>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sp>
        <p:nvSpPr>
          <p:cNvPr id="23" name="Text Box 4"/>
          <p:cNvSpPr txBox="1">
            <a:spLocks noChangeArrowheads="1"/>
          </p:cNvSpPr>
          <p:nvPr/>
        </p:nvSpPr>
        <p:spPr bwMode="auto">
          <a:xfrm>
            <a:off x="2609738" y="5761411"/>
            <a:ext cx="29357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2000" b="1" i="1">
                <a:solidFill>
                  <a:srgbClr val="C00000"/>
                </a:solidFill>
              </a:rPr>
              <a:t>Higher </a:t>
            </a:r>
            <a:r>
              <a:rPr lang="en-US" altLang="en-US" sz="2000" i="1">
                <a:solidFill>
                  <a:srgbClr val="C00000"/>
                </a:solidFill>
              </a:rPr>
              <a:t>CRP response to vaccine</a:t>
            </a:r>
          </a:p>
        </p:txBody>
      </p:sp>
      <p:sp>
        <p:nvSpPr>
          <p:cNvPr id="24" name="Text Box 4"/>
          <p:cNvSpPr txBox="1">
            <a:spLocks noChangeArrowheads="1"/>
          </p:cNvSpPr>
          <p:nvPr/>
        </p:nvSpPr>
        <p:spPr bwMode="auto">
          <a:xfrm>
            <a:off x="7257089" y="5915299"/>
            <a:ext cx="24805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2000" b="1" i="1">
                <a:solidFill>
                  <a:srgbClr val="C00000"/>
                </a:solidFill>
              </a:rPr>
              <a:t>Lower </a:t>
            </a:r>
            <a:r>
              <a:rPr lang="en-US" altLang="en-US" sz="2000" i="1">
                <a:solidFill>
                  <a:srgbClr val="C00000"/>
                </a:solidFill>
              </a:rPr>
              <a:t>CVD/PAD</a:t>
            </a:r>
          </a:p>
        </p:txBody>
      </p:sp>
      <p:cxnSp>
        <p:nvCxnSpPr>
          <p:cNvPr id="25" name="Straight Arrow Connector 24"/>
          <p:cNvCxnSpPr>
            <a:stCxn id="23" idx="3"/>
            <a:endCxn id="24" idx="1"/>
          </p:cNvCxnSpPr>
          <p:nvPr/>
        </p:nvCxnSpPr>
        <p:spPr bwMode="auto">
          <a:xfrm>
            <a:off x="5545478" y="6115354"/>
            <a:ext cx="1711610" cy="0"/>
          </a:xfrm>
          <a:prstGeom prst="straightConnector1">
            <a:avLst/>
          </a:prstGeom>
          <a:solidFill>
            <a:schemeClr val="accent1"/>
          </a:solidFill>
          <a:ln w="25400" cap="flat" cmpd="sng" algn="ctr">
            <a:solidFill>
              <a:srgbClr val="C00000"/>
            </a:solidFill>
            <a:prstDash val="solid"/>
            <a:round/>
            <a:headEnd type="none" w="sm" len="sm"/>
            <a:tailEnd type="triangle"/>
          </a:ln>
          <a:effectLst/>
        </p:spPr>
      </p:cxnSp>
      <p:cxnSp>
        <p:nvCxnSpPr>
          <p:cNvPr id="27" name="Straight Arrow Connector 26"/>
          <p:cNvCxnSpPr/>
          <p:nvPr/>
        </p:nvCxnSpPr>
        <p:spPr bwMode="auto">
          <a:xfrm flipV="1">
            <a:off x="7561322" y="3243781"/>
            <a:ext cx="1640352" cy="1284889"/>
          </a:xfrm>
          <a:prstGeom prst="straightConnector1">
            <a:avLst/>
          </a:prstGeom>
          <a:solidFill>
            <a:schemeClr val="accent1"/>
          </a:solidFill>
          <a:ln w="9525" cap="flat" cmpd="sng" algn="ctr">
            <a:solidFill>
              <a:srgbClr val="C00000"/>
            </a:solidFill>
            <a:prstDash val="solid"/>
            <a:round/>
            <a:headEnd type="none" w="sm" len="sm"/>
            <a:tailEnd type="none"/>
          </a:ln>
          <a:effectLst/>
        </p:spPr>
      </p:cxnSp>
      <p:grpSp>
        <p:nvGrpSpPr>
          <p:cNvPr id="2" name="Group 1"/>
          <p:cNvGrpSpPr/>
          <p:nvPr/>
        </p:nvGrpSpPr>
        <p:grpSpPr>
          <a:xfrm>
            <a:off x="6728079" y="4268914"/>
            <a:ext cx="936400" cy="683491"/>
            <a:chOff x="7809025" y="5370522"/>
            <a:chExt cx="936400" cy="683491"/>
          </a:xfrm>
        </p:grpSpPr>
        <p:grpSp>
          <p:nvGrpSpPr>
            <p:cNvPr id="13" name="Group 38"/>
            <p:cNvGrpSpPr>
              <a:grpSpLocks/>
            </p:cNvGrpSpPr>
            <p:nvPr/>
          </p:nvGrpSpPr>
          <p:grpSpPr bwMode="auto">
            <a:xfrm>
              <a:off x="7809025" y="5421302"/>
              <a:ext cx="936400" cy="632711"/>
              <a:chOff x="1010971" y="2492726"/>
              <a:chExt cx="3413125" cy="2022475"/>
            </a:xfrm>
          </p:grpSpPr>
          <p:sp>
            <p:nvSpPr>
              <p:cNvPr id="14" name="Rectangle 32"/>
              <p:cNvSpPr>
                <a:spLocks noChangeArrowheads="1"/>
              </p:cNvSpPr>
              <p:nvPr/>
            </p:nvSpPr>
            <p:spPr bwMode="auto">
              <a:xfrm>
                <a:off x="1010971" y="2492726"/>
                <a:ext cx="3413125" cy="2022475"/>
              </a:xfrm>
              <a:prstGeom prst="rect">
                <a:avLst/>
              </a:prstGeom>
              <a:solidFill>
                <a:srgbClr val="FFFFFF"/>
              </a:solidFill>
              <a:ln w="12700">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15" name="Line 34"/>
              <p:cNvSpPr>
                <a:spLocks noChangeShapeType="1"/>
              </p:cNvSpPr>
              <p:nvPr/>
            </p:nvSpPr>
            <p:spPr bwMode="auto">
              <a:xfrm>
                <a:off x="1223696" y="2672113"/>
                <a:ext cx="0" cy="16160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 name="Line 35"/>
              <p:cNvSpPr>
                <a:spLocks noChangeShapeType="1"/>
              </p:cNvSpPr>
              <p:nvPr/>
            </p:nvSpPr>
            <p:spPr bwMode="auto">
              <a:xfrm>
                <a:off x="1109396" y="4235801"/>
                <a:ext cx="32321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 name="Freeform 39"/>
              <p:cNvSpPr>
                <a:spLocks/>
              </p:cNvSpPr>
              <p:nvPr/>
            </p:nvSpPr>
            <p:spPr bwMode="auto">
              <a:xfrm>
                <a:off x="1323709" y="3478563"/>
                <a:ext cx="2971800" cy="244475"/>
              </a:xfrm>
              <a:custGeom>
                <a:avLst/>
                <a:gdLst>
                  <a:gd name="T0" fmla="*/ 0 w 1872"/>
                  <a:gd name="T1" fmla="*/ 2147483647 h 154"/>
                  <a:gd name="T2" fmla="*/ 2147483647 w 1872"/>
                  <a:gd name="T3" fmla="*/ 2147483647 h 154"/>
                  <a:gd name="T4" fmla="*/ 2147483647 w 1872"/>
                  <a:gd name="T5" fmla="*/ 2147483647 h 154"/>
                  <a:gd name="T6" fmla="*/ 2147483647 w 1872"/>
                  <a:gd name="T7" fmla="*/ 2147483647 h 154"/>
                  <a:gd name="T8" fmla="*/ 2147483647 w 1872"/>
                  <a:gd name="T9" fmla="*/ 2147483647 h 154"/>
                  <a:gd name="T10" fmla="*/ 2147483647 w 1872"/>
                  <a:gd name="T11" fmla="*/ 2147483647 h 154"/>
                  <a:gd name="T12" fmla="*/ 2147483647 w 1872"/>
                  <a:gd name="T13" fmla="*/ 2147483647 h 154"/>
                  <a:gd name="T14" fmla="*/ 0 60000 65536"/>
                  <a:gd name="T15" fmla="*/ 0 60000 65536"/>
                  <a:gd name="T16" fmla="*/ 0 60000 65536"/>
                  <a:gd name="T17" fmla="*/ 0 60000 65536"/>
                  <a:gd name="T18" fmla="*/ 0 60000 65536"/>
                  <a:gd name="T19" fmla="*/ 0 60000 65536"/>
                  <a:gd name="T20" fmla="*/ 0 60000 65536"/>
                  <a:gd name="T21" fmla="*/ 0 w 1872"/>
                  <a:gd name="T22" fmla="*/ 0 h 154"/>
                  <a:gd name="T23" fmla="*/ 1872 w 1872"/>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2" h="154">
                    <a:moveTo>
                      <a:pt x="0" y="137"/>
                    </a:moveTo>
                    <a:cubicBezTo>
                      <a:pt x="90" y="142"/>
                      <a:pt x="180" y="148"/>
                      <a:pt x="288" y="126"/>
                    </a:cubicBezTo>
                    <a:cubicBezTo>
                      <a:pt x="396" y="104"/>
                      <a:pt x="507" y="6"/>
                      <a:pt x="648" y="3"/>
                    </a:cubicBezTo>
                    <a:cubicBezTo>
                      <a:pt x="789" y="0"/>
                      <a:pt x="998" y="82"/>
                      <a:pt x="1132" y="106"/>
                    </a:cubicBezTo>
                    <a:cubicBezTo>
                      <a:pt x="1266" y="130"/>
                      <a:pt x="1367" y="154"/>
                      <a:pt x="1451" y="147"/>
                    </a:cubicBezTo>
                    <a:cubicBezTo>
                      <a:pt x="1535" y="140"/>
                      <a:pt x="1566" y="80"/>
                      <a:pt x="1636" y="65"/>
                    </a:cubicBezTo>
                    <a:cubicBezTo>
                      <a:pt x="1706" y="50"/>
                      <a:pt x="1833" y="56"/>
                      <a:pt x="1872" y="54"/>
                    </a:cubicBezTo>
                  </a:path>
                </a:pathLst>
              </a:custGeom>
              <a:noFill/>
              <a:ln w="12700" cap="flat" cmpd="sng">
                <a:solidFill>
                  <a:srgbClr val="8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40"/>
              <p:cNvSpPr>
                <a:spLocks/>
              </p:cNvSpPr>
              <p:nvPr/>
            </p:nvSpPr>
            <p:spPr bwMode="auto">
              <a:xfrm>
                <a:off x="1341171" y="2770538"/>
                <a:ext cx="2889250" cy="1328737"/>
              </a:xfrm>
              <a:custGeom>
                <a:avLst/>
                <a:gdLst>
                  <a:gd name="T0" fmla="*/ 0 w 1820"/>
                  <a:gd name="T1" fmla="*/ 2147483647 h 611"/>
                  <a:gd name="T2" fmla="*/ 2147483647 w 1820"/>
                  <a:gd name="T3" fmla="*/ 2147483647 h 611"/>
                  <a:gd name="T4" fmla="*/ 2147483647 w 1820"/>
                  <a:gd name="T5" fmla="*/ 2147483647 h 611"/>
                  <a:gd name="T6" fmla="*/ 2147483647 w 1820"/>
                  <a:gd name="T7" fmla="*/ 2147483647 h 611"/>
                  <a:gd name="T8" fmla="*/ 2147483647 w 1820"/>
                  <a:gd name="T9" fmla="*/ 2147483647 h 611"/>
                  <a:gd name="T10" fmla="*/ 2147483647 w 1820"/>
                  <a:gd name="T11" fmla="*/ 2147483647 h 611"/>
                  <a:gd name="T12" fmla="*/ 2147483647 w 1820"/>
                  <a:gd name="T13" fmla="*/ 2147483647 h 611"/>
                  <a:gd name="T14" fmla="*/ 2147483647 w 1820"/>
                  <a:gd name="T15" fmla="*/ 2147483647 h 611"/>
                  <a:gd name="T16" fmla="*/ 2147483647 w 1820"/>
                  <a:gd name="T17" fmla="*/ 2147483647 h 611"/>
                  <a:gd name="T18" fmla="*/ 2147483647 w 1820"/>
                  <a:gd name="T19" fmla="*/ 2147483647 h 611"/>
                  <a:gd name="T20" fmla="*/ 2147483647 w 1820"/>
                  <a:gd name="T21" fmla="*/ 2147483647 h 6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20"/>
                  <a:gd name="T34" fmla="*/ 0 h 611"/>
                  <a:gd name="T35" fmla="*/ 1820 w 1820"/>
                  <a:gd name="T36" fmla="*/ 611 h 6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20" h="611">
                    <a:moveTo>
                      <a:pt x="0" y="611"/>
                    </a:moveTo>
                    <a:cubicBezTo>
                      <a:pt x="64" y="606"/>
                      <a:pt x="129" y="602"/>
                      <a:pt x="185" y="549"/>
                    </a:cubicBezTo>
                    <a:cubicBezTo>
                      <a:pt x="241" y="496"/>
                      <a:pt x="295" y="369"/>
                      <a:pt x="339" y="292"/>
                    </a:cubicBezTo>
                    <a:cubicBezTo>
                      <a:pt x="383" y="215"/>
                      <a:pt x="397" y="135"/>
                      <a:pt x="452" y="87"/>
                    </a:cubicBezTo>
                    <a:cubicBezTo>
                      <a:pt x="507" y="39"/>
                      <a:pt x="596" y="8"/>
                      <a:pt x="668" y="4"/>
                    </a:cubicBezTo>
                    <a:cubicBezTo>
                      <a:pt x="740" y="0"/>
                      <a:pt x="829" y="33"/>
                      <a:pt x="884" y="66"/>
                    </a:cubicBezTo>
                    <a:cubicBezTo>
                      <a:pt x="939" y="99"/>
                      <a:pt x="968" y="149"/>
                      <a:pt x="997" y="200"/>
                    </a:cubicBezTo>
                    <a:cubicBezTo>
                      <a:pt x="1026" y="251"/>
                      <a:pt x="1038" y="327"/>
                      <a:pt x="1059" y="375"/>
                    </a:cubicBezTo>
                    <a:cubicBezTo>
                      <a:pt x="1080" y="423"/>
                      <a:pt x="1066" y="461"/>
                      <a:pt x="1121" y="488"/>
                    </a:cubicBezTo>
                    <a:cubicBezTo>
                      <a:pt x="1176" y="515"/>
                      <a:pt x="1271" y="530"/>
                      <a:pt x="1388" y="539"/>
                    </a:cubicBezTo>
                    <a:cubicBezTo>
                      <a:pt x="1505" y="548"/>
                      <a:pt x="1662" y="543"/>
                      <a:pt x="1820" y="539"/>
                    </a:cubicBezTo>
                  </a:path>
                </a:pathLst>
              </a:custGeom>
              <a:noFill/>
              <a:ln w="12700" cap="flat" cmpd="sng">
                <a:solidFill>
                  <a:srgbClr val="8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 name="TextBox 19"/>
            <p:cNvSpPr txBox="1"/>
            <p:nvPr/>
          </p:nvSpPr>
          <p:spPr>
            <a:xfrm>
              <a:off x="8352164" y="5370522"/>
              <a:ext cx="268022" cy="400110"/>
            </a:xfrm>
            <a:prstGeom prst="rect">
              <a:avLst/>
            </a:prstGeom>
            <a:noFill/>
          </p:spPr>
          <p:txBody>
            <a:bodyPr wrap="none" rtlCol="0">
              <a:spAutoFit/>
            </a:bodyPr>
            <a:lstStyle/>
            <a:p>
              <a:r>
                <a:rPr lang="en-US" sz="2000" b="1" i="1">
                  <a:solidFill>
                    <a:srgbClr val="C00000"/>
                  </a:solidFill>
                </a:rPr>
                <a:t>?</a:t>
              </a:r>
            </a:p>
          </p:txBody>
        </p:sp>
      </p:grpSp>
      <p:grpSp>
        <p:nvGrpSpPr>
          <p:cNvPr id="21" name="Group 20"/>
          <p:cNvGrpSpPr/>
          <p:nvPr/>
        </p:nvGrpSpPr>
        <p:grpSpPr>
          <a:xfrm>
            <a:off x="9201674" y="2640360"/>
            <a:ext cx="936400" cy="668712"/>
            <a:chOff x="4731145" y="3144270"/>
            <a:chExt cx="936400" cy="668712"/>
          </a:xfrm>
        </p:grpSpPr>
        <p:grpSp>
          <p:nvGrpSpPr>
            <p:cNvPr id="8" name="Group 29"/>
            <p:cNvGrpSpPr>
              <a:grpSpLocks/>
            </p:cNvGrpSpPr>
            <p:nvPr/>
          </p:nvGrpSpPr>
          <p:grpSpPr bwMode="auto">
            <a:xfrm>
              <a:off x="4731145" y="3144270"/>
              <a:ext cx="936400" cy="668712"/>
              <a:chOff x="3728289" y="3822451"/>
              <a:chExt cx="1873615" cy="834857"/>
            </a:xfrm>
          </p:grpSpPr>
          <p:sp>
            <p:nvSpPr>
              <p:cNvPr id="9" name="Rectangle 18"/>
              <p:cNvSpPr>
                <a:spLocks noChangeArrowheads="1"/>
              </p:cNvSpPr>
              <p:nvPr/>
            </p:nvSpPr>
            <p:spPr bwMode="auto">
              <a:xfrm>
                <a:off x="3728289" y="3822451"/>
                <a:ext cx="1873615" cy="834857"/>
              </a:xfrm>
              <a:prstGeom prst="rect">
                <a:avLst/>
              </a:prstGeom>
              <a:solidFill>
                <a:srgbClr val="FFFFFF"/>
              </a:solidFill>
              <a:ln w="12700">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10" name="Line 20"/>
              <p:cNvSpPr>
                <a:spLocks noChangeShapeType="1"/>
              </p:cNvSpPr>
              <p:nvPr/>
            </p:nvSpPr>
            <p:spPr bwMode="auto">
              <a:xfrm>
                <a:off x="3845063" y="3897086"/>
                <a:ext cx="0" cy="67237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1" name="Line 21"/>
              <p:cNvSpPr>
                <a:spLocks noChangeShapeType="1"/>
              </p:cNvSpPr>
              <p:nvPr/>
            </p:nvSpPr>
            <p:spPr bwMode="auto">
              <a:xfrm>
                <a:off x="3782319" y="4547667"/>
                <a:ext cx="177427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2" name="Freeform 22"/>
              <p:cNvSpPr>
                <a:spLocks/>
              </p:cNvSpPr>
              <p:nvPr/>
            </p:nvSpPr>
            <p:spPr bwMode="auto">
              <a:xfrm>
                <a:off x="4286888" y="3972382"/>
                <a:ext cx="385180" cy="534335"/>
              </a:xfrm>
              <a:custGeom>
                <a:avLst/>
                <a:gdLst>
                  <a:gd name="T0" fmla="*/ 0 w 1358"/>
                  <a:gd name="T1" fmla="*/ 2147483647 h 994"/>
                  <a:gd name="T2" fmla="*/ 2147483647 w 1358"/>
                  <a:gd name="T3" fmla="*/ 2147483647 h 994"/>
                  <a:gd name="T4" fmla="*/ 2147483647 w 1358"/>
                  <a:gd name="T5" fmla="*/ 2147483647 h 994"/>
                  <a:gd name="T6" fmla="*/ 2147483647 w 1358"/>
                  <a:gd name="T7" fmla="*/ 2147483647 h 994"/>
                  <a:gd name="T8" fmla="*/ 2147483647 w 1358"/>
                  <a:gd name="T9" fmla="*/ 2147483647 h 994"/>
                  <a:gd name="T10" fmla="*/ 2147483647 w 1358"/>
                  <a:gd name="T11" fmla="*/ 2147483647 h 994"/>
                  <a:gd name="T12" fmla="*/ 2147483647 w 1358"/>
                  <a:gd name="T13" fmla="*/ 2147483647 h 994"/>
                  <a:gd name="T14" fmla="*/ 2147483647 w 1358"/>
                  <a:gd name="T15" fmla="*/ 2147483647 h 994"/>
                  <a:gd name="T16" fmla="*/ 0 60000 65536"/>
                  <a:gd name="T17" fmla="*/ 0 60000 65536"/>
                  <a:gd name="T18" fmla="*/ 0 60000 65536"/>
                  <a:gd name="T19" fmla="*/ 0 60000 65536"/>
                  <a:gd name="T20" fmla="*/ 0 60000 65536"/>
                  <a:gd name="T21" fmla="*/ 0 60000 65536"/>
                  <a:gd name="T22" fmla="*/ 0 60000 65536"/>
                  <a:gd name="T23" fmla="*/ 0 60000 65536"/>
                  <a:gd name="T24" fmla="*/ 0 w 1358"/>
                  <a:gd name="T25" fmla="*/ 0 h 994"/>
                  <a:gd name="T26" fmla="*/ 1358 w 1358"/>
                  <a:gd name="T27" fmla="*/ 994 h 9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8" h="994">
                    <a:moveTo>
                      <a:pt x="0" y="963"/>
                    </a:moveTo>
                    <a:cubicBezTo>
                      <a:pt x="16" y="696"/>
                      <a:pt x="33" y="430"/>
                      <a:pt x="62" y="274"/>
                    </a:cubicBezTo>
                    <a:cubicBezTo>
                      <a:pt x="91" y="118"/>
                      <a:pt x="125" y="54"/>
                      <a:pt x="175" y="27"/>
                    </a:cubicBezTo>
                    <a:cubicBezTo>
                      <a:pt x="225" y="0"/>
                      <a:pt x="310" y="4"/>
                      <a:pt x="360" y="110"/>
                    </a:cubicBezTo>
                    <a:cubicBezTo>
                      <a:pt x="410" y="216"/>
                      <a:pt x="431" y="545"/>
                      <a:pt x="474" y="665"/>
                    </a:cubicBezTo>
                    <a:cubicBezTo>
                      <a:pt x="517" y="785"/>
                      <a:pt x="549" y="785"/>
                      <a:pt x="618" y="830"/>
                    </a:cubicBezTo>
                    <a:cubicBezTo>
                      <a:pt x="687" y="875"/>
                      <a:pt x="762" y="905"/>
                      <a:pt x="885" y="932"/>
                    </a:cubicBezTo>
                    <a:cubicBezTo>
                      <a:pt x="1008" y="959"/>
                      <a:pt x="1183" y="976"/>
                      <a:pt x="1358" y="994"/>
                    </a:cubicBezTo>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 name="TextBox 18"/>
            <p:cNvSpPr txBox="1"/>
            <p:nvPr/>
          </p:nvSpPr>
          <p:spPr>
            <a:xfrm>
              <a:off x="5265313" y="3204052"/>
              <a:ext cx="268022" cy="400110"/>
            </a:xfrm>
            <a:prstGeom prst="rect">
              <a:avLst/>
            </a:prstGeom>
            <a:noFill/>
          </p:spPr>
          <p:txBody>
            <a:bodyPr wrap="none" rtlCol="0">
              <a:spAutoFit/>
            </a:bodyPr>
            <a:lstStyle/>
            <a:p>
              <a:r>
                <a:rPr lang="en-US" sz="2000" b="1" i="1">
                  <a:solidFill>
                    <a:srgbClr val="C00000"/>
                  </a:solidFill>
                </a:rPr>
                <a:t>?</a:t>
              </a:r>
            </a:p>
          </p:txBody>
        </p:sp>
      </p:grpSp>
      <p:sp>
        <p:nvSpPr>
          <p:cNvPr id="29" name="TextBox 28"/>
          <p:cNvSpPr txBox="1"/>
          <p:nvPr/>
        </p:nvSpPr>
        <p:spPr>
          <a:xfrm rot="16200000">
            <a:off x="4955870" y="3686747"/>
            <a:ext cx="2631971" cy="276999"/>
          </a:xfrm>
          <a:prstGeom prst="rect">
            <a:avLst/>
          </a:prstGeom>
          <a:solidFill>
            <a:srgbClr val="FFFFFF"/>
          </a:solidFill>
        </p:spPr>
        <p:txBody>
          <a:bodyPr wrap="square" rtlCol="0">
            <a:spAutoFit/>
          </a:bodyPr>
          <a:lstStyle/>
          <a:p>
            <a:pPr algn="ctr"/>
            <a:r>
              <a:rPr lang="en-US" sz="1200">
                <a:solidFill>
                  <a:schemeClr val="tx1">
                    <a:lumMod val="50000"/>
                  </a:schemeClr>
                </a:solidFill>
                <a:cs typeface="Arial" panose="020B0604020202020204" pitchFamily="34" charset="0"/>
              </a:rPr>
              <a:t>ABI</a:t>
            </a:r>
          </a:p>
        </p:txBody>
      </p:sp>
      <p:sp>
        <p:nvSpPr>
          <p:cNvPr id="30" name="TextBox 29"/>
          <p:cNvSpPr txBox="1"/>
          <p:nvPr/>
        </p:nvSpPr>
        <p:spPr>
          <a:xfrm rot="16200000">
            <a:off x="831995" y="3686747"/>
            <a:ext cx="2631971" cy="276999"/>
          </a:xfrm>
          <a:prstGeom prst="rect">
            <a:avLst/>
          </a:prstGeom>
          <a:solidFill>
            <a:srgbClr val="FFFFFF"/>
          </a:solidFill>
        </p:spPr>
        <p:txBody>
          <a:bodyPr wrap="square" rtlCol="0">
            <a:spAutoFit/>
          </a:bodyPr>
          <a:lstStyle/>
          <a:p>
            <a:pPr algn="ctr"/>
            <a:endParaRPr lang="en-US" sz="1200">
              <a:solidFill>
                <a:schemeClr val="tx1">
                  <a:lumMod val="50000"/>
                </a:schemeClr>
              </a:solidFill>
              <a:cs typeface="Arial" panose="020B0604020202020204" pitchFamily="34" charset="0"/>
            </a:endParaRPr>
          </a:p>
        </p:txBody>
      </p:sp>
      <p:sp>
        <p:nvSpPr>
          <p:cNvPr id="31" name="Rectangle 30"/>
          <p:cNvSpPr/>
          <p:nvPr/>
        </p:nvSpPr>
        <p:spPr bwMode="auto">
          <a:xfrm>
            <a:off x="4219354" y="441253"/>
            <a:ext cx="4745465" cy="381708"/>
          </a:xfrm>
          <a:prstGeom prst="rect">
            <a:avLst/>
          </a:prstGeom>
          <a:noFill/>
          <a:ln w="127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spTree>
    <p:extLst>
      <p:ext uri="{BB962C8B-B14F-4D97-AF65-F5344CB8AC3E}">
        <p14:creationId xmlns:p14="http://schemas.microsoft.com/office/powerpoint/2010/main" val="61952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914400"/>
          </a:xfrm>
        </p:spPr>
        <p:txBody>
          <a:bodyPr>
            <a:noAutofit/>
          </a:bodyPr>
          <a:lstStyle/>
          <a:p>
            <a:r>
              <a:rPr lang="en-US" sz="2400" b="1">
                <a:latin typeface="Arial" panose="020B0604020202020204" pitchFamily="34" charset="0"/>
                <a:cs typeface="Arial" panose="020B0604020202020204" pitchFamily="34" charset="0"/>
              </a:rPr>
              <a:t>Dried blood spots (DBS):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Tool for bridging the field and the lab</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628" t="1759" r="3489" b="3769"/>
          <a:stretch/>
        </p:blipFill>
        <p:spPr>
          <a:xfrm>
            <a:off x="2286001" y="1867476"/>
            <a:ext cx="1865906" cy="171956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714" b="2571"/>
          <a:stretch/>
        </p:blipFill>
        <p:spPr>
          <a:xfrm>
            <a:off x="7622756" y="4566692"/>
            <a:ext cx="1011662" cy="130070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228" r="23942" b="14922"/>
          <a:stretch/>
        </p:blipFill>
        <p:spPr>
          <a:xfrm>
            <a:off x="4235450" y="4572000"/>
            <a:ext cx="1447801" cy="1295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6548" y="4566692"/>
            <a:ext cx="1337847" cy="130070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4000" t="562" r="28667" b="38901"/>
          <a:stretch/>
        </p:blipFill>
        <p:spPr>
          <a:xfrm>
            <a:off x="7924800" y="1867476"/>
            <a:ext cx="2014248" cy="1719560"/>
          </a:xfrm>
          <a:prstGeom prst="rect">
            <a:avLst/>
          </a:prstGeom>
        </p:spPr>
      </p:pic>
      <p:sp>
        <p:nvSpPr>
          <p:cNvPr id="14" name="TextBox 13"/>
          <p:cNvSpPr txBox="1"/>
          <p:nvPr/>
        </p:nvSpPr>
        <p:spPr>
          <a:xfrm>
            <a:off x="4710940" y="2362200"/>
            <a:ext cx="2580515" cy="954107"/>
          </a:xfrm>
          <a:prstGeom prst="rect">
            <a:avLst/>
          </a:prstGeom>
          <a:noFill/>
        </p:spPr>
        <p:txBody>
          <a:bodyPr wrap="none" rtlCol="0">
            <a:spAutoFit/>
          </a:bodyPr>
          <a:lstStyle/>
          <a:p>
            <a:r>
              <a:rPr lang="en-US" sz="1400" i="1"/>
              <a:t>Low burden/cost of collection</a:t>
            </a:r>
          </a:p>
          <a:p>
            <a:r>
              <a:rPr lang="en-US" sz="1400" i="1"/>
              <a:t>Store/ship at ambient temperatures</a:t>
            </a:r>
          </a:p>
          <a:p>
            <a:r>
              <a:rPr lang="en-US" sz="1400" i="1"/>
              <a:t>Low biohazard risk/safe to ship</a:t>
            </a:r>
          </a:p>
          <a:p>
            <a:endParaRPr lang="en-US" sz="1400" i="1"/>
          </a:p>
        </p:txBody>
      </p:sp>
      <p:cxnSp>
        <p:nvCxnSpPr>
          <p:cNvPr id="16" name="Straight Arrow Connector 15"/>
          <p:cNvCxnSpPr/>
          <p:nvPr/>
        </p:nvCxnSpPr>
        <p:spPr>
          <a:xfrm>
            <a:off x="4267201" y="2764387"/>
            <a:ext cx="4437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28662" y="2763790"/>
            <a:ext cx="4437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6025" t="8907" r="6025" b="8907"/>
          <a:stretch/>
        </p:blipFill>
        <p:spPr>
          <a:xfrm>
            <a:off x="8856179" y="4530832"/>
            <a:ext cx="1475272" cy="1393312"/>
          </a:xfrm>
          <a:prstGeom prst="rect">
            <a:avLst/>
          </a:prstGeom>
        </p:spPr>
      </p:pic>
      <p:pic>
        <p:nvPicPr>
          <p:cNvPr id="8" name="Content Placeholder 6">
            <a:extLst>
              <a:ext uri="{FF2B5EF4-FFF2-40B4-BE49-F238E27FC236}">
                <a16:creationId xmlns:a16="http://schemas.microsoft.com/office/drawing/2014/main" id="{AC9BA3E1-F038-DDA2-5772-9753D439B15E}"/>
              </a:ext>
            </a:extLst>
          </p:cNvPr>
          <p:cNvPicPr>
            <a:picLocks noChangeAspect="1"/>
          </p:cNvPicPr>
          <p:nvPr/>
        </p:nvPicPr>
        <p:blipFill rotWithShape="1">
          <a:blip r:embed="rId8"/>
          <a:srcRect l="237" r="12599"/>
          <a:stretch/>
        </p:blipFill>
        <p:spPr>
          <a:xfrm>
            <a:off x="1907407" y="4572000"/>
            <a:ext cx="2034746" cy="1306221"/>
          </a:xfrm>
          <a:prstGeom prst="rect">
            <a:avLst/>
          </a:prstGeom>
        </p:spPr>
      </p:pic>
    </p:spTree>
    <p:extLst>
      <p:ext uri="{BB962C8B-B14F-4D97-AF65-F5344CB8AC3E}">
        <p14:creationId xmlns:p14="http://schemas.microsoft.com/office/powerpoint/2010/main" val="413580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a:extLst>
              <a:ext uri="{FF2B5EF4-FFF2-40B4-BE49-F238E27FC236}">
                <a16:creationId xmlns:a16="http://schemas.microsoft.com/office/drawing/2014/main" id="{AA22C36B-A0C2-4135-8843-7CB72055BFF8}"/>
              </a:ext>
            </a:extLst>
          </p:cNvPr>
          <p:cNvSpPr txBox="1">
            <a:spLocks noChangeArrowheads="1"/>
          </p:cNvSpPr>
          <p:nvPr/>
        </p:nvSpPr>
        <p:spPr bwMode="auto">
          <a:xfrm>
            <a:off x="1930400" y="1752600"/>
            <a:ext cx="8331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800" i="1">
                <a:solidFill>
                  <a:srgbClr val="0070C0"/>
                </a:solidFill>
              </a:rPr>
              <a:t>What does inflammation look like across populations, across ecologies?</a:t>
            </a:r>
          </a:p>
          <a:p>
            <a:endParaRPr lang="en-US" altLang="en-US" sz="2800" i="1">
              <a:solidFill>
                <a:srgbClr val="0070C0"/>
              </a:solidFill>
            </a:endParaRPr>
          </a:p>
          <a:p>
            <a:r>
              <a:rPr lang="en-US" altLang="en-US" sz="2800" i="1">
                <a:solidFill>
                  <a:srgbClr val="0070C0"/>
                </a:solidFill>
              </a:rPr>
              <a:t>What factors contribute to variation in the regulation of inflammation?  </a:t>
            </a:r>
          </a:p>
          <a:p>
            <a:endParaRPr lang="en-US" altLang="en-US" sz="2800" i="1">
              <a:solidFill>
                <a:srgbClr val="0070C0"/>
              </a:solidFill>
            </a:endParaRPr>
          </a:p>
          <a:p>
            <a:r>
              <a:rPr lang="en-US" altLang="en-US" sz="2800" i="1">
                <a:solidFill>
                  <a:srgbClr val="0070C0"/>
                </a:solidFill>
              </a:rPr>
              <a:t>What are the implications for the effects of inflammation on dx?</a:t>
            </a:r>
          </a:p>
          <a:p>
            <a:endParaRPr lang="en-US" altLang="en-US" sz="2800" i="1">
              <a:solidFill>
                <a:srgbClr val="0070C0"/>
              </a:solidFill>
            </a:endParaRPr>
          </a:p>
        </p:txBody>
      </p:sp>
      <p:sp>
        <p:nvSpPr>
          <p:cNvPr id="31747" name="Rectangle 66">
            <a:extLst>
              <a:ext uri="{FF2B5EF4-FFF2-40B4-BE49-F238E27FC236}">
                <a16:creationId xmlns:a16="http://schemas.microsoft.com/office/drawing/2014/main" id="{07D09D63-949B-4712-A1DA-A23C507980AA}"/>
              </a:ext>
            </a:extLst>
          </p:cNvPr>
          <p:cNvSpPr>
            <a:spLocks noChangeArrowheads="1"/>
          </p:cNvSpPr>
          <p:nvPr/>
        </p:nvSpPr>
        <p:spPr bwMode="auto">
          <a:xfrm>
            <a:off x="1371600" y="271522"/>
            <a:ext cx="5210175" cy="646973"/>
          </a:xfrm>
          <a:prstGeom prst="rect">
            <a:avLst/>
          </a:prstGeom>
          <a:noFill/>
          <a:ln>
            <a:noFill/>
          </a:ln>
        </p:spPr>
        <p:txBody>
          <a:bodyPr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3600">
                <a:solidFill>
                  <a:schemeClr val="tx1">
                    <a:lumMod val="65000"/>
                    <a:lumOff val="35000"/>
                  </a:schemeClr>
                </a:solidFill>
              </a:rPr>
              <a:t>Back to basics</a:t>
            </a:r>
          </a:p>
        </p:txBody>
      </p:sp>
    </p:spTree>
    <p:extLst>
      <p:ext uri="{BB962C8B-B14F-4D97-AF65-F5344CB8AC3E}">
        <p14:creationId xmlns:p14="http://schemas.microsoft.com/office/powerpoint/2010/main" val="701956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4343400"/>
            <a:ext cx="2982920" cy="1415772"/>
          </a:xfrm>
          <a:prstGeom prst="rect">
            <a:avLst/>
          </a:prstGeom>
          <a:noFill/>
        </p:spPr>
        <p:txBody>
          <a:bodyPr wrap="square" rtlCol="0">
            <a:spAutoFit/>
          </a:bodyPr>
          <a:lstStyle/>
          <a:p>
            <a:pPr algn="ctr"/>
            <a:r>
              <a:rPr lang="en-US" sz="2400">
                <a:solidFill>
                  <a:srgbClr val="0070C0"/>
                </a:solidFill>
              </a:rPr>
              <a:t>Convenience and reach of community-based sampling</a:t>
            </a:r>
            <a:endParaRPr lang="en-US" sz="1400">
              <a:solidFill>
                <a:srgbClr val="0070C0"/>
              </a:solidFill>
            </a:endParaRPr>
          </a:p>
          <a:p>
            <a:pPr algn="ctr"/>
            <a:endParaRPr lang="en-US" sz="1400"/>
          </a:p>
        </p:txBody>
      </p:sp>
      <p:sp>
        <p:nvSpPr>
          <p:cNvPr id="5" name="Rectangle 4"/>
          <p:cNvSpPr/>
          <p:nvPr/>
        </p:nvSpPr>
        <p:spPr>
          <a:xfrm>
            <a:off x="6781800" y="4495801"/>
            <a:ext cx="2971800" cy="830997"/>
          </a:xfrm>
          <a:prstGeom prst="rect">
            <a:avLst/>
          </a:prstGeom>
        </p:spPr>
        <p:txBody>
          <a:bodyPr wrap="square">
            <a:spAutoFit/>
          </a:bodyPr>
          <a:lstStyle/>
          <a:p>
            <a:pPr algn="ctr"/>
            <a:r>
              <a:rPr lang="en-US" sz="2400">
                <a:solidFill>
                  <a:srgbClr val="0070C0"/>
                </a:solidFill>
              </a:rPr>
              <a:t>Accuracy and quantitation in the lab</a:t>
            </a:r>
            <a:endParaRPr lang="en-US" sz="1400">
              <a:solidFill>
                <a:srgbClr val="0070C0"/>
              </a:solidFill>
            </a:endParaRPr>
          </a:p>
        </p:txBody>
      </p:sp>
      <p:sp>
        <p:nvSpPr>
          <p:cNvPr id="8" name="TextBox 7"/>
          <p:cNvSpPr txBox="1"/>
          <p:nvPr/>
        </p:nvSpPr>
        <p:spPr>
          <a:xfrm>
            <a:off x="5715000" y="4495800"/>
            <a:ext cx="609600" cy="707886"/>
          </a:xfrm>
          <a:prstGeom prst="rect">
            <a:avLst/>
          </a:prstGeom>
          <a:noFill/>
        </p:spPr>
        <p:txBody>
          <a:bodyPr wrap="square" rtlCol="0">
            <a:spAutoFit/>
          </a:bodyPr>
          <a:lstStyle/>
          <a:p>
            <a:r>
              <a:rPr lang="en-US" sz="4000" b="1">
                <a:solidFill>
                  <a:srgbClr val="0070C0"/>
                </a:solidFill>
              </a:rPr>
              <a:t>+</a:t>
            </a:r>
          </a:p>
        </p:txBody>
      </p:sp>
      <p:pic>
        <p:nvPicPr>
          <p:cNvPr id="9" name="Picture 2" descr="Lab-0355_IM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401" t="13333" r="22198" b="13333"/>
          <a:stretch/>
        </p:blipFill>
        <p:spPr bwMode="auto">
          <a:xfrm>
            <a:off x="2209800" y="1524000"/>
            <a:ext cx="1524000" cy="218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Lab-0359_IM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01" r="25090" b="16667"/>
          <a:stretch/>
        </p:blipFill>
        <p:spPr bwMode="auto">
          <a:xfrm>
            <a:off x="4191000" y="1524001"/>
            <a:ext cx="1447800" cy="217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bloodspot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976" t="8530" r="4357" b="6161"/>
          <a:stretch/>
        </p:blipFill>
        <p:spPr bwMode="auto">
          <a:xfrm>
            <a:off x="6091320" y="1527642"/>
            <a:ext cx="1833481" cy="220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IMG_248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79" t="3101" r="32558" b="6976"/>
          <a:stretch/>
        </p:blipFill>
        <p:spPr bwMode="auto">
          <a:xfrm>
            <a:off x="8382000" y="1524000"/>
            <a:ext cx="167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981200" y="76200"/>
            <a:ext cx="8229600" cy="914400"/>
          </a:xfrm>
        </p:spPr>
        <p:txBody>
          <a:bodyPr>
            <a:noAutofit/>
          </a:bodyPr>
          <a:lstStyle/>
          <a:p>
            <a:r>
              <a:rPr lang="en-US" sz="2400" b="1">
                <a:latin typeface="Arial" panose="020B0604020202020204" pitchFamily="34" charset="0"/>
                <a:cs typeface="Arial" panose="020B0604020202020204" pitchFamily="34" charset="0"/>
              </a:rPr>
              <a:t>Dried blood spots (DBS):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Tool for bridging the field and the lab</a:t>
            </a:r>
          </a:p>
        </p:txBody>
      </p:sp>
    </p:spTree>
    <p:extLst>
      <p:ext uri="{BB962C8B-B14F-4D97-AF65-F5344CB8AC3E}">
        <p14:creationId xmlns:p14="http://schemas.microsoft.com/office/powerpoint/2010/main" val="333523763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11"/>
          <p:cNvSpPr>
            <a:spLocks noChangeArrowheads="1"/>
          </p:cNvSpPr>
          <p:nvPr/>
        </p:nvSpPr>
        <p:spPr bwMode="auto">
          <a:xfrm>
            <a:off x="1690689" y="198439"/>
            <a:ext cx="8624887" cy="585787"/>
          </a:xfrm>
          <a:prstGeom prst="rect">
            <a:avLst/>
          </a:prstGeom>
          <a:noFill/>
          <a:ln w="9525">
            <a:noFill/>
            <a:miter lim="800000"/>
            <a:headEnd/>
            <a:tailEnd/>
          </a:ln>
        </p:spPr>
        <p:txBody>
          <a:bodyPr lIns="92075" tIns="46038" rIns="92075" bIns="46038">
            <a:spAutoFit/>
          </a:bodyPr>
          <a:lstStyle/>
          <a:p>
            <a:r>
              <a:rPr lang="en-US" sz="3200">
                <a:solidFill>
                  <a:schemeClr val="tx1">
                    <a:lumMod val="65000"/>
                    <a:lumOff val="35000"/>
                  </a:schemeClr>
                </a:solidFill>
              </a:rPr>
              <a:t>Why do we care about inflammation?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688" y="1303021"/>
            <a:ext cx="3865418" cy="4445231"/>
          </a:xfrm>
          <a:prstGeom prst="rect">
            <a:avLst/>
          </a:prstGeom>
        </p:spPr>
      </p:pic>
      <p:sp>
        <p:nvSpPr>
          <p:cNvPr id="4" name="Rectangle 3"/>
          <p:cNvSpPr/>
          <p:nvPr/>
        </p:nvSpPr>
        <p:spPr>
          <a:xfrm>
            <a:off x="123739" y="6267047"/>
            <a:ext cx="3499658" cy="461665"/>
          </a:xfrm>
          <a:prstGeom prst="rect">
            <a:avLst/>
          </a:prstGeom>
        </p:spPr>
        <p:txBody>
          <a:bodyPr wrap="square">
            <a:spAutoFit/>
          </a:bodyPr>
          <a:lstStyle/>
          <a:p>
            <a:r>
              <a:rPr lang="en-US" sz="1200" dirty="0">
                <a:cs typeface="Arial" panose="020B0604020202020204" pitchFamily="34" charset="0"/>
              </a:rPr>
              <a:t>Cavaillon</a:t>
            </a:r>
            <a:r>
              <a:rPr lang="en-US" sz="1200">
                <a:cs typeface="Arial" panose="020B0604020202020204" pitchFamily="34" charset="0"/>
              </a:rPr>
              <a:t> JM., </a:t>
            </a:r>
            <a:r>
              <a:rPr lang="en-US" sz="1200" err="1">
                <a:cs typeface="Arial" panose="020B0604020202020204" pitchFamily="34" charset="0"/>
              </a:rPr>
              <a:t>Adib-Conquy</a:t>
            </a:r>
            <a:r>
              <a:rPr lang="en-US" sz="1200">
                <a:cs typeface="Arial" panose="020B0604020202020204" pitchFamily="34" charset="0"/>
              </a:rPr>
              <a:t> M. (2002). The pro-inflammatory cytokine cascade.</a:t>
            </a:r>
          </a:p>
        </p:txBody>
      </p:sp>
      <p:pic>
        <p:nvPicPr>
          <p:cNvPr id="6" name="Picture 4"/>
          <p:cNvPicPr>
            <a:picLocks noChangeAspect="1" noChangeArrowheads="1"/>
          </p:cNvPicPr>
          <p:nvPr/>
        </p:nvPicPr>
        <p:blipFill>
          <a:blip r:embed="rId4" cstate="print"/>
          <a:srcRect b="13362"/>
          <a:stretch>
            <a:fillRect/>
          </a:stretch>
        </p:blipFill>
        <p:spPr bwMode="auto">
          <a:xfrm>
            <a:off x="5852123" y="1303021"/>
            <a:ext cx="4292175" cy="3561361"/>
          </a:xfrm>
          <a:prstGeom prst="rect">
            <a:avLst/>
          </a:prstGeom>
          <a:noFill/>
          <a:ln w="12700">
            <a:noFill/>
            <a:miter lim="800000"/>
            <a:headEnd type="none" w="sm" len="sm"/>
            <a:tailEnd type="none" w="sm" len="sm"/>
          </a:ln>
        </p:spPr>
      </p:pic>
      <p:grpSp>
        <p:nvGrpSpPr>
          <p:cNvPr id="7" name="Group 6"/>
          <p:cNvGrpSpPr/>
          <p:nvPr/>
        </p:nvGrpSpPr>
        <p:grpSpPr>
          <a:xfrm>
            <a:off x="8350917" y="4746567"/>
            <a:ext cx="1793380" cy="1614825"/>
            <a:chOff x="5086350" y="2136775"/>
            <a:chExt cx="3671888" cy="3844925"/>
          </a:xfrm>
        </p:grpSpPr>
        <p:pic>
          <p:nvPicPr>
            <p:cNvPr id="8" name="Picture 20"/>
            <p:cNvPicPr>
              <a:picLocks noChangeAspect="1" noChangeArrowheads="1"/>
            </p:cNvPicPr>
            <p:nvPr/>
          </p:nvPicPr>
          <p:blipFill>
            <a:blip r:embed="rId5" cstate="print"/>
            <a:srcRect/>
            <a:stretch>
              <a:fillRect/>
            </a:stretch>
          </p:blipFill>
          <p:spPr bwMode="auto">
            <a:xfrm>
              <a:off x="5086350" y="2136775"/>
              <a:ext cx="3671888" cy="3844925"/>
            </a:xfrm>
            <a:prstGeom prst="rect">
              <a:avLst/>
            </a:prstGeom>
            <a:noFill/>
            <a:ln w="9525">
              <a:noFill/>
              <a:miter lim="800000"/>
              <a:headEnd/>
              <a:tailEnd/>
            </a:ln>
          </p:spPr>
        </p:pic>
        <p:sp>
          <p:nvSpPr>
            <p:cNvPr id="9" name="Text Box 21"/>
            <p:cNvSpPr txBox="1">
              <a:spLocks noChangeArrowheads="1"/>
            </p:cNvSpPr>
            <p:nvPr/>
          </p:nvSpPr>
          <p:spPr bwMode="auto">
            <a:xfrm>
              <a:off x="6602604" y="3885055"/>
              <a:ext cx="1279100" cy="439693"/>
            </a:xfrm>
            <a:prstGeom prst="rect">
              <a:avLst/>
            </a:prstGeom>
            <a:noFill/>
            <a:ln w="9525">
              <a:noFill/>
              <a:miter lim="800000"/>
              <a:headEnd/>
              <a:tailEnd/>
            </a:ln>
          </p:spPr>
          <p:txBody>
            <a:bodyPr wrap="square" lIns="0" tIns="0" rIns="0" bIns="0">
              <a:spAutoFit/>
            </a:bodyPr>
            <a:lstStyle/>
            <a:p>
              <a:pPr eaLnBrk="1" hangingPunct="1"/>
              <a:r>
                <a:rPr lang="en-US" sz="1200" b="1"/>
                <a:t>CRP</a:t>
              </a:r>
            </a:p>
          </p:txBody>
        </p:sp>
      </p:grpSp>
    </p:spTree>
    <p:extLst>
      <p:ext uri="{BB962C8B-B14F-4D97-AF65-F5344CB8AC3E}">
        <p14:creationId xmlns:p14="http://schemas.microsoft.com/office/powerpoint/2010/main" val="350029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5838825" y="6013451"/>
            <a:ext cx="456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a:t>Libby et al. (2002). </a:t>
            </a:r>
            <a:r>
              <a:rPr lang="en-US" altLang="en-US" sz="1800" i="1"/>
              <a:t>Circulation</a:t>
            </a:r>
            <a:r>
              <a:rPr lang="en-US" altLang="en-US" sz="1800"/>
              <a:t> 105:1135-42</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964" y="2247901"/>
            <a:ext cx="4249737"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p:cNvSpPr>
            <a:spLocks noChangeArrowheads="1"/>
          </p:cNvSpPr>
          <p:nvPr/>
        </p:nvSpPr>
        <p:spPr bwMode="auto">
          <a:xfrm>
            <a:off x="7181850" y="-17463"/>
            <a:ext cx="2857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grpSp>
        <p:nvGrpSpPr>
          <p:cNvPr id="28678" name="Group 4"/>
          <p:cNvGrpSpPr>
            <a:grpSpLocks/>
          </p:cNvGrpSpPr>
          <p:nvPr/>
        </p:nvGrpSpPr>
        <p:grpSpPr bwMode="auto">
          <a:xfrm>
            <a:off x="1833564" y="1500080"/>
            <a:ext cx="3487737" cy="4829175"/>
            <a:chOff x="3103" y="1260"/>
            <a:chExt cx="2197" cy="3042"/>
          </a:xfrm>
        </p:grpSpPr>
        <p:pic>
          <p:nvPicPr>
            <p:cNvPr id="286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 y="1260"/>
              <a:ext cx="2140" cy="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8680" name="Text Box 6"/>
            <p:cNvSpPr txBox="1">
              <a:spLocks noChangeArrowheads="1"/>
            </p:cNvSpPr>
            <p:nvPr/>
          </p:nvSpPr>
          <p:spPr bwMode="auto">
            <a:xfrm>
              <a:off x="3103" y="4090"/>
              <a:ext cx="11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600"/>
                <a:t>February 23, 2004</a:t>
              </a:r>
            </a:p>
          </p:txBody>
        </p:sp>
      </p:grpSp>
      <p:sp>
        <p:nvSpPr>
          <p:cNvPr id="10" name="Rectangle 11">
            <a:extLst>
              <a:ext uri="{FF2B5EF4-FFF2-40B4-BE49-F238E27FC236}">
                <a16:creationId xmlns:a16="http://schemas.microsoft.com/office/drawing/2014/main" id="{5E9D32B7-B70A-4B47-A71E-08CA98309538}"/>
              </a:ext>
            </a:extLst>
          </p:cNvPr>
          <p:cNvSpPr>
            <a:spLocks noChangeArrowheads="1"/>
          </p:cNvSpPr>
          <p:nvPr/>
        </p:nvSpPr>
        <p:spPr bwMode="auto">
          <a:xfrm>
            <a:off x="1690689" y="198439"/>
            <a:ext cx="8624887" cy="585787"/>
          </a:xfrm>
          <a:prstGeom prst="rect">
            <a:avLst/>
          </a:prstGeom>
          <a:noFill/>
          <a:ln w="9525">
            <a:noFill/>
            <a:miter lim="800000"/>
            <a:headEnd/>
            <a:tailEnd/>
          </a:ln>
        </p:spPr>
        <p:txBody>
          <a:bodyPr lIns="92075" tIns="46038" rIns="92075" bIns="46038">
            <a:spAutoFit/>
          </a:bodyPr>
          <a:lstStyle/>
          <a:p>
            <a:r>
              <a:rPr lang="en-US" sz="3200">
                <a:solidFill>
                  <a:schemeClr val="tx1">
                    <a:lumMod val="65000"/>
                    <a:lumOff val="35000"/>
                  </a:schemeClr>
                </a:solidFill>
              </a:rPr>
              <a:t>Why do we care about inflammation?</a:t>
            </a:r>
          </a:p>
        </p:txBody>
      </p:sp>
    </p:spTree>
    <p:extLst>
      <p:ext uri="{BB962C8B-B14F-4D97-AF65-F5344CB8AC3E}">
        <p14:creationId xmlns:p14="http://schemas.microsoft.com/office/powerpoint/2010/main" val="3579804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64323" y="6474895"/>
            <a:ext cx="4459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accent2"/>
              </a:buClr>
              <a:buSzPct val="50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2"/>
              </a:buClr>
              <a:buSzPct val="88000"/>
              <a:buChar char="•"/>
              <a:defRPr sz="2800">
                <a:solidFill>
                  <a:schemeClr val="tx1"/>
                </a:solidFill>
                <a:latin typeface="Times New Roman" panose="02020603050405020304" pitchFamily="18" charset="0"/>
              </a:defRPr>
            </a:lvl2pPr>
            <a:lvl3pPr marL="1143000" indent="-228600">
              <a:spcBef>
                <a:spcPct val="20000"/>
              </a:spcBef>
              <a:buClr>
                <a:schemeClr val="accent2"/>
              </a:buClr>
              <a:buSzPct val="88000"/>
              <a:buFont typeface="Monotype Sorts" pitchFamily="2" charset="2"/>
              <a:buChar char="ê"/>
              <a:defRPr sz="2400">
                <a:solidFill>
                  <a:schemeClr val="tx1"/>
                </a:solidFill>
                <a:latin typeface="Times New Roman" panose="02020603050405020304" pitchFamily="18" charset="0"/>
              </a:defRPr>
            </a:lvl3pPr>
            <a:lvl4pPr marL="1600200" indent="-228600">
              <a:spcBef>
                <a:spcPct val="20000"/>
              </a:spcBef>
              <a:buClr>
                <a:schemeClr val="accent2"/>
              </a:buClr>
              <a:buSzPct val="63000"/>
              <a:buFont typeface="Monotype Sorts" pitchFamily="2" charset="2"/>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i="1">
                <a:latin typeface="Arial" panose="020B0604020202020204" pitchFamily="34" charset="0"/>
              </a:rPr>
              <a:t>Li et al (2017) Atherosclerosis 259: 75-82.</a:t>
            </a:r>
          </a:p>
        </p:txBody>
      </p:sp>
      <p:pic>
        <p:nvPicPr>
          <p:cNvPr id="2" name="Picture 1"/>
          <p:cNvPicPr>
            <a:picLocks noChangeAspect="1"/>
          </p:cNvPicPr>
          <p:nvPr/>
        </p:nvPicPr>
        <p:blipFill>
          <a:blip r:embed="rId3"/>
          <a:stretch>
            <a:fillRect/>
          </a:stretch>
        </p:blipFill>
        <p:spPr>
          <a:xfrm>
            <a:off x="3158360" y="1009845"/>
            <a:ext cx="4477842" cy="5366864"/>
          </a:xfrm>
          <a:prstGeom prst="rect">
            <a:avLst/>
          </a:prstGeom>
        </p:spPr>
      </p:pic>
      <p:sp>
        <p:nvSpPr>
          <p:cNvPr id="3" name="TextBox 2"/>
          <p:cNvSpPr txBox="1"/>
          <p:nvPr/>
        </p:nvSpPr>
        <p:spPr>
          <a:xfrm>
            <a:off x="7772403" y="1886605"/>
            <a:ext cx="2383986" cy="707886"/>
          </a:xfrm>
          <a:prstGeom prst="rect">
            <a:avLst/>
          </a:prstGeom>
          <a:noFill/>
        </p:spPr>
        <p:txBody>
          <a:bodyPr wrap="none" rtlCol="0">
            <a:spAutoFit/>
          </a:bodyPr>
          <a:lstStyle/>
          <a:p>
            <a:r>
              <a:rPr lang="en-US" sz="2000" i="1">
                <a:solidFill>
                  <a:srgbClr val="C00000"/>
                </a:solidFill>
              </a:rPr>
              <a:t>  all cause mortality</a:t>
            </a:r>
          </a:p>
          <a:p>
            <a:r>
              <a:rPr lang="en-US" sz="2000" i="1">
                <a:solidFill>
                  <a:srgbClr val="C00000"/>
                </a:solidFill>
              </a:rPr>
              <a:t>RR = 1.75 (1.55-1.98)</a:t>
            </a:r>
          </a:p>
        </p:txBody>
      </p:sp>
      <p:sp>
        <p:nvSpPr>
          <p:cNvPr id="16" name="TextBox 15"/>
          <p:cNvSpPr txBox="1"/>
          <p:nvPr/>
        </p:nvSpPr>
        <p:spPr>
          <a:xfrm>
            <a:off x="7741305" y="4797972"/>
            <a:ext cx="2383986" cy="707886"/>
          </a:xfrm>
          <a:prstGeom prst="rect">
            <a:avLst/>
          </a:prstGeom>
          <a:noFill/>
        </p:spPr>
        <p:txBody>
          <a:bodyPr wrap="none" rtlCol="0">
            <a:spAutoFit/>
          </a:bodyPr>
          <a:lstStyle/>
          <a:p>
            <a:r>
              <a:rPr lang="en-US" sz="2000" i="1">
                <a:solidFill>
                  <a:srgbClr val="C00000"/>
                </a:solidFill>
              </a:rPr>
              <a:t>  CVD mortality</a:t>
            </a:r>
          </a:p>
          <a:p>
            <a:r>
              <a:rPr lang="en-US" sz="2000" i="1">
                <a:solidFill>
                  <a:srgbClr val="C00000"/>
                </a:solidFill>
              </a:rPr>
              <a:t>RR = 2.03 (1.65-2.50)</a:t>
            </a:r>
          </a:p>
        </p:txBody>
      </p:sp>
      <p:sp>
        <p:nvSpPr>
          <p:cNvPr id="4" name="Rectangle 3"/>
          <p:cNvSpPr/>
          <p:nvPr/>
        </p:nvSpPr>
        <p:spPr>
          <a:xfrm>
            <a:off x="4614055" y="1057007"/>
            <a:ext cx="1317861" cy="307777"/>
          </a:xfrm>
          <a:prstGeom prst="rect">
            <a:avLst/>
          </a:prstGeom>
        </p:spPr>
        <p:txBody>
          <a:bodyPr wrap="none">
            <a:spAutoFit/>
          </a:bodyPr>
          <a:lstStyle/>
          <a:p>
            <a:r>
              <a:rPr lang="en-US" sz="1400" i="1">
                <a:solidFill>
                  <a:srgbClr val="C00000"/>
                </a:solidFill>
              </a:rPr>
              <a:t>increased CRP</a:t>
            </a:r>
            <a:r>
              <a:rPr lang="en-US" sz="1400" i="1">
                <a:solidFill>
                  <a:srgbClr val="C00000"/>
                </a:solidFill>
                <a:sym typeface="Wingdings" panose="05000000000000000000" pitchFamily="2" charset="2"/>
              </a:rPr>
              <a:t></a:t>
            </a:r>
            <a:endParaRPr lang="en-US" sz="1400" i="1">
              <a:solidFill>
                <a:srgbClr val="C00000"/>
              </a:solidFill>
            </a:endParaRPr>
          </a:p>
        </p:txBody>
      </p:sp>
      <p:sp>
        <p:nvSpPr>
          <p:cNvPr id="5" name="Rectangle 4"/>
          <p:cNvSpPr/>
          <p:nvPr/>
        </p:nvSpPr>
        <p:spPr>
          <a:xfrm>
            <a:off x="7719001" y="1846014"/>
            <a:ext cx="383438" cy="400110"/>
          </a:xfrm>
          <a:prstGeom prst="rect">
            <a:avLst/>
          </a:prstGeom>
        </p:spPr>
        <p:txBody>
          <a:bodyPr wrap="none">
            <a:spAutoFit/>
          </a:bodyPr>
          <a:lstStyle/>
          <a:p>
            <a:r>
              <a:rPr lang="en-US" sz="2000">
                <a:solidFill>
                  <a:srgbClr val="C00000"/>
                </a:solidFill>
              </a:rPr>
              <a:t>↑</a:t>
            </a:r>
            <a:r>
              <a:rPr lang="en-US" sz="2000" i="1">
                <a:solidFill>
                  <a:srgbClr val="C00000"/>
                </a:solidFill>
              </a:rPr>
              <a:t> </a:t>
            </a:r>
            <a:endParaRPr lang="en-US" sz="2000"/>
          </a:p>
        </p:txBody>
      </p:sp>
      <p:sp>
        <p:nvSpPr>
          <p:cNvPr id="9" name="Rectangle 8"/>
          <p:cNvSpPr/>
          <p:nvPr/>
        </p:nvSpPr>
        <p:spPr>
          <a:xfrm>
            <a:off x="7719001" y="4762957"/>
            <a:ext cx="383438" cy="400110"/>
          </a:xfrm>
          <a:prstGeom prst="rect">
            <a:avLst/>
          </a:prstGeom>
        </p:spPr>
        <p:txBody>
          <a:bodyPr wrap="none">
            <a:spAutoFit/>
          </a:bodyPr>
          <a:lstStyle/>
          <a:p>
            <a:r>
              <a:rPr lang="en-US" sz="2000">
                <a:solidFill>
                  <a:srgbClr val="C00000"/>
                </a:solidFill>
              </a:rPr>
              <a:t>↑</a:t>
            </a:r>
            <a:r>
              <a:rPr lang="en-US" sz="2000" i="1">
                <a:solidFill>
                  <a:srgbClr val="C00000"/>
                </a:solidFill>
              </a:rPr>
              <a:t> </a:t>
            </a:r>
            <a:endParaRPr lang="en-US" sz="2000"/>
          </a:p>
        </p:txBody>
      </p:sp>
      <p:sp>
        <p:nvSpPr>
          <p:cNvPr id="12" name="Rectangle 11">
            <a:extLst>
              <a:ext uri="{FF2B5EF4-FFF2-40B4-BE49-F238E27FC236}">
                <a16:creationId xmlns:a16="http://schemas.microsoft.com/office/drawing/2014/main" id="{3752E73C-0792-4233-9ACF-97AC245E5F09}"/>
              </a:ext>
            </a:extLst>
          </p:cNvPr>
          <p:cNvSpPr>
            <a:spLocks noChangeArrowheads="1"/>
          </p:cNvSpPr>
          <p:nvPr/>
        </p:nvSpPr>
        <p:spPr bwMode="auto">
          <a:xfrm>
            <a:off x="1690689" y="198439"/>
            <a:ext cx="8624887" cy="585787"/>
          </a:xfrm>
          <a:prstGeom prst="rect">
            <a:avLst/>
          </a:prstGeom>
          <a:noFill/>
          <a:ln w="9525">
            <a:noFill/>
            <a:miter lim="800000"/>
            <a:headEnd/>
            <a:tailEnd/>
          </a:ln>
        </p:spPr>
        <p:txBody>
          <a:bodyPr lIns="92075" tIns="46038" rIns="92075" bIns="46038">
            <a:spAutoFit/>
          </a:bodyPr>
          <a:lstStyle/>
          <a:p>
            <a:r>
              <a:rPr lang="en-US" sz="3200">
                <a:solidFill>
                  <a:schemeClr val="tx1">
                    <a:lumMod val="65000"/>
                    <a:lumOff val="35000"/>
                  </a:schemeClr>
                </a:solidFill>
              </a:rPr>
              <a:t>Why do we care about inflammation?</a:t>
            </a:r>
          </a:p>
        </p:txBody>
      </p:sp>
    </p:spTree>
    <p:extLst>
      <p:ext uri="{BB962C8B-B14F-4D97-AF65-F5344CB8AC3E}">
        <p14:creationId xmlns:p14="http://schemas.microsoft.com/office/powerpoint/2010/main" val="170819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5" grpId="0"/>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66"/>
    </a:dk1>
    <a:lt1>
      <a:srgbClr val="FFFFCC"/>
    </a:lt1>
    <a:dk2>
      <a:srgbClr val="000066"/>
    </a:dk2>
    <a:lt2>
      <a:srgbClr val="666633"/>
    </a:lt2>
    <a:accent1>
      <a:srgbClr val="CC0000"/>
    </a:accent1>
    <a:accent2>
      <a:srgbClr val="0099FF"/>
    </a:accent2>
    <a:accent3>
      <a:srgbClr val="FFFFE2"/>
    </a:accent3>
    <a:accent4>
      <a:srgbClr val="000056"/>
    </a:accent4>
    <a:accent5>
      <a:srgbClr val="E2AAAA"/>
    </a:accent5>
    <a:accent6>
      <a:srgbClr val="008AE7"/>
    </a:accent6>
    <a:hlink>
      <a:srgbClr val="3366CC"/>
    </a:hlink>
    <a:folHlink>
      <a:srgbClr val="808080"/>
    </a:folHlink>
  </a:clrScheme>
  <a:fontScheme name="CoolBl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66"/>
    </a:dk1>
    <a:lt1>
      <a:srgbClr val="FFFFCC"/>
    </a:lt1>
    <a:dk2>
      <a:srgbClr val="000066"/>
    </a:dk2>
    <a:lt2>
      <a:srgbClr val="666633"/>
    </a:lt2>
    <a:accent1>
      <a:srgbClr val="CC0000"/>
    </a:accent1>
    <a:accent2>
      <a:srgbClr val="0099FF"/>
    </a:accent2>
    <a:accent3>
      <a:srgbClr val="FFFFE2"/>
    </a:accent3>
    <a:accent4>
      <a:srgbClr val="000056"/>
    </a:accent4>
    <a:accent5>
      <a:srgbClr val="E2AAAA"/>
    </a:accent5>
    <a:accent6>
      <a:srgbClr val="008AE7"/>
    </a:accent6>
    <a:hlink>
      <a:srgbClr val="3366CC"/>
    </a:hlink>
    <a:folHlink>
      <a:srgbClr val="808080"/>
    </a:folHlink>
  </a:clrScheme>
  <a:fontScheme name="CoolBl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2819</Words>
  <Application>Microsoft Office PowerPoint</Application>
  <PresentationFormat>Widescreen</PresentationFormat>
  <Paragraphs>540</Paragraphs>
  <Slides>50</Slides>
  <Notes>26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1" baseType="lpstr">
      <vt:lpstr>Arial</vt:lpstr>
      <vt:lpstr>Bookman Old Style</vt:lpstr>
      <vt:lpstr>Calibri</vt:lpstr>
      <vt:lpstr>Gill Sans MT</vt:lpstr>
      <vt:lpstr>Monotype Sorts</vt:lpstr>
      <vt:lpstr>Times New Roman</vt:lpstr>
      <vt:lpstr>Wingdings</vt:lpstr>
      <vt:lpstr>Wingdings 3</vt:lpstr>
      <vt:lpstr>Origin</vt:lpstr>
      <vt:lpstr>Worksheet</vt:lpstr>
      <vt:lpstr>Chart</vt:lpstr>
      <vt:lpstr>A portable cell culture system for measuring the cellular immune response to SARS-CoV-2</vt:lpstr>
      <vt:lpstr>Overview</vt:lpstr>
      <vt:lpstr>These are the kinds of places where I work. . .</vt:lpstr>
      <vt:lpstr>These are the kinds of places where I work. . .</vt:lpstr>
      <vt:lpstr>Dried blood spots (DBS):   Tool for bridging the field and the lab</vt:lpstr>
      <vt:lpstr>Dried blood spots (DBS):   Tool for bridging the field and the lab</vt:lpstr>
      <vt:lpstr>PowerPoint Presentation</vt:lpstr>
      <vt:lpstr>PowerPoint Presentation</vt:lpstr>
      <vt:lpstr>PowerPoint Presentation</vt:lpstr>
      <vt:lpstr>PowerPoint Presentation</vt:lpstr>
      <vt:lpstr>The chronic low-grade inflammation model</vt:lpstr>
      <vt:lpstr>The chronic low-grade inflammation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chronic low-grade inflammation model:   What are we missing?</vt:lpstr>
      <vt:lpstr>What is the pattern of CRP biovariability in a high infectious disease environment?</vt:lpstr>
      <vt:lpstr>What is the pattern of CRP biovariability in a high infectious disease environment?</vt:lpstr>
      <vt:lpstr>Pattern of CRP variabililty in low infectious disease environments</vt:lpstr>
      <vt:lpstr>What is the pattern of CRP biovariability in a high infectious disease environment?</vt:lpstr>
      <vt:lpstr>No evidence for chronic low-grade inflammation in this high infectious dx environment!</vt:lpstr>
      <vt:lpstr>PowerPoint Presentation</vt:lpstr>
      <vt:lpstr>PowerPoint Presentation</vt:lpstr>
      <vt:lpstr>PowerPoint Presentation</vt:lpstr>
      <vt:lpstr>Culturing cells is hard to do outside of the clinic. . .</vt:lpstr>
      <vt:lpstr>Culturing cells is hard to do outside of the clinic. . .</vt:lpstr>
      <vt:lpstr>Agreement in results across culture protocols</vt:lpstr>
      <vt:lpstr>PowerPoint Presentation</vt:lpstr>
      <vt:lpstr>Developing a DBS immunoassay for measuring SARS-CoV-2 antibodies</vt:lpstr>
      <vt:lpstr>PowerPoint Presentation</vt:lpstr>
      <vt:lpstr>More than antibodies:  Cellular immunity to SARS-CoV-2</vt:lpstr>
      <vt:lpstr>A miniaturized and portable cell culture system for SARS-CoV-2</vt:lpstr>
      <vt:lpstr>A miniaturized and portable cell culture system for SARS-CoV-2</vt:lpstr>
      <vt:lpstr>A miniaturized and portable cell culture system for SARS-CoV-2</vt:lpstr>
      <vt:lpstr>A miniaturized and portable cell culture system for SARS-CoV-2</vt:lpstr>
      <vt:lpstr>A miniaturized and portable cell culture system for SARS-CoV-2</vt:lpstr>
      <vt:lpstr>A miniaturized and portable cell culture system for SARS-CoV-2</vt:lpstr>
      <vt:lpstr>A miniaturized and portable cell culture system for SARS-CoV-2</vt:lpstr>
      <vt:lpstr>A miniaturized and portable cell culture system for SARS-CoV-2</vt:lpstr>
      <vt:lpstr>Application:  Long Immuno-DASH (LID)</vt:lpstr>
      <vt:lpstr>Application:  Long-Immuno-DASH (LID)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big questions</dc:title>
  <dc:creator>Thom McDade</dc:creator>
  <cp:lastModifiedBy>Edyta A Wojno</cp:lastModifiedBy>
  <cp:revision>2</cp:revision>
  <dcterms:created xsi:type="dcterms:W3CDTF">2015-03-30T02:39:15Z</dcterms:created>
  <dcterms:modified xsi:type="dcterms:W3CDTF">2022-09-20T18:45:18Z</dcterms:modified>
</cp:coreProperties>
</file>