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65" r:id="rId4"/>
    <p:sldId id="272" r:id="rId5"/>
    <p:sldId id="266" r:id="rId6"/>
    <p:sldId id="267" r:id="rId7"/>
    <p:sldId id="268" r:id="rId8"/>
    <p:sldId id="293" r:id="rId9"/>
    <p:sldId id="291" r:id="rId10"/>
    <p:sldId id="269" r:id="rId11"/>
    <p:sldId id="271" r:id="rId12"/>
    <p:sldId id="270" r:id="rId13"/>
    <p:sldId id="275" r:id="rId14"/>
    <p:sldId id="276" r:id="rId15"/>
    <p:sldId id="277" r:id="rId16"/>
    <p:sldId id="294" r:id="rId17"/>
    <p:sldId id="292" r:id="rId18"/>
    <p:sldId id="278" r:id="rId19"/>
    <p:sldId id="279" r:id="rId20"/>
    <p:sldId id="280" r:id="rId21"/>
    <p:sldId id="283" r:id="rId22"/>
    <p:sldId id="282" r:id="rId23"/>
    <p:sldId id="289" r:id="rId24"/>
    <p:sldId id="284" r:id="rId25"/>
    <p:sldId id="285" r:id="rId26"/>
    <p:sldId id="290" r:id="rId27"/>
    <p:sldId id="286" r:id="rId28"/>
    <p:sldId id="287" r:id="rId29"/>
    <p:sldId id="288" r:id="rId30"/>
    <p:sldId id="26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blo Penaloza-MacMaster" initials="P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200"/>
    <a:srgbClr val="FB7C71"/>
    <a:srgbClr val="3C6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4"/>
    <p:restoredTop sz="79132"/>
  </p:normalViewPr>
  <p:slideViewPr>
    <p:cSldViewPr snapToGrid="0" snapToObjects="1">
      <p:cViewPr varScale="1">
        <p:scale>
          <a:sx n="53" d="100"/>
          <a:sy n="53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5" d="100"/>
          <a:sy n="75" d="100"/>
        </p:scale>
        <p:origin x="-31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E5484-859D-054C-88F1-712F93194AB4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A8EB1-4BED-9440-8E0C-E2A19BD75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3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A8EB1-4BED-9440-8E0C-E2A19BD758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A8EB1-4BED-9440-8E0C-E2A19BD758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0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8EB1-4BED-9440-8E0C-E2A19BD758C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193C-A010-1941-A945-66D535A3B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373B5-3FD9-3B48-B066-2B7A8605C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8A5A9-3C6B-F841-8062-741E6D20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D7C-587B-F24B-B7FC-0947108CDEF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0DC5A-E06B-B74C-B383-F5D45DCB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83967-C1B1-F44A-AD53-536A0DA17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170B-3EE4-4F4C-887E-B9E07776F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3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558F-5EFF-F341-8D31-4AAA1514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AC089-5BAA-B74E-A3FD-D85E2326F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6533A-E458-D44B-AA96-7CC4C0C8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D7C-587B-F24B-B7FC-0947108CDEF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7956D-CF3A-4941-994A-5A31A5FA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6F7E7-BB20-404B-8C87-FD966802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170B-3EE4-4F4C-887E-B9E07776F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2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1DA01D-460B-574A-A763-5494BDBA3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CF55E-45F4-7B45-A18A-9E34C609A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DD29F-212E-C844-B7B1-576F4356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D7C-587B-F24B-B7FC-0947108CDEF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22BDE-018A-7E4A-A60E-F28ECB4C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CB8D0-035E-C349-9C1A-D0EF4CBB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170B-3EE4-4F4C-887E-B9E07776F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9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F597-9F40-D74C-8FDF-9F670A8E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4D49-19F8-9E41-AA8B-F597E1E0B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B659A-713E-5049-8D17-4ACF4057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D7C-587B-F24B-B7FC-0947108CDEF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89EB7-CA63-064D-AC1A-A670DAAB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B1102-76EA-9847-BE90-D32DE929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170B-3EE4-4F4C-887E-B9E07776F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9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2169-C9A4-6644-8EA7-8AC6D91F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645F9-52CB-1047-AB77-F55FAED99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2394F-7FEB-9941-90B6-25541CF3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D7C-587B-F24B-B7FC-0947108CDEF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50523-F403-C840-B297-D3E93207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F7B52-1297-504E-94B8-7C0691A7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170B-3EE4-4F4C-887E-B9E07776F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2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A048-3DF9-1E4F-A896-DB8EE141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893C3-CF68-4243-936C-A9A4E8D97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6BB50-85CC-134B-AC4C-153E9A208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F31C2-16F2-4F48-ACE2-802C71E0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D7C-587B-F24B-B7FC-0947108CDEF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86687-9056-8F49-B310-87A1B825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6CE1F-E954-CD48-A934-2588EC48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170B-3EE4-4F4C-887E-B9E07776F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2D79-4CAA-AF47-BE07-35599720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39204-359B-B443-8C4E-39478EF37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AE263-BAC2-FB48-90DD-CEDF279FF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FF02B-9ED0-724B-96AF-7208DE8C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EA519-B78F-2B4C-B03D-FA6125F0F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C9F47-826A-D04C-9A50-46226C36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D7C-587B-F24B-B7FC-0947108CDEF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3CBBB-1172-6E45-91E4-3EC26894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A30D5B-C620-9E44-A078-BD8D601F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170B-3EE4-4F4C-887E-B9E07776F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1171-B38C-D944-809A-7FECE205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AD8A3-DDAD-4548-A890-AC06A2E3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D7C-587B-F24B-B7FC-0947108CDEF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5BB0-646E-EE43-9489-742F029B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9F760-AFA4-1848-91BA-C178E32B6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170B-3EE4-4F4C-887E-B9E07776F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1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05594D-1C3B-E049-AC50-466187962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D7C-587B-F24B-B7FC-0947108CDEF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DD9E4-793C-7E43-9A0E-2A3FF4A6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F1D05-B53B-4146-8260-74974EFB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170B-3EE4-4F4C-887E-B9E07776F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867E-6C2B-1841-A069-FD3BF67F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8C66-8DF0-6640-9518-ED390681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B74DF-45DB-264E-999F-9403E5CCB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D6083-AD75-7D46-889D-10454C73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D7C-587B-F24B-B7FC-0947108CDEF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E4EB9-F70E-C249-A164-BEBD1564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8046A-8D38-5E4B-8447-9F14B8FB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170B-3EE4-4F4C-887E-B9E07776F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19815-35E2-2F41-BE7D-9D5059F9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21591-F840-A947-A2C6-334540786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47D7C-329C-DD4E-AD3B-7CBE9F72E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BA4E1-2BB2-EE41-84AB-9058CA25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D7C-587B-F24B-B7FC-0947108CDEF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55542-EEB8-1B44-B48B-CBFB81EC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B6C04-D3D3-E143-9A2C-A3577B96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170B-3EE4-4F4C-887E-B9E07776F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5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C1895-5360-FD43-9E78-D45C9F72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1BCE8-8A16-4A41-9C0E-1D760104A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C7A8D-A4AA-9C44-A89F-AE15B0F4D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5D7C-587B-F24B-B7FC-0947108CDEF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9DE91-466A-EF41-A870-F31B34A57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EDA98-FECB-824D-8F9A-2D449C909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170B-3EE4-4F4C-887E-B9E07776F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4571F3-1E3C-1445-8D77-7FD04775D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76" y="802750"/>
            <a:ext cx="10714617" cy="561956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71C69D3-406A-6A4D-803F-A0B8A1FAA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50" y="324383"/>
            <a:ext cx="114427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Improving vaccines for SARS-CoV-2 and other coronaviruses 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CEDA67E-568D-4845-B629-FEA10EBD7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006" y="4009160"/>
            <a:ext cx="6091989" cy="26861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Pablo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Peñaloza-MacMaster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Northwestern University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11-08-2021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0DB949-70B9-6E4B-84C1-170CC5799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54" y="4009160"/>
            <a:ext cx="2218645" cy="220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24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936709" y="338203"/>
            <a:ext cx="1000466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the effect of vaccine fractionation?</a:t>
            </a:r>
          </a:p>
          <a:p>
            <a:endParaRPr lang="en-US" sz="3200" dirty="0"/>
          </a:p>
          <a:p>
            <a:r>
              <a:rPr lang="en-US" sz="3200" dirty="0"/>
              <a:t>Vaccine doses are still limited in many parts of the world, </a:t>
            </a:r>
          </a:p>
          <a:p>
            <a:r>
              <a:rPr lang="en-US" sz="3200" dirty="0"/>
              <a:t>leading health authorities to consider vaccine fractionation</a:t>
            </a:r>
          </a:p>
          <a:p>
            <a:r>
              <a:rPr lang="en-US" sz="3200" dirty="0"/>
              <a:t>(Dose Sparing).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6775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936709" y="338203"/>
            <a:ext cx="879106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CD8 T cell responses following vaccine fractionation</a:t>
            </a:r>
          </a:p>
          <a:p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1E9B4-0529-2A43-8947-D86168D81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24" y="2094631"/>
            <a:ext cx="4892267" cy="34168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BFDFE2-CB13-B347-959C-4F19CEF17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874" y="1039660"/>
            <a:ext cx="3185738" cy="51035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EFECE32-9260-0746-8A97-9ADEAD822ACB}"/>
              </a:ext>
            </a:extLst>
          </p:cNvPr>
          <p:cNvSpPr/>
          <p:nvPr/>
        </p:nvSpPr>
        <p:spPr>
          <a:xfrm>
            <a:off x="6289727" y="983001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9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936709" y="338203"/>
            <a:ext cx="1097768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low dose (LD) vaccine prime elicits a biased </a:t>
            </a:r>
            <a:r>
              <a:rPr lang="en-US" sz="3200" b="1" dirty="0"/>
              <a:t>Tcm&gt;</a:t>
            </a:r>
            <a:r>
              <a:rPr lang="en-US" sz="3200" b="1" dirty="0" err="1"/>
              <a:t>Tem</a:t>
            </a:r>
            <a:r>
              <a:rPr lang="en-US" sz="3200" b="1" dirty="0"/>
              <a:t> </a:t>
            </a:r>
            <a:r>
              <a:rPr lang="en-US" sz="3200" dirty="0"/>
              <a:t>response</a:t>
            </a:r>
          </a:p>
          <a:p>
            <a:endParaRPr lang="en-US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FECE32-9260-0746-8A97-9ADEAD822ACB}"/>
              </a:ext>
            </a:extLst>
          </p:cNvPr>
          <p:cNvSpPr/>
          <p:nvPr/>
        </p:nvSpPr>
        <p:spPr>
          <a:xfrm>
            <a:off x="6289727" y="983001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746F9-C159-584D-A3C4-70678CAC5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06" y="1034656"/>
            <a:ext cx="4010889" cy="5536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21E17D-CF55-F14D-A94B-6384614638C3}"/>
              </a:ext>
            </a:extLst>
          </p:cNvPr>
          <p:cNvSpPr txBox="1"/>
          <p:nvPr/>
        </p:nvSpPr>
        <p:spPr>
          <a:xfrm>
            <a:off x="9933139" y="6563638"/>
            <a:ext cx="2312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</a:t>
            </a:r>
            <a:r>
              <a:rPr lang="en-US" sz="1200" baseline="30000" dirty="0"/>
              <a:t>b</a:t>
            </a:r>
            <a:r>
              <a:rPr lang="en-US" sz="1200" dirty="0"/>
              <a:t>VL8+ CD8 T cells (SARS-specific)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35ED6B-F203-B345-9838-AA9BC816F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58" y="2189357"/>
            <a:ext cx="5298927" cy="30465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830222-E997-024C-BAC6-08B086BF8EC5}"/>
              </a:ext>
            </a:extLst>
          </p:cNvPr>
          <p:cNvSpPr txBox="1"/>
          <p:nvPr/>
        </p:nvSpPr>
        <p:spPr>
          <a:xfrm>
            <a:off x="1127342" y="1748382"/>
            <a:ext cx="376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expression analyses (</a:t>
            </a:r>
            <a:r>
              <a:rPr lang="en-US" dirty="0" err="1"/>
              <a:t>scRNA-seq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688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936709" y="338203"/>
            <a:ext cx="1097768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low dose (LD) vaccine prime elicits a biased </a:t>
            </a:r>
            <a:r>
              <a:rPr lang="en-US" sz="3200" b="1" dirty="0"/>
              <a:t>Tcm&gt;</a:t>
            </a:r>
            <a:r>
              <a:rPr lang="en-US" sz="3200" b="1" dirty="0" err="1"/>
              <a:t>Tem</a:t>
            </a:r>
            <a:r>
              <a:rPr lang="en-US" sz="3200" b="1" dirty="0"/>
              <a:t> </a:t>
            </a:r>
            <a:r>
              <a:rPr lang="en-US" sz="3200" dirty="0"/>
              <a:t>response</a:t>
            </a:r>
          </a:p>
          <a:p>
            <a:endParaRPr lang="en-US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FECE32-9260-0746-8A97-9ADEAD822ACB}"/>
              </a:ext>
            </a:extLst>
          </p:cNvPr>
          <p:cNvSpPr/>
          <p:nvPr/>
        </p:nvSpPr>
        <p:spPr>
          <a:xfrm>
            <a:off x="6289727" y="983001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1E17D-CF55-F14D-A94B-6384614638C3}"/>
              </a:ext>
            </a:extLst>
          </p:cNvPr>
          <p:cNvSpPr txBox="1"/>
          <p:nvPr/>
        </p:nvSpPr>
        <p:spPr>
          <a:xfrm>
            <a:off x="9933139" y="6563638"/>
            <a:ext cx="2312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</a:t>
            </a:r>
            <a:r>
              <a:rPr lang="en-US" sz="1200" baseline="30000" dirty="0"/>
              <a:t>b</a:t>
            </a:r>
            <a:r>
              <a:rPr lang="en-US" sz="1200" dirty="0"/>
              <a:t>VL8+ CD8 T cells (SARS-specific)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79F4A-0BD2-AD40-A7AB-B331E5B4D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000" y="1384643"/>
            <a:ext cx="4634931" cy="47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1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435668" y="338203"/>
            <a:ext cx="114935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A low dose (LD) vaccine prime elicits CD8 T cells with improved anamnestic capacity</a:t>
            </a:r>
          </a:p>
          <a:p>
            <a:endParaRPr lang="en-US" sz="2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FECE32-9260-0746-8A97-9ADEAD822ACB}"/>
              </a:ext>
            </a:extLst>
          </p:cNvPr>
          <p:cNvSpPr/>
          <p:nvPr/>
        </p:nvSpPr>
        <p:spPr>
          <a:xfrm>
            <a:off x="6289727" y="983001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9F386-70F1-B940-BEB8-02526FC75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53" y="983001"/>
            <a:ext cx="6904584" cy="57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0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936709" y="338203"/>
            <a:ext cx="867506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Antibody responses following vaccine fractionation</a:t>
            </a:r>
          </a:p>
          <a:p>
            <a:endParaRPr lang="en-US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FECE32-9260-0746-8A97-9ADEAD822ACB}"/>
              </a:ext>
            </a:extLst>
          </p:cNvPr>
          <p:cNvSpPr/>
          <p:nvPr/>
        </p:nvSpPr>
        <p:spPr>
          <a:xfrm>
            <a:off x="6289727" y="983001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25447-E7F8-3946-BC99-C51C1D1A5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77" y="1344321"/>
            <a:ext cx="7683231" cy="54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7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936709" y="338203"/>
            <a:ext cx="906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Can this effect be observed with another Ad5 vector?</a:t>
            </a:r>
            <a:endParaRPr lang="en-US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FECE32-9260-0746-8A97-9ADEAD822ACB}"/>
              </a:ext>
            </a:extLst>
          </p:cNvPr>
          <p:cNvSpPr/>
          <p:nvPr/>
        </p:nvSpPr>
        <p:spPr>
          <a:xfrm>
            <a:off x="6289727" y="983001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DE5657-BC8B-B842-9574-6027610F2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240" y="1938969"/>
            <a:ext cx="3623963" cy="2841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A0D730-8DDB-BD4A-8D30-398DA1E0C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521" y="1183822"/>
            <a:ext cx="2639120" cy="56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7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45FCE-62DA-304A-AE74-CBDFF34A1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data suggest that fractionating Ad5-vectored vaccines (SARS or SIV) may confer an immunological advantage.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an important consideration is that starting with a LD may allow more breakthrough infections before the boost.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205761-E326-9E4B-9374-4283F1A3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936709" y="338203"/>
            <a:ext cx="1078333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Can current vaccines protect against other </a:t>
            </a:r>
            <a:r>
              <a:rPr lang="en-US" sz="3200" dirty="0" err="1"/>
              <a:t>CoVs</a:t>
            </a:r>
            <a:r>
              <a:rPr lang="en-US" sz="3200" dirty="0"/>
              <a:t>?</a:t>
            </a:r>
          </a:p>
          <a:p>
            <a:endParaRPr lang="en-US" sz="3200" dirty="0"/>
          </a:p>
          <a:p>
            <a:r>
              <a:rPr lang="en-US" sz="3200" dirty="0"/>
              <a:t>Collaboration with Drs. Igor </a:t>
            </a:r>
            <a:r>
              <a:rPr lang="en-US" sz="3200" dirty="0" err="1"/>
              <a:t>Koralnik</a:t>
            </a:r>
            <a:r>
              <a:rPr lang="en-US" sz="3200" dirty="0"/>
              <a:t> and Lavanya </a:t>
            </a:r>
            <a:r>
              <a:rPr lang="en-US" sz="3200" dirty="0" err="1"/>
              <a:t>Visvabharathy</a:t>
            </a:r>
            <a:endParaRPr lang="en-US" sz="3200" dirty="0"/>
          </a:p>
          <a:p>
            <a:r>
              <a:rPr lang="en-US" dirty="0"/>
              <a:t>(Division of Neuro-Infectious Diseases &amp; Global Neurology)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61295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563671" y="338203"/>
            <a:ext cx="1089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SARS-CoV-2 vaccines induce cross-reactive antibody in humans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00058-618C-C649-AA63-4C2273FC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62" y="1333326"/>
            <a:ext cx="7164453" cy="52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8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3652E-5838-E145-B239-A0BEA3FF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Questions on </a:t>
            </a:r>
            <a:r>
              <a:rPr lang="en-US" b="1" i="1" u="sng" dirty="0"/>
              <a:t>SARS-CoV-2</a:t>
            </a:r>
            <a:r>
              <a:rPr lang="en-US" i="1" dirty="0"/>
              <a:t> vaccines…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6082B-6176-2741-9412-AE270727D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3303"/>
            <a:ext cx="10515600" cy="3383659"/>
          </a:xfrm>
        </p:spPr>
        <p:txBody>
          <a:bodyPr/>
          <a:lstStyle/>
          <a:p>
            <a:r>
              <a:rPr lang="en-US" dirty="0"/>
              <a:t>1. Does inclusion of another viral antigen (nucleocapsid) improve vaccine efficacy?</a:t>
            </a:r>
          </a:p>
          <a:p>
            <a:endParaRPr lang="en-US" dirty="0"/>
          </a:p>
          <a:p>
            <a:r>
              <a:rPr lang="en-US" dirty="0"/>
              <a:t>2. What is the effect of vaccine fractionation?</a:t>
            </a:r>
          </a:p>
          <a:p>
            <a:endParaRPr lang="en-US" dirty="0"/>
          </a:p>
          <a:p>
            <a:r>
              <a:rPr lang="en-US" dirty="0"/>
              <a:t>3. Can current vaccines protect against other </a:t>
            </a:r>
            <a:r>
              <a:rPr lang="en-US" dirty="0" err="1"/>
              <a:t>CoVs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4921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563671" y="338203"/>
            <a:ext cx="1089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SARS-CoV-2 infection induces cross-reactive antibody in humans</a:t>
            </a: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7AD34-9519-494B-8E07-7C43875F2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1" y="1123858"/>
            <a:ext cx="8115734" cy="57341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4719A-3E9F-3946-A358-67B8F067E462}"/>
              </a:ext>
            </a:extLst>
          </p:cNvPr>
          <p:cNvSpPr txBox="1"/>
          <p:nvPr/>
        </p:nvSpPr>
        <p:spPr>
          <a:xfrm>
            <a:off x="639959" y="1954060"/>
            <a:ext cx="1144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COVID-19 </a:t>
            </a:r>
          </a:p>
          <a:p>
            <a:r>
              <a:rPr lang="en-US" dirty="0"/>
              <a:t>patients</a:t>
            </a:r>
          </a:p>
        </p:txBody>
      </p:sp>
    </p:spTree>
    <p:extLst>
      <p:ext uri="{BB962C8B-B14F-4D97-AF65-F5344CB8AC3E}">
        <p14:creationId xmlns:p14="http://schemas.microsoft.com/office/powerpoint/2010/main" val="223914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1853852" y="338203"/>
            <a:ext cx="8730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Sera from </a:t>
            </a:r>
            <a:r>
              <a:rPr lang="en-US" sz="3200" u="sng" dirty="0"/>
              <a:t>vaccinated people</a:t>
            </a:r>
            <a:r>
              <a:rPr lang="en-US" sz="3200" dirty="0"/>
              <a:t> protect against OC43 </a:t>
            </a:r>
            <a:endParaRPr lang="en-US" sz="3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06BA9-686C-5346-8C88-4F86A34E3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176" y="1051249"/>
            <a:ext cx="3379070" cy="58067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F14901-C0C4-444B-B947-8D00B48E68BD}"/>
              </a:ext>
            </a:extLst>
          </p:cNvPr>
          <p:cNvSpPr/>
          <p:nvPr/>
        </p:nvSpPr>
        <p:spPr>
          <a:xfrm>
            <a:off x="4199176" y="1051249"/>
            <a:ext cx="3078446" cy="43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4C67B-D26F-FD46-B565-B808F07A829D}"/>
              </a:ext>
            </a:extLst>
          </p:cNvPr>
          <p:cNvSpPr txBox="1"/>
          <p:nvPr/>
        </p:nvSpPr>
        <p:spPr>
          <a:xfrm>
            <a:off x="4199176" y="554903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PRNT</a:t>
            </a:r>
          </a:p>
        </p:txBody>
      </p:sp>
    </p:spTree>
    <p:extLst>
      <p:ext uri="{BB962C8B-B14F-4D97-AF65-F5344CB8AC3E}">
        <p14:creationId xmlns:p14="http://schemas.microsoft.com/office/powerpoint/2010/main" val="285546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1853852" y="338203"/>
            <a:ext cx="8730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Sera from </a:t>
            </a:r>
            <a:r>
              <a:rPr lang="en-US" sz="3200" u="sng" dirty="0"/>
              <a:t>COVID-19 patients</a:t>
            </a:r>
            <a:r>
              <a:rPr lang="en-US" sz="3200" dirty="0"/>
              <a:t> protect against OC43 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72B5B-349B-774D-9878-A61811B43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072" y="1114380"/>
            <a:ext cx="3228758" cy="57436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77C17E-805B-E047-87EE-7C51786C9BBE}"/>
              </a:ext>
            </a:extLst>
          </p:cNvPr>
          <p:cNvSpPr/>
          <p:nvPr/>
        </p:nvSpPr>
        <p:spPr>
          <a:xfrm>
            <a:off x="4199176" y="1051249"/>
            <a:ext cx="3078446" cy="43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C61AF-0D39-6348-AAAF-22826831EC30}"/>
              </a:ext>
            </a:extLst>
          </p:cNvPr>
          <p:cNvSpPr txBox="1"/>
          <p:nvPr/>
        </p:nvSpPr>
        <p:spPr>
          <a:xfrm>
            <a:off x="4199176" y="554903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PRNT</a:t>
            </a:r>
          </a:p>
        </p:txBody>
      </p:sp>
    </p:spTree>
    <p:extLst>
      <p:ext uri="{BB962C8B-B14F-4D97-AF65-F5344CB8AC3E}">
        <p14:creationId xmlns:p14="http://schemas.microsoft.com/office/powerpoint/2010/main" val="4011496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112734" y="338203"/>
            <a:ext cx="1189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SARS-CoV-2 vaccines also induce cross-reactive antibody in mice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7C17E-805B-E047-87EE-7C51786C9BBE}"/>
              </a:ext>
            </a:extLst>
          </p:cNvPr>
          <p:cNvSpPr/>
          <p:nvPr/>
        </p:nvSpPr>
        <p:spPr>
          <a:xfrm>
            <a:off x="4199176" y="1051249"/>
            <a:ext cx="3078446" cy="43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2C173-6420-F843-B07B-D676C114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523" y="1270923"/>
            <a:ext cx="7952023" cy="51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43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112734" y="338203"/>
            <a:ext cx="1189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SARS-CoV-2 vaccines also induce cross-reactive antibody in mice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7C17E-805B-E047-87EE-7C51786C9BBE}"/>
              </a:ext>
            </a:extLst>
          </p:cNvPr>
          <p:cNvSpPr/>
          <p:nvPr/>
        </p:nvSpPr>
        <p:spPr>
          <a:xfrm>
            <a:off x="4199176" y="1051249"/>
            <a:ext cx="3078446" cy="43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AE3DB-9022-2047-83B8-8E709B96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19" y="1277655"/>
            <a:ext cx="8438123" cy="53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1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112734" y="338203"/>
            <a:ext cx="1189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SARS-CoV-1 vaccine also induces cross-reactive antibody in mice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7C17E-805B-E047-87EE-7C51786C9BBE}"/>
              </a:ext>
            </a:extLst>
          </p:cNvPr>
          <p:cNvSpPr/>
          <p:nvPr/>
        </p:nvSpPr>
        <p:spPr>
          <a:xfrm>
            <a:off x="4199176" y="1051249"/>
            <a:ext cx="3078446" cy="43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BDFE7-4B1A-7F44-80A2-C32904C05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11" y="1321026"/>
            <a:ext cx="8887172" cy="50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25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112734" y="338203"/>
            <a:ext cx="1189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Does a </a:t>
            </a:r>
            <a:r>
              <a:rPr lang="en-US" sz="3200" u="sng" dirty="0"/>
              <a:t>SARS-CoV-1</a:t>
            </a:r>
            <a:r>
              <a:rPr lang="en-US" sz="3200" dirty="0"/>
              <a:t> vaccine protect against </a:t>
            </a:r>
            <a:r>
              <a:rPr lang="en-US" sz="3200" u="sng" dirty="0"/>
              <a:t>SARS-CoV-2</a:t>
            </a:r>
            <a:r>
              <a:rPr lang="en-US" sz="3200" dirty="0"/>
              <a:t>?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7C17E-805B-E047-87EE-7C51786C9BBE}"/>
              </a:ext>
            </a:extLst>
          </p:cNvPr>
          <p:cNvSpPr/>
          <p:nvPr/>
        </p:nvSpPr>
        <p:spPr>
          <a:xfrm>
            <a:off x="4199176" y="1051249"/>
            <a:ext cx="3078446" cy="43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03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1335936" y="338203"/>
            <a:ext cx="9920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SARS-CoV-1 vaccine protects against SARS-CoV-2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7C17E-805B-E047-87EE-7C51786C9BBE}"/>
              </a:ext>
            </a:extLst>
          </p:cNvPr>
          <p:cNvSpPr/>
          <p:nvPr/>
        </p:nvSpPr>
        <p:spPr>
          <a:xfrm>
            <a:off x="4199176" y="1051249"/>
            <a:ext cx="3078446" cy="43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C61AF-0D39-6348-AAAF-22826831EC30}"/>
              </a:ext>
            </a:extLst>
          </p:cNvPr>
          <p:cNvSpPr txBox="1"/>
          <p:nvPr/>
        </p:nvSpPr>
        <p:spPr>
          <a:xfrm>
            <a:off x="8666479" y="6263014"/>
            <a:ext cx="3345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Mouse Adapted (MA) SARS-CoV-2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F7DCA2-993E-A048-AF52-C45D79615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36" y="1618868"/>
            <a:ext cx="8697412" cy="44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0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112734" y="338203"/>
            <a:ext cx="1189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 prior coronavirus infections protect against other coronaviruses?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7C17E-805B-E047-87EE-7C51786C9BBE}"/>
              </a:ext>
            </a:extLst>
          </p:cNvPr>
          <p:cNvSpPr/>
          <p:nvPr/>
        </p:nvSpPr>
        <p:spPr>
          <a:xfrm>
            <a:off x="4199176" y="1051249"/>
            <a:ext cx="3078446" cy="43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D052A-E5AD-254D-B6B1-50717294A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4" y="2141787"/>
            <a:ext cx="5042335" cy="2808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F8D709-865D-5344-A90C-636AF16D6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896" y="2154114"/>
            <a:ext cx="5590142" cy="28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6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1327760" y="338203"/>
            <a:ext cx="258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Conclusions</a:t>
            </a:r>
            <a:r>
              <a:rPr lang="en-US" sz="3600" dirty="0"/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D3C09-CC54-9B4D-9DF2-3DB2D9138009}"/>
              </a:ext>
            </a:extLst>
          </p:cNvPr>
          <p:cNvSpPr txBox="1"/>
          <p:nvPr/>
        </p:nvSpPr>
        <p:spPr>
          <a:xfrm>
            <a:off x="275572" y="1157224"/>
            <a:ext cx="116617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These data warrant the inclusion of </a:t>
            </a:r>
            <a:r>
              <a:rPr lang="en-US" sz="2800" u="sng" dirty="0"/>
              <a:t>nucleocapsid</a:t>
            </a:r>
            <a:r>
              <a:rPr lang="en-US" sz="2800" dirty="0"/>
              <a:t> in next generation </a:t>
            </a:r>
          </a:p>
          <a:p>
            <a:r>
              <a:rPr lang="en-US" sz="2800" dirty="0"/>
              <a:t>coronavirus vaccines.</a:t>
            </a:r>
          </a:p>
          <a:p>
            <a:endParaRPr lang="en-US" sz="2800" dirty="0"/>
          </a:p>
          <a:p>
            <a:r>
              <a:rPr lang="en-US" sz="2800" u="sng" dirty="0"/>
              <a:t>Dose sparing </a:t>
            </a:r>
            <a:r>
              <a:rPr lang="en-US" sz="2800" dirty="0"/>
              <a:t>an Ad-based vaccine confers an unexpected immunological benefit.</a:t>
            </a:r>
          </a:p>
          <a:p>
            <a:endParaRPr lang="en-US" sz="2800" dirty="0"/>
          </a:p>
          <a:p>
            <a:r>
              <a:rPr lang="en-US" sz="2800" u="sng" dirty="0"/>
              <a:t>Coronavirus vaccines do not need to be 100% Ag-matched –</a:t>
            </a:r>
            <a:r>
              <a:rPr lang="en-US" sz="2800" dirty="0"/>
              <a:t> Consider making a stockpile of vaccine candidates based on known viral sequences; could be rapidly tested in future epidemics?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158100-0F4E-A14E-B4DE-5006EA55A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928" y="4667832"/>
            <a:ext cx="3324529" cy="1873707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9F8C3166-4DD2-BB46-9A27-08C7F2768D59}"/>
              </a:ext>
            </a:extLst>
          </p:cNvPr>
          <p:cNvSpPr/>
          <p:nvPr/>
        </p:nvSpPr>
        <p:spPr>
          <a:xfrm>
            <a:off x="10035457" y="5651653"/>
            <a:ext cx="1459206" cy="176270"/>
          </a:xfrm>
          <a:prstGeom prst="rightArrow">
            <a:avLst/>
          </a:prstGeom>
          <a:solidFill>
            <a:srgbClr val="FF02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8B746-B24B-F643-9EC3-6C0B48676FC9}"/>
              </a:ext>
            </a:extLst>
          </p:cNvPr>
          <p:cNvSpPr txBox="1"/>
          <p:nvPr/>
        </p:nvSpPr>
        <p:spPr>
          <a:xfrm>
            <a:off x="10257677" y="5462789"/>
            <a:ext cx="101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SARS-CoV-3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EFFD6-AAA7-714A-BC28-4BAAAAB1D619}"/>
              </a:ext>
            </a:extLst>
          </p:cNvPr>
          <p:cNvSpPr/>
          <p:nvPr/>
        </p:nvSpPr>
        <p:spPr>
          <a:xfrm>
            <a:off x="6688894" y="6544020"/>
            <a:ext cx="3324529" cy="589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3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1327760" y="338203"/>
            <a:ext cx="86223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Does inclusion of another viral antigen (nucleocapsid) </a:t>
            </a:r>
          </a:p>
          <a:p>
            <a:r>
              <a:rPr lang="en-US" sz="3000" dirty="0"/>
              <a:t>improve vaccine efficacy?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7687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902E59-B28B-6D49-BC56-15E48DDD0A1F}"/>
              </a:ext>
            </a:extLst>
          </p:cNvPr>
          <p:cNvSpPr txBox="1"/>
          <p:nvPr/>
        </p:nvSpPr>
        <p:spPr>
          <a:xfrm>
            <a:off x="170480" y="19848"/>
            <a:ext cx="653390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Acknowledgements: 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Penaloza Lab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Nicole Palacio</a:t>
            </a:r>
          </a:p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Tanushree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Dangi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Sarah Sanchez</a:t>
            </a:r>
          </a:p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Mincheol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Park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Young Rock Chung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Bakare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Awaikoaiye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NIH Tetramer Core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University of Pennsylvania: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Susan Weiss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Loyola: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Tom Gallagher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Northwestern University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Igor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Koralnik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/Lavanya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Visvarathy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University of Illinois in Chicago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Justin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Richner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B8FA7A-85BB-4F40-8336-7FCAA58D4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929" y="209046"/>
            <a:ext cx="1528910" cy="611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154C38-FA24-0E43-8E41-284E6D57CFCE}"/>
              </a:ext>
            </a:extLst>
          </p:cNvPr>
          <p:cNvSpPr txBox="1"/>
          <p:nvPr/>
        </p:nvSpPr>
        <p:spPr>
          <a:xfrm>
            <a:off x="5378704" y="635929"/>
            <a:ext cx="606608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Peñaloza-MacMaster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holds provisional patent application to improve </a:t>
            </a:r>
          </a:p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vaccines by IFN-I modulation.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Funding (Current)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-NIH New Innovator Award (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Avenir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DP2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-Diversity Supplement DP2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-Emerging and Re Emerging Pathogens Program (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EREPP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-U54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RADx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with Dr.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Robert Murphy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-Northwestern Startup funds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Prior: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Third Coast Centers for AIDS Research (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CFAR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American Cancer Society (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ACS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NIH (R21)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NIH (K22)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F6ECE-FFC8-624C-BB3D-1B61011C0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771" y="4975804"/>
            <a:ext cx="2865023" cy="1696730"/>
          </a:xfrm>
          <a:prstGeom prst="rect">
            <a:avLst/>
          </a:prstGeom>
        </p:spPr>
      </p:pic>
      <p:pic>
        <p:nvPicPr>
          <p:cNvPr id="8" name="Picture 7" descr="IMG_20181107_123623.jpg">
            <a:extLst>
              <a:ext uri="{FF2B5EF4-FFF2-40B4-BE49-F238E27FC236}">
                <a16:creationId xmlns:a16="http://schemas.microsoft.com/office/drawing/2014/main" id="{33614278-DEF5-244C-9E09-96D0476F6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493" y="4975803"/>
            <a:ext cx="3044564" cy="1712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595D4E-55FC-BF4E-AB39-CB203EB97B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73" y="3248576"/>
            <a:ext cx="1572521" cy="15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4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263183-C542-3448-A2BA-AA514981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3" y="1679127"/>
            <a:ext cx="10226726" cy="41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1327760" y="338203"/>
            <a:ext cx="86223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Does inclusion of another viral antigen (nucleocapsid) </a:t>
            </a:r>
          </a:p>
          <a:p>
            <a:r>
              <a:rPr lang="en-US" sz="3000" dirty="0"/>
              <a:t>improve vaccine efficacy?</a:t>
            </a:r>
          </a:p>
          <a:p>
            <a:endParaRPr lang="en-US" sz="3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6CA35-CC2D-AA42-822F-50F16D90A753}"/>
              </a:ext>
            </a:extLst>
          </p:cNvPr>
          <p:cNvSpPr/>
          <p:nvPr/>
        </p:nvSpPr>
        <p:spPr>
          <a:xfrm>
            <a:off x="4822521" y="1679127"/>
            <a:ext cx="6400800" cy="41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5AC31E-6BCF-FD44-9B60-1DAEA338A191}"/>
              </a:ext>
            </a:extLst>
          </p:cNvPr>
          <p:cNvSpPr/>
          <p:nvPr/>
        </p:nvSpPr>
        <p:spPr>
          <a:xfrm>
            <a:off x="751563" y="1478306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DFB32-DE5D-4F4D-85DD-3AB91565B0BE}"/>
              </a:ext>
            </a:extLst>
          </p:cNvPr>
          <p:cNvSpPr txBox="1"/>
          <p:nvPr/>
        </p:nvSpPr>
        <p:spPr>
          <a:xfrm>
            <a:off x="638828" y="6037949"/>
            <a:ext cx="171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K18-hACE2 mice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2D5A2-8BD0-534E-A04A-212DED97F35F}"/>
              </a:ext>
            </a:extLst>
          </p:cNvPr>
          <p:cNvSpPr txBox="1"/>
          <p:nvPr/>
        </p:nvSpPr>
        <p:spPr>
          <a:xfrm>
            <a:off x="9631510" y="6498591"/>
            <a:ext cx="253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Dangi</a:t>
            </a:r>
            <a:r>
              <a:rPr lang="en-US" dirty="0"/>
              <a:t>, </a:t>
            </a:r>
            <a:r>
              <a:rPr lang="en-US" i="1" dirty="0"/>
              <a:t>Cell Reports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92559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263183-C542-3448-A2BA-AA514981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3" y="1679127"/>
            <a:ext cx="10226726" cy="41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1327760" y="338203"/>
            <a:ext cx="8155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CD8 T cell responses following vaccination</a:t>
            </a:r>
          </a:p>
          <a:p>
            <a:endParaRPr lang="en-US" sz="3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5AC31E-6BCF-FD44-9B60-1DAEA338A191}"/>
              </a:ext>
            </a:extLst>
          </p:cNvPr>
          <p:cNvSpPr/>
          <p:nvPr/>
        </p:nvSpPr>
        <p:spPr>
          <a:xfrm>
            <a:off x="751563" y="1478306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DFB32-DE5D-4F4D-85DD-3AB91565B0BE}"/>
              </a:ext>
            </a:extLst>
          </p:cNvPr>
          <p:cNvSpPr txBox="1"/>
          <p:nvPr/>
        </p:nvSpPr>
        <p:spPr>
          <a:xfrm>
            <a:off x="638828" y="6037949"/>
            <a:ext cx="171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K18-hACE2 mice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A76885-2B10-F948-B6B3-43800A68CE9B}"/>
              </a:ext>
            </a:extLst>
          </p:cNvPr>
          <p:cNvSpPr/>
          <p:nvPr/>
        </p:nvSpPr>
        <p:spPr>
          <a:xfrm>
            <a:off x="4761980" y="2044065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B74CC-DEE3-4B48-8FD3-4A26742A43F5}"/>
              </a:ext>
            </a:extLst>
          </p:cNvPr>
          <p:cNvSpPr txBox="1"/>
          <p:nvPr/>
        </p:nvSpPr>
        <p:spPr>
          <a:xfrm>
            <a:off x="9631510" y="6498591"/>
            <a:ext cx="253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Dangi</a:t>
            </a:r>
            <a:r>
              <a:rPr lang="en-US" dirty="0"/>
              <a:t>, </a:t>
            </a:r>
            <a:r>
              <a:rPr lang="en-US" i="1" dirty="0"/>
              <a:t>Cell Reports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30094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263183-C542-3448-A2BA-AA514981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3" y="1679127"/>
            <a:ext cx="10226726" cy="41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36CA35-CC2D-AA42-822F-50F16D90A753}"/>
              </a:ext>
            </a:extLst>
          </p:cNvPr>
          <p:cNvSpPr/>
          <p:nvPr/>
        </p:nvSpPr>
        <p:spPr>
          <a:xfrm>
            <a:off x="4822521" y="1679127"/>
            <a:ext cx="6400800" cy="41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5AC31E-6BCF-FD44-9B60-1DAEA338A191}"/>
              </a:ext>
            </a:extLst>
          </p:cNvPr>
          <p:cNvSpPr/>
          <p:nvPr/>
        </p:nvSpPr>
        <p:spPr>
          <a:xfrm>
            <a:off x="751563" y="1478306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DFB32-DE5D-4F4D-85DD-3AB91565B0BE}"/>
              </a:ext>
            </a:extLst>
          </p:cNvPr>
          <p:cNvSpPr txBox="1"/>
          <p:nvPr/>
        </p:nvSpPr>
        <p:spPr>
          <a:xfrm>
            <a:off x="638828" y="6037949"/>
            <a:ext cx="171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K18-hACE2 mice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65F74-9604-E04D-BB33-DF6AA1912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326" y="1879948"/>
            <a:ext cx="5966847" cy="39571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0AB5D9-5F63-8E48-95C6-00609C0623D1}"/>
              </a:ext>
            </a:extLst>
          </p:cNvPr>
          <p:cNvSpPr/>
          <p:nvPr/>
        </p:nvSpPr>
        <p:spPr>
          <a:xfrm>
            <a:off x="5416326" y="2482476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B8BDCD-D71A-3948-ACEF-59C0AAF824CC}"/>
              </a:ext>
            </a:extLst>
          </p:cNvPr>
          <p:cNvSpPr/>
          <p:nvPr/>
        </p:nvSpPr>
        <p:spPr>
          <a:xfrm>
            <a:off x="8331632" y="2482476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E79F1-F702-2C4F-AF2B-A2CBF4F5E8EC}"/>
              </a:ext>
            </a:extLst>
          </p:cNvPr>
          <p:cNvSpPr txBox="1"/>
          <p:nvPr/>
        </p:nvSpPr>
        <p:spPr>
          <a:xfrm>
            <a:off x="1327760" y="338203"/>
            <a:ext cx="6641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Antibody responses following vaccination</a:t>
            </a:r>
          </a:p>
          <a:p>
            <a:endParaRPr lang="en-US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5C3232-1DA8-D743-A679-CCCC5502940F}"/>
              </a:ext>
            </a:extLst>
          </p:cNvPr>
          <p:cNvSpPr txBox="1"/>
          <p:nvPr/>
        </p:nvSpPr>
        <p:spPr>
          <a:xfrm>
            <a:off x="9631510" y="6498591"/>
            <a:ext cx="253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Dangi</a:t>
            </a:r>
            <a:r>
              <a:rPr lang="en-US" dirty="0"/>
              <a:t>, </a:t>
            </a:r>
            <a:r>
              <a:rPr lang="en-US" i="1" dirty="0"/>
              <a:t>Cell Reports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64478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263183-C542-3448-A2BA-AA514981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3" y="1679127"/>
            <a:ext cx="10226726" cy="41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936709" y="338203"/>
            <a:ext cx="12703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Inclusion of </a:t>
            </a:r>
            <a:r>
              <a:rPr lang="en-US" sz="3000" u="sng" dirty="0"/>
              <a:t>both spike and nucleocapsid</a:t>
            </a:r>
            <a:r>
              <a:rPr lang="en-US" sz="3000" dirty="0"/>
              <a:t> improves the control of a </a:t>
            </a:r>
          </a:p>
          <a:p>
            <a:r>
              <a:rPr lang="en-US" sz="3000" dirty="0"/>
              <a:t>breakthrough SARS-CoV-2 infection</a:t>
            </a:r>
          </a:p>
          <a:p>
            <a:endParaRPr lang="en-US" sz="3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6CA35-CC2D-AA42-822F-50F16D90A753}"/>
              </a:ext>
            </a:extLst>
          </p:cNvPr>
          <p:cNvSpPr/>
          <p:nvPr/>
        </p:nvSpPr>
        <p:spPr>
          <a:xfrm>
            <a:off x="4822521" y="1679127"/>
            <a:ext cx="6400800" cy="41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5AC31E-6BCF-FD44-9B60-1DAEA338A191}"/>
              </a:ext>
            </a:extLst>
          </p:cNvPr>
          <p:cNvSpPr/>
          <p:nvPr/>
        </p:nvSpPr>
        <p:spPr>
          <a:xfrm>
            <a:off x="751563" y="1478306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DFB32-DE5D-4F4D-85DD-3AB91565B0BE}"/>
              </a:ext>
            </a:extLst>
          </p:cNvPr>
          <p:cNvSpPr txBox="1"/>
          <p:nvPr/>
        </p:nvSpPr>
        <p:spPr>
          <a:xfrm>
            <a:off x="638828" y="6037949"/>
            <a:ext cx="171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K18-hACE2 mice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0AB5D9-5F63-8E48-95C6-00609C0623D1}"/>
              </a:ext>
            </a:extLst>
          </p:cNvPr>
          <p:cNvSpPr/>
          <p:nvPr/>
        </p:nvSpPr>
        <p:spPr>
          <a:xfrm>
            <a:off x="5416326" y="2482476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B8BDCD-D71A-3948-ACEF-59C0AAF824CC}"/>
              </a:ext>
            </a:extLst>
          </p:cNvPr>
          <p:cNvSpPr/>
          <p:nvPr/>
        </p:nvSpPr>
        <p:spPr>
          <a:xfrm>
            <a:off x="8331632" y="2482476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1FC95-81CC-1443-A3A9-DF2DD7CEA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000" y="1642142"/>
            <a:ext cx="6227419" cy="45202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8D0BB9-D5DA-464B-A0B5-2C9DA27529E7}"/>
              </a:ext>
            </a:extLst>
          </p:cNvPr>
          <p:cNvSpPr/>
          <p:nvPr/>
        </p:nvSpPr>
        <p:spPr>
          <a:xfrm>
            <a:off x="5441377" y="1905065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1FF42A-AE2A-4A43-9789-2FE522BDCD73}"/>
              </a:ext>
            </a:extLst>
          </p:cNvPr>
          <p:cNvSpPr/>
          <p:nvPr/>
        </p:nvSpPr>
        <p:spPr>
          <a:xfrm>
            <a:off x="8795310" y="2068740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21121-E652-D347-8EE1-8BD6A969EA0E}"/>
              </a:ext>
            </a:extLst>
          </p:cNvPr>
          <p:cNvSpPr txBox="1"/>
          <p:nvPr/>
        </p:nvSpPr>
        <p:spPr>
          <a:xfrm>
            <a:off x="9631510" y="6498591"/>
            <a:ext cx="253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Dangi</a:t>
            </a:r>
            <a:r>
              <a:rPr lang="en-US" dirty="0"/>
              <a:t>, </a:t>
            </a:r>
            <a:r>
              <a:rPr lang="en-US" i="1" dirty="0"/>
              <a:t>Cell Reports</a:t>
            </a:r>
            <a:r>
              <a:rPr lang="en-US" dirty="0"/>
              <a:t>, 2021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B9F7DE-6827-9B42-AE7C-2942A2B797F6}"/>
              </a:ext>
            </a:extLst>
          </p:cNvPr>
          <p:cNvSpPr/>
          <p:nvPr/>
        </p:nvSpPr>
        <p:spPr>
          <a:xfrm>
            <a:off x="8516778" y="2105887"/>
            <a:ext cx="3019038" cy="4257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3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263183-C542-3448-A2BA-AA514981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3" y="1679127"/>
            <a:ext cx="10226726" cy="41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2E420-0EFE-8646-8E8C-74C5A6D839C9}"/>
              </a:ext>
            </a:extLst>
          </p:cNvPr>
          <p:cNvSpPr txBox="1"/>
          <p:nvPr/>
        </p:nvSpPr>
        <p:spPr>
          <a:xfrm>
            <a:off x="936709" y="338203"/>
            <a:ext cx="12703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Inclusion of </a:t>
            </a:r>
            <a:r>
              <a:rPr lang="en-US" sz="3000" u="sng" dirty="0"/>
              <a:t>both spike and nucleocapsid</a:t>
            </a:r>
            <a:r>
              <a:rPr lang="en-US" sz="3000" dirty="0"/>
              <a:t> improves the control of a </a:t>
            </a:r>
          </a:p>
          <a:p>
            <a:r>
              <a:rPr lang="en-US" sz="3000" dirty="0"/>
              <a:t>breakthrough SARS-CoV-2 infection</a:t>
            </a:r>
          </a:p>
          <a:p>
            <a:endParaRPr lang="en-US" sz="3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6CA35-CC2D-AA42-822F-50F16D90A753}"/>
              </a:ext>
            </a:extLst>
          </p:cNvPr>
          <p:cNvSpPr/>
          <p:nvPr/>
        </p:nvSpPr>
        <p:spPr>
          <a:xfrm>
            <a:off x="4822521" y="1679127"/>
            <a:ext cx="6400800" cy="41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5AC31E-6BCF-FD44-9B60-1DAEA338A191}"/>
              </a:ext>
            </a:extLst>
          </p:cNvPr>
          <p:cNvSpPr/>
          <p:nvPr/>
        </p:nvSpPr>
        <p:spPr>
          <a:xfrm>
            <a:off x="751563" y="1478306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DFB32-DE5D-4F4D-85DD-3AB91565B0BE}"/>
              </a:ext>
            </a:extLst>
          </p:cNvPr>
          <p:cNvSpPr txBox="1"/>
          <p:nvPr/>
        </p:nvSpPr>
        <p:spPr>
          <a:xfrm>
            <a:off x="638828" y="6037949"/>
            <a:ext cx="171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K18-hACE2 mice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0AB5D9-5F63-8E48-95C6-00609C0623D1}"/>
              </a:ext>
            </a:extLst>
          </p:cNvPr>
          <p:cNvSpPr/>
          <p:nvPr/>
        </p:nvSpPr>
        <p:spPr>
          <a:xfrm>
            <a:off x="5416326" y="2482476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B8BDCD-D71A-3948-ACEF-59C0AAF824CC}"/>
              </a:ext>
            </a:extLst>
          </p:cNvPr>
          <p:cNvSpPr/>
          <p:nvPr/>
        </p:nvSpPr>
        <p:spPr>
          <a:xfrm>
            <a:off x="8331632" y="2482476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1FC95-81CC-1443-A3A9-DF2DD7CEA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000" y="1642142"/>
            <a:ext cx="6227419" cy="45202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8D0BB9-D5DA-464B-A0B5-2C9DA27529E7}"/>
              </a:ext>
            </a:extLst>
          </p:cNvPr>
          <p:cNvSpPr/>
          <p:nvPr/>
        </p:nvSpPr>
        <p:spPr>
          <a:xfrm>
            <a:off x="5441377" y="1905065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1FF42A-AE2A-4A43-9789-2FE522BDCD73}"/>
              </a:ext>
            </a:extLst>
          </p:cNvPr>
          <p:cNvSpPr/>
          <p:nvPr/>
        </p:nvSpPr>
        <p:spPr>
          <a:xfrm>
            <a:off x="8795310" y="2068740"/>
            <a:ext cx="370293" cy="40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21121-E652-D347-8EE1-8BD6A969EA0E}"/>
              </a:ext>
            </a:extLst>
          </p:cNvPr>
          <p:cNvSpPr txBox="1"/>
          <p:nvPr/>
        </p:nvSpPr>
        <p:spPr>
          <a:xfrm>
            <a:off x="9631510" y="6498591"/>
            <a:ext cx="253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Dangi</a:t>
            </a:r>
            <a:r>
              <a:rPr lang="en-US" dirty="0"/>
              <a:t>, </a:t>
            </a:r>
            <a:r>
              <a:rPr lang="en-US" i="1" dirty="0"/>
              <a:t>Cell Reports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80371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45FCE-62DA-304A-AE74-CBDFF34A1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data warrant the inclusion of nucleocapsid (and perhaps other Ag) in next generation SARS-CoV-2 vaccines.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205761-E326-9E4B-9374-4283F1A3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48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31273</TotalTime>
  <Words>635</Words>
  <Application>Microsoft Office PowerPoint</Application>
  <PresentationFormat>Widescreen</PresentationFormat>
  <Paragraphs>122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Improving vaccines for SARS-CoV-2 and other coronaviruses </vt:lpstr>
      <vt:lpstr>Questions on SARS-CoV-2 vaccines…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 Penaloza-MacMaster</dc:creator>
  <cp:lastModifiedBy>Edyta Wojno</cp:lastModifiedBy>
  <cp:revision>599</cp:revision>
  <cp:lastPrinted>2020-09-27T21:44:49Z</cp:lastPrinted>
  <dcterms:created xsi:type="dcterms:W3CDTF">2020-08-14T23:40:00Z</dcterms:created>
  <dcterms:modified xsi:type="dcterms:W3CDTF">2021-12-21T22:42:18Z</dcterms:modified>
</cp:coreProperties>
</file>