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 id="2147483679" r:id="rId6"/>
    <p:sldMasterId id="2147483677" r:id="rId7"/>
    <p:sldMasterId id="2147483662" r:id="rId8"/>
    <p:sldMasterId id="2147483686" r:id="rId9"/>
  </p:sldMasterIdLst>
  <p:notesMasterIdLst>
    <p:notesMasterId r:id="rId46"/>
  </p:notesMasterIdLst>
  <p:handoutMasterIdLst>
    <p:handoutMasterId r:id="rId47"/>
  </p:handoutMasterIdLst>
  <p:sldIdLst>
    <p:sldId id="996" r:id="rId10"/>
    <p:sldId id="796" r:id="rId11"/>
    <p:sldId id="800" r:id="rId12"/>
    <p:sldId id="801" r:id="rId13"/>
    <p:sldId id="804" r:id="rId14"/>
    <p:sldId id="995" r:id="rId15"/>
    <p:sldId id="624" r:id="rId16"/>
    <p:sldId id="998" r:id="rId17"/>
    <p:sldId id="788" r:id="rId18"/>
    <p:sldId id="990" r:id="rId19"/>
    <p:sldId id="993" r:id="rId20"/>
    <p:sldId id="994" r:id="rId21"/>
    <p:sldId id="984" r:id="rId22"/>
    <p:sldId id="985" r:id="rId23"/>
    <p:sldId id="802" r:id="rId24"/>
    <p:sldId id="987" r:id="rId25"/>
    <p:sldId id="988" r:id="rId26"/>
    <p:sldId id="598" r:id="rId27"/>
    <p:sldId id="989" r:id="rId28"/>
    <p:sldId id="805" r:id="rId29"/>
    <p:sldId id="593" r:id="rId30"/>
    <p:sldId id="594" r:id="rId31"/>
    <p:sldId id="595" r:id="rId32"/>
    <p:sldId id="596" r:id="rId33"/>
    <p:sldId id="615" r:id="rId34"/>
    <p:sldId id="599" r:id="rId35"/>
    <p:sldId id="607" r:id="rId36"/>
    <p:sldId id="608" r:id="rId37"/>
    <p:sldId id="611" r:id="rId38"/>
    <p:sldId id="620" r:id="rId39"/>
    <p:sldId id="621" r:id="rId40"/>
    <p:sldId id="601" r:id="rId41"/>
    <p:sldId id="602" r:id="rId42"/>
    <p:sldId id="806" r:id="rId43"/>
    <p:sldId id="999" r:id="rId44"/>
    <p:sldId id="275" r:id="rId4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FA92FC-F2C5-4C9F-AE8E-7D89E2DC9EA6}">
          <p14:sldIdLst>
            <p14:sldId id="996"/>
            <p14:sldId id="796"/>
            <p14:sldId id="800"/>
            <p14:sldId id="801"/>
            <p14:sldId id="804"/>
            <p14:sldId id="995"/>
            <p14:sldId id="624"/>
            <p14:sldId id="998"/>
            <p14:sldId id="788"/>
            <p14:sldId id="990"/>
            <p14:sldId id="993"/>
            <p14:sldId id="994"/>
            <p14:sldId id="984"/>
            <p14:sldId id="985"/>
            <p14:sldId id="802"/>
            <p14:sldId id="987"/>
            <p14:sldId id="988"/>
            <p14:sldId id="598"/>
            <p14:sldId id="989"/>
            <p14:sldId id="805"/>
            <p14:sldId id="593"/>
            <p14:sldId id="594"/>
            <p14:sldId id="595"/>
            <p14:sldId id="596"/>
            <p14:sldId id="615"/>
            <p14:sldId id="599"/>
            <p14:sldId id="607"/>
            <p14:sldId id="608"/>
            <p14:sldId id="611"/>
            <p14:sldId id="620"/>
            <p14:sldId id="621"/>
            <p14:sldId id="601"/>
            <p14:sldId id="602"/>
          </p14:sldIdLst>
        </p14:section>
        <p14:section name="Untitled Section" id="{3E2EB77A-3549-4C65-A7D5-F4CBDEB2C038}">
          <p14:sldIdLst>
            <p14:sldId id="806"/>
            <p14:sldId id="999"/>
            <p14:sldId id="275"/>
          </p14:sldIdLst>
        </p14:section>
      </p14:sectionLst>
    </p:ext>
    <p:ext uri="{EFAFB233-063F-42B5-8137-9DF3F51BA10A}">
      <p15:sldGuideLst xmlns:p15="http://schemas.microsoft.com/office/powerpoint/2012/main">
        <p15:guide id="1" orient="horz" pos="2208" userDrawn="1">
          <p15:clr>
            <a:srgbClr val="A4A3A4"/>
          </p15:clr>
        </p15:guide>
        <p15:guide id="2" pos="38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F75810-E7B9-F730-13D6-3DEC91A26500}" name="Mollyann Brodie" initials="MB" userId="S::MollyB@kff.org::95146859-d455-458c-9e8b-255e060f54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iley Munana" initials="CM" lastIdx="141" clrIdx="2">
    <p:extLst>
      <p:ext uri="{19B8F6BF-5375-455C-9EA6-DF929625EA0E}">
        <p15:presenceInfo xmlns:p15="http://schemas.microsoft.com/office/powerpoint/2012/main" userId="S-1-5-21-1957994488-602162358-682003330-53330" providerId="AD"/>
      </p:ext>
    </p:extLst>
  </p:cmAuthor>
  <p:cmAuthor id="1" name="Audrey Kearney" initials="AK" lastIdx="32" clrIdx="0">
    <p:extLst>
      <p:ext uri="{19B8F6BF-5375-455C-9EA6-DF929625EA0E}">
        <p15:presenceInfo xmlns:p15="http://schemas.microsoft.com/office/powerpoint/2012/main" userId="S-1-5-21-1957994488-602162358-682003330-54320" providerId="AD"/>
      </p:ext>
    </p:extLst>
  </p:cmAuthor>
  <p:cmAuthor id="8" name="Lunna Lopes" initials="LL" lastIdx="13" clrIdx="3">
    <p:extLst>
      <p:ext uri="{19B8F6BF-5375-455C-9EA6-DF929625EA0E}">
        <p15:presenceInfo xmlns:p15="http://schemas.microsoft.com/office/powerpoint/2012/main" userId="S-1-5-21-1957994488-602162358-682003330-54232" providerId="AD"/>
      </p:ext>
    </p:extLst>
  </p:cmAuthor>
  <p:cmAuthor id="2" name="Ashley Kirzinger" initials="AK" lastIdx="26" clrIdx="1">
    <p:extLst>
      <p:ext uri="{19B8F6BF-5375-455C-9EA6-DF929625EA0E}">
        <p15:presenceInfo xmlns:p15="http://schemas.microsoft.com/office/powerpoint/2012/main" userId="S::AshleyK@kff.org::aaa53a5b-3638-4388-9c7e-3fb7e06f758c" providerId="AD"/>
      </p:ext>
    </p:extLst>
  </p:cmAuthor>
  <p:cmAuthor id="9" name="Audrey Kearney" initials="AK [2]" lastIdx="30" clrIdx="4">
    <p:extLst>
      <p:ext uri="{19B8F6BF-5375-455C-9EA6-DF929625EA0E}">
        <p15:presenceInfo xmlns:p15="http://schemas.microsoft.com/office/powerpoint/2012/main" userId="S::AudreyK@kff.org::4231cf8f-514a-4d16-bd5e-dd6cdc2ef216" providerId="AD"/>
      </p:ext>
    </p:extLst>
  </p:cmAuthor>
  <p:cmAuthor id="10" name="Lunna Lopes" initials="LL [2]" lastIdx="70" clrIdx="5">
    <p:extLst>
      <p:ext uri="{19B8F6BF-5375-455C-9EA6-DF929625EA0E}">
        <p15:presenceInfo xmlns:p15="http://schemas.microsoft.com/office/powerpoint/2012/main" userId="S::LunnaL@kff.org::b108c0ce-85cb-451d-8e6a-63797aadbabd" providerId="AD"/>
      </p:ext>
    </p:extLst>
  </p:cmAuthor>
  <p:cmAuthor id="11" name="Liz Hamel" initials="LH" lastIdx="24" clrIdx="6">
    <p:extLst>
      <p:ext uri="{19B8F6BF-5375-455C-9EA6-DF929625EA0E}">
        <p15:presenceInfo xmlns:p15="http://schemas.microsoft.com/office/powerpoint/2012/main" userId="S::LizH@kff.org::5b54a3cd-88e1-4e96-9d2d-fd8be26e1d2c" providerId="AD"/>
      </p:ext>
    </p:extLst>
  </p:cmAuthor>
  <p:cmAuthor id="12" name="Grace Sparks" initials="GS" lastIdx="8" clrIdx="7">
    <p:extLst>
      <p:ext uri="{19B8F6BF-5375-455C-9EA6-DF929625EA0E}">
        <p15:presenceInfo xmlns:p15="http://schemas.microsoft.com/office/powerpoint/2012/main" userId="S::GraceS@kff.org::db07fd90-735c-404e-8d80-ebd853f359a3" providerId="AD"/>
      </p:ext>
    </p:extLst>
  </p:cmAuthor>
  <p:cmAuthor id="13" name="Mellisha Stokes" initials="MS" lastIdx="78" clrIdx="8">
    <p:extLst>
      <p:ext uri="{19B8F6BF-5375-455C-9EA6-DF929625EA0E}">
        <p15:presenceInfo xmlns:p15="http://schemas.microsoft.com/office/powerpoint/2012/main" userId="S::MellishaS@kff.org::b373fe1f-bd60-4740-9a7a-34bdfbbd8d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6FF"/>
    <a:srgbClr val="00BC87"/>
    <a:srgbClr val="0077C8"/>
    <a:srgbClr val="003C64"/>
    <a:srgbClr val="0062A4"/>
    <a:srgbClr val="4C9FD8"/>
    <a:srgbClr val="006EB8"/>
    <a:srgbClr val="3593D3"/>
    <a:srgbClr val="59A6DB"/>
    <a:srgbClr val="7FBB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6" autoAdjust="0"/>
    <p:restoredTop sz="82844" autoAdjust="0"/>
  </p:normalViewPr>
  <p:slideViewPr>
    <p:cSldViewPr snapToGrid="0" snapToObjects="1" showGuides="1">
      <p:cViewPr varScale="1">
        <p:scale>
          <a:sx n="92" d="100"/>
          <a:sy n="92" d="100"/>
        </p:scale>
        <p:origin x="1188" y="96"/>
      </p:cViewPr>
      <p:guideLst>
        <p:guide orient="horz" pos="2208"/>
        <p:guide pos="3839"/>
      </p:guideLst>
    </p:cSldViewPr>
  </p:slideViewPr>
  <p:notesTextViewPr>
    <p:cViewPr>
      <p:scale>
        <a:sx n="100" d="100"/>
        <a:sy n="100" d="100"/>
      </p:scale>
      <p:origin x="0" y="0"/>
    </p:cViewPr>
  </p:notesTextViewPr>
  <p:sorterViewPr>
    <p:cViewPr>
      <p:scale>
        <a:sx n="167" d="100"/>
        <a:sy n="167" d="100"/>
      </p:scale>
      <p:origin x="0" y="-9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803A8-FD4D-7A4A-8FB4-F095F8E35A7C}" type="datetimeFigureOut">
              <a:rPr lang="en-US" smtClean="0"/>
              <a:t>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47696-CA65-994E-AFC8-84C1B1C30767}" type="slidenum">
              <a:rPr lang="en-US" smtClean="0"/>
              <a:t>‹#›</a:t>
            </a:fld>
            <a:endParaRPr lang="en-US"/>
          </a:p>
        </p:txBody>
      </p:sp>
    </p:spTree>
    <p:extLst>
      <p:ext uri="{BB962C8B-B14F-4D97-AF65-F5344CB8AC3E}">
        <p14:creationId xmlns:p14="http://schemas.microsoft.com/office/powerpoint/2010/main" val="940515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1B25-77F0-3A4C-A1ED-55939924362E}" type="datetimeFigureOut">
              <a:rPr lang="en-US" smtClean="0"/>
              <a:t>1/7/2022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6764C-C15E-0340-B95F-B7B37D149921}" type="slidenum">
              <a:rPr lang="en-US" smtClean="0"/>
              <a:t>‹#›</a:t>
            </a:fld>
            <a:endParaRPr lang="en-US"/>
          </a:p>
        </p:txBody>
      </p:sp>
    </p:spTree>
    <p:extLst>
      <p:ext uri="{BB962C8B-B14F-4D97-AF65-F5344CB8AC3E}">
        <p14:creationId xmlns:p14="http://schemas.microsoft.com/office/powerpoint/2010/main" val="36040094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2</a:t>
            </a:fld>
            <a:endParaRPr lang="en-US"/>
          </a:p>
        </p:txBody>
      </p:sp>
    </p:spTree>
    <p:extLst>
      <p:ext uri="{BB962C8B-B14F-4D97-AF65-F5344CB8AC3E}">
        <p14:creationId xmlns:p14="http://schemas.microsoft.com/office/powerpoint/2010/main" val="114914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Partisanship also an issue for booster doses and shots for kids</a:t>
            </a:r>
          </a:p>
        </p:txBody>
      </p:sp>
      <p:sp>
        <p:nvSpPr>
          <p:cNvPr id="4" name="Slide Number Placeholder 3"/>
          <p:cNvSpPr>
            <a:spLocks noGrp="1"/>
          </p:cNvSpPr>
          <p:nvPr>
            <p:ph type="sldNum" sz="quarter" idx="5"/>
          </p:nvPr>
        </p:nvSpPr>
        <p:spPr/>
        <p:txBody>
          <a:bodyPr/>
          <a:lstStyle/>
          <a:p>
            <a:fld id="{ECA6764C-C15E-0340-B95F-B7B37D149921}" type="slidenum">
              <a:rPr lang="en-US" smtClean="0"/>
              <a:t>5</a:t>
            </a:fld>
            <a:endParaRPr lang="en-US"/>
          </a:p>
        </p:txBody>
      </p:sp>
    </p:spTree>
    <p:extLst>
      <p:ext uri="{BB962C8B-B14F-4D97-AF65-F5344CB8AC3E}">
        <p14:creationId xmlns:p14="http://schemas.microsoft.com/office/powerpoint/2010/main" val="126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7</a:t>
            </a:fld>
            <a:endParaRPr lang="en-US"/>
          </a:p>
        </p:txBody>
      </p:sp>
    </p:spTree>
    <p:extLst>
      <p:ext uri="{BB962C8B-B14F-4D97-AF65-F5344CB8AC3E}">
        <p14:creationId xmlns:p14="http://schemas.microsoft.com/office/powerpoint/2010/main" val="301118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6764C-C15E-0340-B95F-B7B37D149921}" type="slidenum">
              <a:rPr lang="en-US" smtClean="0"/>
              <a:t>36</a:t>
            </a:fld>
            <a:endParaRPr lang="en-US"/>
          </a:p>
        </p:txBody>
      </p:sp>
    </p:spTree>
    <p:extLst>
      <p:ext uri="{BB962C8B-B14F-4D97-AF65-F5344CB8AC3E}">
        <p14:creationId xmlns:p14="http://schemas.microsoft.com/office/powerpoint/2010/main" val="45563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33494" y="3892768"/>
            <a:ext cx="6788601" cy="1224225"/>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Names, Author Names, Author Names</a:t>
            </a:r>
          </a:p>
          <a:p>
            <a:endParaRPr lang="en-US" dirty="0"/>
          </a:p>
          <a:p>
            <a:r>
              <a:rPr lang="en-US" dirty="0"/>
              <a:t>Updated: July 2020</a:t>
            </a:r>
          </a:p>
        </p:txBody>
      </p:sp>
      <p:sp>
        <p:nvSpPr>
          <p:cNvPr id="5" name="Title Placeholder 1"/>
          <p:cNvSpPr>
            <a:spLocks noGrp="1"/>
          </p:cNvSpPr>
          <p:nvPr>
            <p:ph type="title" hasCustomPrompt="1"/>
          </p:nvPr>
        </p:nvSpPr>
        <p:spPr>
          <a:xfrm>
            <a:off x="2307154" y="2330907"/>
            <a:ext cx="8397439" cy="844213"/>
          </a:xfrm>
          <a:prstGeom prst="rect">
            <a:avLst/>
          </a:prstGeom>
        </p:spPr>
        <p:txBody>
          <a:bodyPr vert="horz" lIns="91440" tIns="45720" rIns="91440" bIns="45720" rtlCol="0" anchor="t">
            <a:noAutofit/>
          </a:bodyPr>
          <a:lstStyle>
            <a:lvl1pPr>
              <a:defRPr/>
            </a:lvl1pPr>
          </a:lstStyle>
          <a:p>
            <a:r>
              <a:rPr lang="en-US" dirty="0"/>
              <a:t>We recommend keeping your title to two lines.</a:t>
            </a:r>
          </a:p>
        </p:txBody>
      </p:sp>
    </p:spTree>
    <p:extLst>
      <p:ext uri="{BB962C8B-B14F-4D97-AF65-F5344CB8AC3E}">
        <p14:creationId xmlns:p14="http://schemas.microsoft.com/office/powerpoint/2010/main" val="204915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8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270A08D-6738-C147-B49E-C6DD50DAF28F}"/>
              </a:ext>
            </a:extLst>
          </p:cNvPr>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8ABC86AB-6687-354B-8700-0C280FC97041}"/>
              </a:ext>
            </a:extLst>
          </p:cNvPr>
          <p:cNvSpPr>
            <a:spLocks noGrp="1"/>
          </p:cNvSpPr>
          <p:nvPr>
            <p:ph idx="1"/>
          </p:nvPr>
        </p:nvSpPr>
        <p:spPr>
          <a:xfrm>
            <a:off x="464815" y="1908674"/>
            <a:ext cx="11268398" cy="4091016"/>
          </a:xfrm>
          <a:prstGeom prst="rect">
            <a:avLst/>
          </a:prstGeom>
        </p:spPr>
        <p:txBody>
          <a:bodyPr vert="horz" lIns="91440" tIns="45720" rIns="91440" bIns="45720" rtlCol="0" anchor="t">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56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46" y="1915633"/>
            <a:ext cx="11266967" cy="3481966"/>
          </a:xfrm>
          <a:prstGeom prst="rect">
            <a:avLst/>
          </a:prstGeom>
        </p:spPr>
        <p:txBody>
          <a:bodyPr/>
          <a:lstStyle>
            <a:lvl1pPr marL="160020" indent="0">
              <a:spcBef>
                <a:spcPts val="0"/>
              </a:spcBef>
              <a:spcAft>
                <a:spcPts val="600"/>
              </a:spcAft>
              <a:buFont typeface="Arial"/>
              <a:buNone/>
              <a:defRPr>
                <a:solidFill>
                  <a:schemeClr val="tx1"/>
                </a:solidFill>
              </a:defRPr>
            </a:lvl1pPr>
            <a:lvl2pPr marL="742950" indent="-182880">
              <a:spcBef>
                <a:spcPts val="0"/>
              </a:spcBef>
              <a:spcAft>
                <a:spcPts val="600"/>
              </a:spcAft>
              <a:buFont typeface="Arial"/>
              <a:buChar char="•"/>
              <a:defRPr/>
            </a:lvl2pPr>
            <a:lvl3pPr marL="1143000" indent="-182880">
              <a:spcBef>
                <a:spcPts val="0"/>
              </a:spcBef>
              <a:spcAft>
                <a:spcPts val="600"/>
              </a:spcAft>
              <a:buFont typeface="Arial"/>
              <a:buChar char="•"/>
              <a:defRPr/>
            </a:lvl3pPr>
            <a:lvl4pPr marL="1600200" indent="-182880">
              <a:spcBef>
                <a:spcPts val="0"/>
              </a:spcBef>
              <a:spcAft>
                <a:spcPts val="600"/>
              </a:spcAft>
              <a:buFont typeface="Arial"/>
              <a:buChar char="•"/>
              <a:defRPr/>
            </a:lvl4pPr>
            <a:lvl5pPr marL="2057400" indent="-182880">
              <a:spcBef>
                <a:spcPts val="0"/>
              </a:spcBef>
              <a:spcAft>
                <a:spcPts val="600"/>
              </a:spcAft>
              <a:buFont typeface="Arial"/>
              <a:buChar char="•"/>
              <a:defRPr/>
            </a:lvl5pPr>
          </a:lstStyle>
          <a:p>
            <a:pPr lvl="0"/>
            <a:endParaRPr lang="en-US" dirty="0"/>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1377108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1828" y="1918870"/>
            <a:ext cx="5212715" cy="4010376"/>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dirty="0"/>
              <a:t>Insert 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0573273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44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Fig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6246" y="1915633"/>
            <a:ext cx="11266967" cy="3481966"/>
          </a:xfrm>
          <a:prstGeom prst="rect">
            <a:avLst/>
          </a:prstGeom>
        </p:spPr>
        <p:txBody>
          <a:bodyPr/>
          <a:lstStyle>
            <a:lvl1pPr marL="445770" indent="-285750">
              <a:spcBef>
                <a:spcPts val="0"/>
              </a:spcBef>
              <a:spcAft>
                <a:spcPts val="600"/>
              </a:spcAft>
              <a:buFont typeface="Arial" panose="020B0604020202020204" pitchFamily="34" charset="0"/>
              <a:buChar char="•"/>
              <a:defRPr baseline="0">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466246" y="6067136"/>
            <a:ext cx="10295514" cy="686761"/>
          </a:xfrm>
          <a:prstGeom prst="rect">
            <a:avLst/>
          </a:prstGeom>
        </p:spPr>
        <p:txBody>
          <a:bodyPr/>
          <a:lstStyle>
            <a:lvl1pPr marL="0" indent="0">
              <a:buNone/>
              <a:defRPr sz="1200">
                <a:solidFill>
                  <a:schemeClr val="tx1"/>
                </a:solidFill>
              </a:defRPr>
            </a:lvl1pPr>
          </a:lstStyle>
          <a:p>
            <a:pPr lvl="0"/>
            <a:r>
              <a:rPr lang="en-US" dirty="0"/>
              <a:t>SOURCE: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53508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Defaul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4849"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70142" y="6067136"/>
            <a:ext cx="10291618" cy="598311"/>
          </a:xfrm>
          <a:prstGeom prst="rect">
            <a:avLst/>
          </a:prstGeom>
        </p:spPr>
        <p:txBody>
          <a:bodyPr/>
          <a:lstStyle>
            <a:lvl1pPr marL="0" indent="0">
              <a:buNone/>
              <a:defRPr sz="1200" baseline="0">
                <a:solidFill>
                  <a:schemeClr val="tx1"/>
                </a:solidFill>
              </a:defRPr>
            </a:lvl1pPr>
          </a:lstStyle>
          <a:p>
            <a:pPr lvl="0"/>
            <a:r>
              <a:rPr lang="en-US" dirty="0"/>
              <a:t>SOURCE:</a:t>
            </a:r>
          </a:p>
        </p:txBody>
      </p:sp>
      <p:sp>
        <p:nvSpPr>
          <p:cNvPr id="7" name="Title Placeholder 1">
            <a:extLst>
              <a:ext uri="{FF2B5EF4-FFF2-40B4-BE49-F238E27FC236}">
                <a16:creationId xmlns:a16="http://schemas.microsoft.com/office/drawing/2014/main" id="{0E776E84-F54F-3445-8517-0E7B66C3BA9B}"/>
              </a:ext>
            </a:extLst>
          </p:cNvPr>
          <p:cNvSpPr>
            <a:spLocks noGrp="1"/>
          </p:cNvSpPr>
          <p:nvPr>
            <p:ph type="title"/>
          </p:nvPr>
        </p:nvSpPr>
        <p:spPr>
          <a:xfrm>
            <a:off x="468314" y="586267"/>
            <a:ext cx="11264900" cy="861533"/>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Content Placeholder 2"/>
          <p:cNvSpPr>
            <a:spLocks noGrp="1"/>
          </p:cNvSpPr>
          <p:nvPr>
            <p:ph sz="half" idx="11" hasCustomPrompt="1"/>
          </p:nvPr>
        </p:nvSpPr>
        <p:spPr>
          <a:xfrm>
            <a:off x="6100764" y="1914246"/>
            <a:ext cx="5102052" cy="4010377"/>
          </a:xfrm>
          <a:prstGeom prst="rect">
            <a:avLst/>
          </a:prstGeom>
        </p:spPr>
        <p:txBody>
          <a:bodyPr/>
          <a:lstStyle>
            <a:lvl1pPr marL="342900" indent="-182880">
              <a:spcBef>
                <a:spcPts val="0"/>
              </a:spcBef>
              <a:spcAft>
                <a:spcPts val="600"/>
              </a:spcAft>
              <a:buFont typeface="Arial"/>
              <a:buChar char="•"/>
              <a:defRPr sz="2800">
                <a:solidFill>
                  <a:schemeClr val="tx1"/>
                </a:solidFill>
              </a:defRPr>
            </a:lvl1pPr>
            <a:lvl2pPr marL="742950" indent="-182880">
              <a:spcBef>
                <a:spcPts val="0"/>
              </a:spcBef>
              <a:spcAft>
                <a:spcPts val="600"/>
              </a:spcAft>
              <a:buFont typeface="Arial" panose="020B0604020202020204" pitchFamily="34" charset="0"/>
              <a:buChar char="‒"/>
              <a:defRPr sz="2400">
                <a:solidFill>
                  <a:schemeClr val="tx1"/>
                </a:solidFill>
              </a:defRPr>
            </a:lvl2pPr>
            <a:lvl3pPr marL="1143000" indent="-182880">
              <a:spcBef>
                <a:spcPts val="0"/>
              </a:spcBef>
              <a:spcAft>
                <a:spcPts val="600"/>
              </a:spcAft>
              <a:buFont typeface="Arial"/>
              <a:buChar char="•"/>
              <a:defRPr sz="2000">
                <a:solidFill>
                  <a:schemeClr val="tx1"/>
                </a:solidFill>
              </a:defRPr>
            </a:lvl3pPr>
            <a:lvl4pPr marL="1600200" indent="-182880">
              <a:spcBef>
                <a:spcPts val="0"/>
              </a:spcBef>
              <a:spcAft>
                <a:spcPts val="600"/>
              </a:spcAft>
              <a:buFont typeface="Arial" panose="020B0604020202020204" pitchFamily="34" charset="0"/>
              <a:buChar char="‒"/>
              <a:defRPr sz="1800">
                <a:solidFill>
                  <a:schemeClr val="tx1"/>
                </a:solidFill>
              </a:defRPr>
            </a:lvl4pPr>
            <a:lvl5pPr marL="2057400" indent="-182880">
              <a:spcBef>
                <a:spcPts val="0"/>
              </a:spcBef>
              <a:spcAft>
                <a:spcPts val="600"/>
              </a:spcAft>
              <a:buFont typeface="Arial"/>
              <a:buChar cha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49906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9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Default with Figur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841" y="1904999"/>
            <a:ext cx="11269371" cy="4024867"/>
          </a:xfrm>
          <a:prstGeom prst="rect">
            <a:avLst/>
          </a:prstGeom>
        </p:spPr>
        <p:txBody>
          <a:bodyPr/>
          <a:lstStyle>
            <a:lvl1pPr marL="445770" indent="-285750">
              <a:spcBef>
                <a:spcPts val="0"/>
              </a:spcBef>
              <a:spcAft>
                <a:spcPts val="600"/>
              </a:spcAft>
              <a:buFont typeface="Arial" panose="020B0604020202020204" pitchFamily="34" charset="0"/>
              <a:buChar char="•"/>
              <a:defRPr>
                <a:solidFill>
                  <a:schemeClr val="tx1"/>
                </a:solidFill>
              </a:defRPr>
            </a:lvl1pPr>
            <a:lvl2pPr marL="742950" indent="-182880">
              <a:spcBef>
                <a:spcPts val="0"/>
              </a:spcBef>
              <a:spcAft>
                <a:spcPts val="600"/>
              </a:spcAft>
              <a:buFont typeface="Arial" panose="020B0604020202020204" pitchFamily="34" charset="0"/>
              <a:buChar char="‒"/>
              <a:defRPr>
                <a:solidFill>
                  <a:schemeClr val="tx1"/>
                </a:solidFill>
              </a:defRPr>
            </a:lvl2pPr>
            <a:lvl3pPr marL="1143000" indent="-182880">
              <a:spcBef>
                <a:spcPts val="0"/>
              </a:spcBef>
              <a:spcAft>
                <a:spcPts val="600"/>
              </a:spcAft>
              <a:buFont typeface="Arial"/>
              <a:buChar char="•"/>
              <a:defRPr>
                <a:solidFill>
                  <a:schemeClr val="tx1"/>
                </a:solidFill>
              </a:defRPr>
            </a:lvl3pPr>
            <a:lvl4pPr marL="1600200" indent="-182880">
              <a:spcBef>
                <a:spcPts val="0"/>
              </a:spcBef>
              <a:spcAft>
                <a:spcPts val="600"/>
              </a:spcAft>
              <a:buFont typeface="Arial" panose="020B0604020202020204" pitchFamily="34" charset="0"/>
              <a:buChar char="‒"/>
              <a:defRPr>
                <a:solidFill>
                  <a:schemeClr val="tx1"/>
                </a:solidFill>
              </a:defRPr>
            </a:lvl4pPr>
            <a:lvl5pPr marL="2057400" indent="-182880">
              <a:spcBef>
                <a:spcPts val="0"/>
              </a:spcBef>
              <a:spcAft>
                <a:spcPts val="60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468312" y="6068533"/>
            <a:ext cx="10240087" cy="686761"/>
          </a:xfrm>
          <a:prstGeom prst="rect">
            <a:avLst/>
          </a:prstGeom>
        </p:spPr>
        <p:txBody>
          <a:bodyPr anchor="t"/>
          <a:lstStyle>
            <a:lvl1pPr marL="0" indent="0">
              <a:buNone/>
              <a:defRPr sz="1200">
                <a:solidFill>
                  <a:schemeClr val="tx1"/>
                </a:solidFill>
              </a:defRPr>
            </a:lvl1pPr>
          </a:lstStyle>
          <a:p>
            <a:pPr lvl="0"/>
            <a:r>
              <a:rPr lang="en-US" dirty="0"/>
              <a:t>SOURCE:</a:t>
            </a:r>
          </a:p>
        </p:txBody>
      </p:sp>
      <p:sp>
        <p:nvSpPr>
          <p:cNvPr id="8" name="Title Placeholder 1">
            <a:extLst>
              <a:ext uri="{FF2B5EF4-FFF2-40B4-BE49-F238E27FC236}">
                <a16:creationId xmlns:a16="http://schemas.microsoft.com/office/drawing/2014/main" id="{FB4E8EC0-9E51-1B4B-8B5B-6438FF732335}"/>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798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Figur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68314" y="1586467"/>
            <a:ext cx="5486400"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468313" y="6068533"/>
            <a:ext cx="10293447" cy="598311"/>
          </a:xfrm>
          <a:prstGeom prst="rect">
            <a:avLst/>
          </a:prstGeom>
        </p:spPr>
        <p:txBody>
          <a:bodyPr anchor="t"/>
          <a:lstStyle>
            <a:lvl1pPr marL="0" indent="0">
              <a:buNone/>
              <a:defRPr sz="1200" baseline="0">
                <a:solidFill>
                  <a:srgbClr val="393D40"/>
                </a:solidFill>
              </a:defRPr>
            </a:lvl1pPr>
          </a:lstStyle>
          <a:p>
            <a:pPr lvl="0"/>
            <a:r>
              <a:rPr lang="en-US" dirty="0"/>
              <a:t>SOURCE:</a:t>
            </a:r>
          </a:p>
        </p:txBody>
      </p:sp>
      <p:sp>
        <p:nvSpPr>
          <p:cNvPr id="9" name="Title Placeholder 1">
            <a:extLst>
              <a:ext uri="{FF2B5EF4-FFF2-40B4-BE49-F238E27FC236}">
                <a16:creationId xmlns:a16="http://schemas.microsoft.com/office/drawing/2014/main" id="{9D663ECE-2525-9049-A44C-56EA831A5443}"/>
              </a:ext>
            </a:extLst>
          </p:cNvPr>
          <p:cNvSpPr>
            <a:spLocks noGrp="1"/>
          </p:cNvSpPr>
          <p:nvPr>
            <p:ph type="title"/>
          </p:nvPr>
        </p:nvSpPr>
        <p:spPr>
          <a:xfrm>
            <a:off x="468314" y="587665"/>
            <a:ext cx="11264900" cy="860136"/>
          </a:xfrm>
          <a:prstGeom prst="rect">
            <a:avLst/>
          </a:prstGeom>
        </p:spPr>
        <p:txBody>
          <a:bodyPr vert="horz" lIns="91440" tIns="45720" rIns="91440" bIns="45720" rtlCol="0" anchor="t">
            <a:noAutofit/>
          </a:bodyPr>
          <a:lstStyle/>
          <a:p>
            <a:r>
              <a:rPr lang="en-US" dirty="0"/>
              <a:t>Click to edit Master title style</a:t>
            </a:r>
          </a:p>
        </p:txBody>
      </p:sp>
      <p:sp>
        <p:nvSpPr>
          <p:cNvPr id="7" name="Content Placeholder 2"/>
          <p:cNvSpPr>
            <a:spLocks noGrp="1"/>
          </p:cNvSpPr>
          <p:nvPr>
            <p:ph sz="half" idx="11" hasCustomPrompt="1"/>
          </p:nvPr>
        </p:nvSpPr>
        <p:spPr>
          <a:xfrm>
            <a:off x="6107113" y="1562100"/>
            <a:ext cx="5626099" cy="4343400"/>
          </a:xfrm>
          <a:prstGeom prst="rect">
            <a:avLst/>
          </a:prstGeom>
        </p:spPr>
        <p:txBody>
          <a:bodyPr/>
          <a:lstStyle>
            <a:lvl1pPr marL="342900" indent="-182880">
              <a:spcBef>
                <a:spcPts val="0"/>
              </a:spcBef>
              <a:spcAft>
                <a:spcPts val="600"/>
              </a:spcAft>
              <a:buFont typeface="Arial"/>
              <a:buChar char="•"/>
              <a:defRPr sz="2800">
                <a:solidFill>
                  <a:srgbClr val="393D40"/>
                </a:solidFill>
              </a:defRPr>
            </a:lvl1pPr>
            <a:lvl2pPr marL="742950" indent="-182880">
              <a:spcBef>
                <a:spcPts val="0"/>
              </a:spcBef>
              <a:spcAft>
                <a:spcPts val="600"/>
              </a:spcAft>
              <a:buFont typeface="Arial" panose="020B0604020202020204" pitchFamily="34" charset="0"/>
              <a:buChar char="‒"/>
              <a:defRPr sz="2400">
                <a:solidFill>
                  <a:srgbClr val="393D40"/>
                </a:solidFill>
              </a:defRPr>
            </a:lvl2pPr>
            <a:lvl3pPr marL="1143000" indent="-182880">
              <a:spcBef>
                <a:spcPts val="0"/>
              </a:spcBef>
              <a:spcAft>
                <a:spcPts val="600"/>
              </a:spcAft>
              <a:buFont typeface="Arial"/>
              <a:buChar char="•"/>
              <a:defRPr sz="2000">
                <a:solidFill>
                  <a:srgbClr val="393D40"/>
                </a:solidFill>
              </a:defRPr>
            </a:lvl3pPr>
            <a:lvl4pPr marL="1600200" indent="-182880">
              <a:spcBef>
                <a:spcPts val="0"/>
              </a:spcBef>
              <a:spcAft>
                <a:spcPts val="600"/>
              </a:spcAft>
              <a:buFont typeface="Arial" panose="020B0604020202020204" pitchFamily="34" charset="0"/>
              <a:buChar char="‒"/>
              <a:defRPr sz="1800">
                <a:solidFill>
                  <a:srgbClr val="393D40"/>
                </a:solidFill>
              </a:defRPr>
            </a:lvl4pPr>
            <a:lvl5pPr marL="2057400" indent="-182880">
              <a:spcBef>
                <a:spcPts val="0"/>
              </a:spcBef>
              <a:spcAft>
                <a:spcPts val="600"/>
              </a:spcAft>
              <a:buFont typeface="Arial"/>
              <a:buChar char="•"/>
              <a:defRPr sz="1800">
                <a:solidFill>
                  <a:srgbClr val="393D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48897601"/>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Default with Figur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9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Default with Figur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253" y="116181"/>
            <a:ext cx="11104752" cy="844213"/>
          </a:xfrm>
        </p:spPr>
        <p:txBody>
          <a:bodyPr/>
          <a:lstStyle>
            <a:lvl1pPr>
              <a:defRPr sz="3000">
                <a:solidFill>
                  <a:srgbClr val="393D40"/>
                </a:solidFill>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0"/>
          </p:nvPr>
        </p:nvSpPr>
        <p:spPr>
          <a:xfrm>
            <a:off x="914254" y="6044068"/>
            <a:ext cx="9179458" cy="686761"/>
          </a:xfrm>
          <a:prstGeom prst="rect">
            <a:avLst/>
          </a:prstGeom>
        </p:spPr>
        <p:txBody>
          <a:bodyPr/>
          <a:lstStyle>
            <a:lvl1pPr marL="0" indent="0">
              <a:buNone/>
              <a:defRPr sz="1200">
                <a:solidFill>
                  <a:srgbClr val="393D40"/>
                </a:solidFill>
              </a:defRPr>
            </a:lvl1pPr>
          </a:lstStyle>
          <a:p>
            <a:pPr lvl="0"/>
            <a:endParaRPr lang="en-US" dirty="0"/>
          </a:p>
          <a:p>
            <a:pPr lvl="0"/>
            <a:endParaRPr lang="en-US" dirty="0"/>
          </a:p>
          <a:p>
            <a:pPr lvl="0"/>
            <a:r>
              <a:rPr lang="en-US" dirty="0"/>
              <a:t>Insert Source Here</a:t>
            </a:r>
          </a:p>
        </p:txBody>
      </p:sp>
      <p:sp>
        <p:nvSpPr>
          <p:cNvPr id="6" name="Slide Number Placeholder 3"/>
          <p:cNvSpPr>
            <a:spLocks noGrp="1"/>
          </p:cNvSpPr>
          <p:nvPr>
            <p:ph type="sldNum" sz="quarter" idx="4"/>
          </p:nvPr>
        </p:nvSpPr>
        <p:spPr>
          <a:xfrm>
            <a:off x="947205" y="88512"/>
            <a:ext cx="2844059" cy="365125"/>
          </a:xfrm>
          <a:prstGeom prst="rect">
            <a:avLst/>
          </a:prstGeom>
        </p:spPr>
        <p:txBody>
          <a:bodyPr/>
          <a:lstStyle>
            <a:lvl1pPr algn="l">
              <a:defRPr sz="1400">
                <a:solidFill>
                  <a:srgbClr val="393D40"/>
                </a:solidFill>
              </a:defRPr>
            </a:lvl1pPr>
          </a:lstStyle>
          <a:p>
            <a:r>
              <a:rPr lang="en-US" dirty="0"/>
              <a:t>Figure </a:t>
            </a:r>
            <a:fld id="{8E9351FB-0652-5D4E-8675-5F18C30F0790}" type="slidenum">
              <a:rPr lang="en-US" smtClean="0"/>
              <a:pPr/>
              <a:t>‹#›</a:t>
            </a:fld>
            <a:endParaRPr lang="en-US" b="1" dirty="0"/>
          </a:p>
        </p:txBody>
      </p:sp>
    </p:spTree>
    <p:extLst>
      <p:ext uri="{BB962C8B-B14F-4D97-AF65-F5344CB8AC3E}">
        <p14:creationId xmlns:p14="http://schemas.microsoft.com/office/powerpoint/2010/main" val="168708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1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88826" cy="6858000"/>
          </a:xfrm>
          <a:prstGeom prst="rect">
            <a:avLst/>
          </a:prstGeom>
          <a:solidFill>
            <a:srgbClr val="0B5F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07154" y="2633307"/>
            <a:ext cx="8397439" cy="844213"/>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5" name="Picture 4" descr="KFF_Large_K.png"/>
          <p:cNvPicPr>
            <a:picLocks noChangeAspect="1"/>
          </p:cNvPicPr>
          <p:nvPr userDrawn="1"/>
        </p:nvPicPr>
        <p:blipFill rotWithShape="1">
          <a:blip r:embed="rId3">
            <a:extLst>
              <a:ext uri="{28A0092B-C50C-407E-A947-70E740481C1C}">
                <a14:useLocalDpi xmlns:a14="http://schemas.microsoft.com/office/drawing/2010/main" val="0"/>
              </a:ext>
            </a:extLst>
          </a:blip>
          <a:srcRect l="46308"/>
          <a:stretch/>
        </p:blipFill>
        <p:spPr>
          <a:xfrm>
            <a:off x="-1" y="0"/>
            <a:ext cx="3358798" cy="6858000"/>
          </a:xfrm>
          <a:prstGeom prst="rect">
            <a:avLst/>
          </a:prstGeom>
        </p:spPr>
      </p:pic>
      <p:pic>
        <p:nvPicPr>
          <p:cNvPr id="13" name="Picture 12" descr="KFF_Tagline_K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56556" y="6251604"/>
            <a:ext cx="4162012" cy="24332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2E6A460-5F5F-4678-AE25-2633FABF9F89}"/>
              </a:ext>
            </a:extLst>
          </p:cNvPr>
          <p:cNvPicPr>
            <a:picLocks noChangeAspect="1"/>
          </p:cNvPicPr>
          <p:nvPr userDrawn="1"/>
        </p:nvPicPr>
        <p:blipFill>
          <a:blip r:embed="rId5"/>
          <a:stretch>
            <a:fillRect/>
          </a:stretch>
        </p:blipFill>
        <p:spPr>
          <a:xfrm>
            <a:off x="10129848" y="5622636"/>
            <a:ext cx="1188720" cy="531796"/>
          </a:xfrm>
          <a:prstGeom prst="rect">
            <a:avLst/>
          </a:prstGeom>
        </p:spPr>
      </p:pic>
    </p:spTree>
    <p:extLst>
      <p:ext uri="{BB962C8B-B14F-4D97-AF65-F5344CB8AC3E}">
        <p14:creationId xmlns:p14="http://schemas.microsoft.com/office/powerpoint/2010/main" val="415135516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4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247" y="586267"/>
            <a:ext cx="11266966" cy="861533"/>
          </a:xfrm>
          <a:prstGeom prst="rect">
            <a:avLst/>
          </a:prstGeom>
        </p:spPr>
        <p:txBody>
          <a:bodyPr vert="horz" lIns="91440" tIns="45720" rIns="91440" bIns="45720" rtlCol="0" anchor="t">
            <a:noAutofit/>
          </a:bodyPr>
          <a:lstStyle/>
          <a:p>
            <a:r>
              <a:rPr lang="en-US" dirty="0"/>
              <a:t>Click to edit Master title style</a:t>
            </a:r>
          </a:p>
        </p:txBody>
      </p:sp>
      <p:pic>
        <p:nvPicPr>
          <p:cNvPr id="5" name="Picture 4" descr="A picture containing drawing, brick&#10;&#10;Description automatically generated">
            <a:extLst>
              <a:ext uri="{FF2B5EF4-FFF2-40B4-BE49-F238E27FC236}">
                <a16:creationId xmlns:a16="http://schemas.microsoft.com/office/drawing/2014/main" id="{236D0F6D-8709-49EE-80EA-824D9B2AB3E1}"/>
              </a:ext>
            </a:extLst>
          </p:cNvPr>
          <p:cNvPicPr>
            <a:picLocks noChangeAspect="1"/>
          </p:cNvPicPr>
          <p:nvPr userDrawn="1"/>
        </p:nvPicPr>
        <p:blipFill>
          <a:blip r:embed="rId5"/>
          <a:stretch>
            <a:fillRect/>
          </a:stretch>
        </p:blipFill>
        <p:spPr>
          <a:xfrm>
            <a:off x="10901109" y="6072289"/>
            <a:ext cx="832104" cy="371965"/>
          </a:xfrm>
          <a:prstGeom prst="rect">
            <a:avLst/>
          </a:prstGeom>
        </p:spPr>
      </p:pic>
    </p:spTree>
    <p:extLst>
      <p:ext uri="{BB962C8B-B14F-4D97-AF65-F5344CB8AC3E}">
        <p14:creationId xmlns:p14="http://schemas.microsoft.com/office/powerpoint/2010/main" val="391753229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287" userDrawn="1">
          <p15:clr>
            <a:srgbClr val="F26B43"/>
          </p15:clr>
        </p15:guide>
        <p15:guide id="3" pos="7391" userDrawn="1">
          <p15:clr>
            <a:srgbClr val="F26B43"/>
          </p15:clr>
        </p15:guide>
        <p15:guide id="4" orient="horz" pos="984" userDrawn="1">
          <p15:clr>
            <a:srgbClr val="F26B43"/>
          </p15:clr>
        </p15:guide>
        <p15:guide id="5" orient="horz" pos="360" userDrawn="1">
          <p15:clr>
            <a:srgbClr val="F26B43"/>
          </p15:clr>
        </p15:guide>
        <p15:guide id="6" orient="horz" pos="12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4" y="587664"/>
            <a:ext cx="11264900" cy="974435"/>
          </a:xfrm>
          <a:prstGeom prst="rect">
            <a:avLst/>
          </a:prstGeom>
        </p:spPr>
        <p:txBody>
          <a:bodyPr vert="horz" lIns="91440" tIns="45720" rIns="91440" bIns="45720" rtlCol="0" anchor="t">
            <a:noAutofit/>
          </a:bodyPr>
          <a:lstStyle/>
          <a:p>
            <a:r>
              <a:rPr lang="en-US" dirty="0"/>
              <a:t>Click to edit Master title style</a:t>
            </a: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9467" y="6088065"/>
            <a:ext cx="1596399" cy="476912"/>
          </a:xfrm>
          <a:prstGeom prst="rect">
            <a:avLst/>
          </a:prstGeom>
        </p:spPr>
      </p:pic>
    </p:spTree>
    <p:extLst>
      <p:ext uri="{BB962C8B-B14F-4D97-AF65-F5344CB8AC3E}">
        <p14:creationId xmlns:p14="http://schemas.microsoft.com/office/powerpoint/2010/main" val="29033732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90" r:id="rId5"/>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287" userDrawn="1">
          <p15:clr>
            <a:srgbClr val="F26B43"/>
          </p15:clr>
        </p15:guide>
        <p15:guide id="3" orient="horz" pos="3816" userDrawn="1">
          <p15:clr>
            <a:srgbClr val="F26B43"/>
          </p15:clr>
        </p15:guide>
        <p15:guide id="4" pos="7391" userDrawn="1">
          <p15:clr>
            <a:srgbClr val="F26B43"/>
          </p15:clr>
        </p15:guide>
        <p15:guide id="5" orient="horz" pos="360" userDrawn="1">
          <p15:clr>
            <a:srgbClr val="F26B43"/>
          </p15:clr>
        </p15:guide>
        <p15:guide id="6" orient="horz" pos="312" userDrawn="1">
          <p15:clr>
            <a:srgbClr val="F26B43"/>
          </p15:clr>
        </p15:guide>
        <p15:guide id="7" orient="horz" pos="1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67783"/>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15" y="582133"/>
            <a:ext cx="11268398" cy="865667"/>
          </a:xfrm>
          <a:prstGeom prst="rect">
            <a:avLst/>
          </a:prstGeom>
        </p:spPr>
        <p:txBody>
          <a:bodyPr vert="horz" lIns="91440" tIns="45720" rIns="91440" bIns="45720" rtlCol="0" anchor="t">
            <a:noAutofit/>
          </a:bodyPr>
          <a:lstStyle/>
          <a:p>
            <a:r>
              <a:rPr lang="en-US" dirty="0"/>
              <a:t>Click to edit Master title style</a:t>
            </a:r>
          </a:p>
        </p:txBody>
      </p:sp>
      <p:sp>
        <p:nvSpPr>
          <p:cNvPr id="9" name="Text Placeholder 2"/>
          <p:cNvSpPr>
            <a:spLocks noGrp="1"/>
          </p:cNvSpPr>
          <p:nvPr>
            <p:ph type="body" idx="1"/>
          </p:nvPr>
        </p:nvSpPr>
        <p:spPr>
          <a:xfrm>
            <a:off x="464815" y="1908673"/>
            <a:ext cx="11268398" cy="4091016"/>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4359484"/>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 userDrawn="1">
          <p15:clr>
            <a:srgbClr val="F26B43"/>
          </p15:clr>
        </p15:guide>
        <p15:guide id="2" pos="7391" userDrawn="1">
          <p15:clr>
            <a:srgbClr val="F26B43"/>
          </p15:clr>
        </p15:guide>
        <p15:guide id="3" orient="horz" pos="984" userDrawn="1">
          <p15:clr>
            <a:srgbClr val="F26B43"/>
          </p15:clr>
        </p15:guide>
        <p15:guide id="4" orient="horz" pos="360" userDrawn="1">
          <p15:clr>
            <a:srgbClr val="F26B43"/>
          </p15:clr>
        </p15:guide>
        <p15:guide id="5" orient="horz" pos="3816" userDrawn="1">
          <p15:clr>
            <a:srgbClr val="F26B43"/>
          </p15:clr>
        </p15:guide>
        <p15:guide id="6" orient="horz" pos="120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247" y="586267"/>
            <a:ext cx="11266966" cy="861533"/>
          </a:xfrm>
          <a:prstGeom prst="rect">
            <a:avLst/>
          </a:prstGeom>
        </p:spPr>
        <p:txBody>
          <a:bodyPr vert="horz" lIns="91440" tIns="45720" rIns="91440" bIns="45720" rtlCol="0" anchor="t">
            <a:noAutofit/>
          </a:bodyPr>
          <a:lstStyle/>
          <a:p>
            <a:r>
              <a:rPr lang="en-US" dirty="0"/>
              <a:t>Click to edit Master title style</a:t>
            </a:r>
          </a:p>
        </p:txBody>
      </p:sp>
      <p:pic>
        <p:nvPicPr>
          <p:cNvPr id="4" name="Picture 3" descr="A picture containing drawing, brick&#10;&#10;Description automatically generated">
            <a:extLst>
              <a:ext uri="{FF2B5EF4-FFF2-40B4-BE49-F238E27FC236}">
                <a16:creationId xmlns:a16="http://schemas.microsoft.com/office/drawing/2014/main" id="{2F5A319C-B31E-4DD6-9AA9-BF1D9FA04125}"/>
              </a:ext>
            </a:extLst>
          </p:cNvPr>
          <p:cNvPicPr>
            <a:picLocks noChangeAspect="1"/>
          </p:cNvPicPr>
          <p:nvPr userDrawn="1"/>
        </p:nvPicPr>
        <p:blipFill>
          <a:blip r:embed="rId5"/>
          <a:stretch>
            <a:fillRect/>
          </a:stretch>
        </p:blipFill>
        <p:spPr>
          <a:xfrm>
            <a:off x="10901110" y="6202915"/>
            <a:ext cx="832104" cy="371965"/>
          </a:xfrm>
          <a:prstGeom prst="rect">
            <a:avLst/>
          </a:prstGeom>
        </p:spPr>
      </p:pic>
    </p:spTree>
    <p:extLst>
      <p:ext uri="{BB962C8B-B14F-4D97-AF65-F5344CB8AC3E}">
        <p14:creationId xmlns:p14="http://schemas.microsoft.com/office/powerpoint/2010/main" val="21683584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287">
          <p15:clr>
            <a:srgbClr val="F26B43"/>
          </p15:clr>
        </p15:guide>
        <p15:guide id="3" pos="7391">
          <p15:clr>
            <a:srgbClr val="F26B43"/>
          </p15:clr>
        </p15:guide>
        <p15:guide id="4" orient="horz" pos="984">
          <p15:clr>
            <a:srgbClr val="F26B43"/>
          </p15:clr>
        </p15:guide>
        <p15:guide id="5" orient="horz" pos="360">
          <p15:clr>
            <a:srgbClr val="F26B43"/>
          </p15:clr>
        </p15:guide>
        <p15:guide id="6" orient="horz" pos="12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kff.org/coronavirus-covid-19/kff-covid-19-vaccine-monitor-archives/" TargetMode="External"/><Relationship Id="rId2" Type="http://schemas.openxmlformats.org/officeDocument/2006/relationships/hyperlink" Target="https://www.kff.org/coronavirus-covid-19/dashboard/kff-covid-19-vaccine-monitor-dashboard/"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0A5BCE-9E63-4705-B70C-22101FEF3E29}"/>
              </a:ext>
            </a:extLst>
          </p:cNvPr>
          <p:cNvSpPr>
            <a:spLocks noGrp="1"/>
          </p:cNvSpPr>
          <p:nvPr>
            <p:ph type="subTitle" idx="1"/>
          </p:nvPr>
        </p:nvSpPr>
        <p:spPr>
          <a:xfrm>
            <a:off x="2333494" y="3892768"/>
            <a:ext cx="7070279" cy="1224225"/>
          </a:xfrm>
        </p:spPr>
        <p:txBody>
          <a:bodyPr/>
          <a:lstStyle/>
          <a:p>
            <a:r>
              <a:rPr lang="en-US" dirty="0"/>
              <a:t>KFF COVID-19 Vaccine Monitor</a:t>
            </a:r>
          </a:p>
          <a:p>
            <a:endParaRPr lang="en-US" dirty="0"/>
          </a:p>
          <a:p>
            <a:r>
              <a:rPr lang="en-US" dirty="0"/>
              <a:t>Mollyann Brodie</a:t>
            </a:r>
            <a:r>
              <a:rPr lang="en-US"/>
              <a:t>, PhD</a:t>
            </a:r>
            <a:endParaRPr lang="en-US" dirty="0"/>
          </a:p>
          <a:p>
            <a:r>
              <a:rPr lang="en-US" dirty="0"/>
              <a:t>EVP, COO, Executive Director Public Opinion and Survey Research </a:t>
            </a:r>
          </a:p>
        </p:txBody>
      </p:sp>
      <p:sp>
        <p:nvSpPr>
          <p:cNvPr id="3" name="Title 2">
            <a:extLst>
              <a:ext uri="{FF2B5EF4-FFF2-40B4-BE49-F238E27FC236}">
                <a16:creationId xmlns:a16="http://schemas.microsoft.com/office/drawing/2014/main" id="{77533A96-C00F-4426-8670-3A4EB54B7976}"/>
              </a:ext>
            </a:extLst>
          </p:cNvPr>
          <p:cNvSpPr>
            <a:spLocks noGrp="1"/>
          </p:cNvSpPr>
          <p:nvPr>
            <p:ph type="title"/>
          </p:nvPr>
        </p:nvSpPr>
        <p:spPr/>
        <p:txBody>
          <a:bodyPr/>
          <a:lstStyle/>
          <a:p>
            <a:r>
              <a:rPr lang="en-US" sz="3600" b="1" dirty="0">
                <a:effectLst/>
                <a:latin typeface="Calibri" panose="020F0502020204030204" pitchFamily="34" charset="0"/>
                <a:ea typeface="Calibri" panose="020F0502020204030204" pitchFamily="34" charset="0"/>
              </a:rPr>
              <a:t>The Public’s Attitudes About and Experiences with Covid 19 Vaccinations</a:t>
            </a:r>
            <a:endParaRPr lang="en-US" sz="3600" b="1" dirty="0"/>
          </a:p>
        </p:txBody>
      </p:sp>
    </p:spTree>
    <p:extLst>
      <p:ext uri="{BB962C8B-B14F-4D97-AF65-F5344CB8AC3E}">
        <p14:creationId xmlns:p14="http://schemas.microsoft.com/office/powerpoint/2010/main" val="206104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4" y="495300"/>
            <a:ext cx="11277599" cy="1066799"/>
          </a:xfrm>
        </p:spPr>
        <p:txBody>
          <a:bodyPr/>
          <a:lstStyle/>
          <a:p>
            <a:r>
              <a:rPr lang="en-US" dirty="0"/>
              <a:t>Amidst Omicron Threat, Half Now Say They Are Worried They Will Get Seriously Sick From Coronavirus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57900"/>
            <a:ext cx="9278937" cy="800100"/>
          </a:xfrm>
        </p:spPr>
        <p:txBody>
          <a:bodyPr/>
          <a:lstStyle/>
          <a:p>
            <a:r>
              <a:rPr lang="en-US" dirty="0"/>
              <a:t>NOTE: See topline for full question wording.</a:t>
            </a:r>
          </a:p>
          <a:p>
            <a:r>
              <a:rPr lang="en-US" dirty="0"/>
              <a:t>SOURCE: KFF COVID-19 Vaccine Monitor</a:t>
            </a:r>
          </a:p>
        </p:txBody>
      </p:sp>
      <p:pic>
        <p:nvPicPr>
          <p:cNvPr id="5" name="Picture 4">
            <a:extLst>
              <a:ext uri="{FF2B5EF4-FFF2-40B4-BE49-F238E27FC236}">
                <a16:creationId xmlns:a16="http://schemas.microsoft.com/office/drawing/2014/main" id="{971793DB-7274-4FF2-ABCF-5EDE3D8C208E}"/>
              </a:ext>
            </a:extLst>
          </p:cNvPr>
          <p:cNvPicPr>
            <a:picLocks noChangeAspect="1"/>
          </p:cNvPicPr>
          <p:nvPr/>
        </p:nvPicPr>
        <p:blipFill rotWithShape="1">
          <a:blip r:embed="rId2"/>
          <a:srcRect l="138" t="25694" r="-121" b="15537"/>
          <a:stretch/>
        </p:blipFill>
        <p:spPr>
          <a:xfrm>
            <a:off x="455614" y="2659310"/>
            <a:ext cx="11277599" cy="2255522"/>
          </a:xfrm>
          <a:prstGeom prst="rect">
            <a:avLst/>
          </a:prstGeom>
        </p:spPr>
      </p:pic>
    </p:spTree>
    <p:extLst>
      <p:ext uri="{BB962C8B-B14F-4D97-AF65-F5344CB8AC3E}">
        <p14:creationId xmlns:p14="http://schemas.microsoft.com/office/powerpoint/2010/main" val="119473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495300"/>
            <a:ext cx="11277600" cy="1401201"/>
          </a:xfrm>
        </p:spPr>
        <p:txBody>
          <a:bodyPr/>
          <a:lstStyle/>
          <a:p>
            <a:r>
              <a:rPr lang="en-US" dirty="0"/>
              <a:t>About Half Of Vaccinated Adults Who Aren’t Boosted Say The Omicron Variant Makes Them More Likely To Do So, One In Eight Unvaccinated Adults Say Omicron Motivates Them To Get Vaccinated</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57900"/>
            <a:ext cx="9179458" cy="686761"/>
          </a:xfrm>
        </p:spPr>
        <p:txBody>
          <a:bodyPr/>
          <a:lstStyle/>
          <a:p>
            <a:r>
              <a:rPr lang="en-US" dirty="0"/>
              <a:t>NOTE: Vaccinated adults are those who have received at least one dose of a COVID-19 vaccine. See topline for full question wording.</a:t>
            </a:r>
          </a:p>
          <a:p>
            <a:r>
              <a:rPr lang="en-US" dirty="0"/>
              <a:t>SOURCE: KFF COVID-19 Vaccine Monitor: Early Omicron Update (Dec. 15-20, 2021)</a:t>
            </a:r>
          </a:p>
        </p:txBody>
      </p:sp>
      <p:pic>
        <p:nvPicPr>
          <p:cNvPr id="5" name="Picture 4">
            <a:extLst>
              <a:ext uri="{FF2B5EF4-FFF2-40B4-BE49-F238E27FC236}">
                <a16:creationId xmlns:a16="http://schemas.microsoft.com/office/drawing/2014/main" id="{8067C3A0-A012-4A7D-A1D1-F40DDB9AC715}"/>
              </a:ext>
            </a:extLst>
          </p:cNvPr>
          <p:cNvPicPr>
            <a:picLocks noChangeAspect="1"/>
          </p:cNvPicPr>
          <p:nvPr/>
        </p:nvPicPr>
        <p:blipFill rotWithShape="1">
          <a:blip r:embed="rId2"/>
          <a:srcRect l="-29" t="32303" r="-35" b="14335"/>
          <a:stretch/>
        </p:blipFill>
        <p:spPr>
          <a:xfrm>
            <a:off x="455613" y="2818438"/>
            <a:ext cx="11270200" cy="2220490"/>
          </a:xfrm>
          <a:prstGeom prst="rect">
            <a:avLst/>
          </a:prstGeom>
        </p:spPr>
      </p:pic>
    </p:spTree>
    <p:extLst>
      <p:ext uri="{BB962C8B-B14F-4D97-AF65-F5344CB8AC3E}">
        <p14:creationId xmlns:p14="http://schemas.microsoft.com/office/powerpoint/2010/main" val="189482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2" y="495300"/>
            <a:ext cx="11277600" cy="990600"/>
          </a:xfrm>
        </p:spPr>
        <p:txBody>
          <a:bodyPr/>
          <a:lstStyle/>
          <a:p>
            <a:r>
              <a:rPr lang="en-US" dirty="0"/>
              <a:t>About Half Of Unvaccinated Adults Say Nothing Will Convince Them To Get A COVID-19 Vaccine</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57900"/>
            <a:ext cx="9179458" cy="800100"/>
          </a:xfrm>
        </p:spPr>
        <p:txBody>
          <a:bodyPr/>
          <a:lstStyle/>
          <a:p>
            <a:r>
              <a:rPr lang="en-US" dirty="0"/>
              <a:t>NOTE: Among adults who have received at COVID-19 vaccine. Responses over 2% shown. See topline for full question wording.</a:t>
            </a:r>
          </a:p>
          <a:p>
            <a:r>
              <a:rPr lang="en-US" dirty="0"/>
              <a:t>SOURCE: KFF COVID-19 Vaccine Monitor: Early Omicron Update (Dec. 15-20, 2021)</a:t>
            </a:r>
          </a:p>
        </p:txBody>
      </p:sp>
      <p:pic>
        <p:nvPicPr>
          <p:cNvPr id="6" name="Picture 5">
            <a:extLst>
              <a:ext uri="{FF2B5EF4-FFF2-40B4-BE49-F238E27FC236}">
                <a16:creationId xmlns:a16="http://schemas.microsoft.com/office/drawing/2014/main" id="{AAEEFC0D-7927-48A0-91D3-1DF16E94BE7D}"/>
              </a:ext>
            </a:extLst>
          </p:cNvPr>
          <p:cNvPicPr>
            <a:picLocks noChangeAspect="1"/>
          </p:cNvPicPr>
          <p:nvPr/>
        </p:nvPicPr>
        <p:blipFill rotWithShape="1">
          <a:blip r:embed="rId2"/>
          <a:srcRect l="-143" t="19319" r="-241" b="14273"/>
          <a:stretch/>
        </p:blipFill>
        <p:spPr>
          <a:xfrm>
            <a:off x="455613" y="2148190"/>
            <a:ext cx="11277600" cy="3115297"/>
          </a:xfrm>
          <a:prstGeom prst="rect">
            <a:avLst/>
          </a:prstGeom>
        </p:spPr>
      </p:pic>
    </p:spTree>
    <p:extLst>
      <p:ext uri="{BB962C8B-B14F-4D97-AF65-F5344CB8AC3E}">
        <p14:creationId xmlns:p14="http://schemas.microsoft.com/office/powerpoint/2010/main" val="159796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72013"/>
            <a:ext cx="11277599" cy="1066799"/>
          </a:xfrm>
        </p:spPr>
        <p:txBody>
          <a:bodyPr/>
          <a:lstStyle/>
          <a:p>
            <a:r>
              <a:rPr lang="en-US" dirty="0"/>
              <a:t>Nearly Eight In Ten Believe Or Are Unsure About At Least One Common Falsehood About COVID-19 Or The Vaccine</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278476"/>
            <a:ext cx="9278937" cy="579523"/>
          </a:xfrm>
        </p:spPr>
        <p:txBody>
          <a:bodyPr/>
          <a:lstStyle/>
          <a:p>
            <a:r>
              <a:rPr lang="en-US" dirty="0"/>
              <a:t>NOTE: See topline for full question wording.</a:t>
            </a:r>
          </a:p>
          <a:p>
            <a:r>
              <a:rPr lang="en-US" dirty="0"/>
              <a:t>SOURCE: KFF COVID-19 Vaccine Monitor (October 14-24, 2021)</a:t>
            </a:r>
          </a:p>
        </p:txBody>
      </p:sp>
      <p:pic>
        <p:nvPicPr>
          <p:cNvPr id="5" name="Picture 4">
            <a:extLst>
              <a:ext uri="{FF2B5EF4-FFF2-40B4-BE49-F238E27FC236}">
                <a16:creationId xmlns:a16="http://schemas.microsoft.com/office/drawing/2014/main" id="{971793DB-7274-4FF2-ABCF-5EDE3D8C208E}"/>
              </a:ext>
            </a:extLst>
          </p:cNvPr>
          <p:cNvPicPr>
            <a:picLocks noChangeAspect="1"/>
          </p:cNvPicPr>
          <p:nvPr/>
        </p:nvPicPr>
        <p:blipFill rotWithShape="1">
          <a:blip r:embed="rId2"/>
          <a:srcRect t="11871" b="7617"/>
          <a:stretch/>
        </p:blipFill>
        <p:spPr>
          <a:xfrm>
            <a:off x="993350" y="1448176"/>
            <a:ext cx="8384566" cy="4825157"/>
          </a:xfrm>
          <a:prstGeom prst="rect">
            <a:avLst/>
          </a:prstGeom>
        </p:spPr>
      </p:pic>
    </p:spTree>
    <p:extLst>
      <p:ext uri="{BB962C8B-B14F-4D97-AF65-F5344CB8AC3E}">
        <p14:creationId xmlns:p14="http://schemas.microsoft.com/office/powerpoint/2010/main" val="103666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08219"/>
            <a:ext cx="11277600" cy="1066800"/>
          </a:xfrm>
        </p:spPr>
        <p:txBody>
          <a:bodyPr/>
          <a:lstStyle/>
          <a:p>
            <a:r>
              <a:rPr lang="en-US" dirty="0"/>
              <a:t>One-Third Believe Or Are Unsure Of 4+ False Statements About COVID-19, Higher Among Republicans And Unvaccinated</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2" y="6220047"/>
            <a:ext cx="9570889" cy="538334"/>
          </a:xfrm>
        </p:spPr>
        <p:txBody>
          <a:bodyPr/>
          <a:lstStyle/>
          <a:p>
            <a:r>
              <a:rPr lang="en-US" dirty="0"/>
              <a:t>NOTE: Vaccinated adults are those who have received at least one dose of a COVID-19 vaccine. See topline for full question wording.</a:t>
            </a:r>
          </a:p>
          <a:p>
            <a:r>
              <a:rPr lang="en-US" dirty="0"/>
              <a:t>SOURCE: KFF COVID-19 Vaccine Monitor (October 14-24, 2021)</a:t>
            </a:r>
          </a:p>
        </p:txBody>
      </p:sp>
      <p:pic>
        <p:nvPicPr>
          <p:cNvPr id="8" name="Picture 7" descr="A screenshot of a computer&#10;&#10;Description automatically generated with medium confidence">
            <a:extLst>
              <a:ext uri="{FF2B5EF4-FFF2-40B4-BE49-F238E27FC236}">
                <a16:creationId xmlns:a16="http://schemas.microsoft.com/office/drawing/2014/main" id="{7E895804-30EB-464E-AAB7-B9B136139D19}"/>
              </a:ext>
            </a:extLst>
          </p:cNvPr>
          <p:cNvPicPr>
            <a:picLocks noChangeAspect="1"/>
          </p:cNvPicPr>
          <p:nvPr/>
        </p:nvPicPr>
        <p:blipFill>
          <a:blip r:embed="rId2"/>
          <a:stretch>
            <a:fillRect/>
          </a:stretch>
        </p:blipFill>
        <p:spPr>
          <a:xfrm>
            <a:off x="363255" y="1265992"/>
            <a:ext cx="10923695" cy="4738330"/>
          </a:xfrm>
          <a:prstGeom prst="rect">
            <a:avLst/>
          </a:prstGeom>
        </p:spPr>
      </p:pic>
      <p:sp>
        <p:nvSpPr>
          <p:cNvPr id="5" name="TextBox 4">
            <a:extLst>
              <a:ext uri="{FF2B5EF4-FFF2-40B4-BE49-F238E27FC236}">
                <a16:creationId xmlns:a16="http://schemas.microsoft.com/office/drawing/2014/main" id="{8E9FB486-06B4-4535-8C01-725B4E5BEB1F}"/>
              </a:ext>
            </a:extLst>
          </p:cNvPr>
          <p:cNvSpPr txBox="1"/>
          <p:nvPr/>
        </p:nvSpPr>
        <p:spPr>
          <a:xfrm>
            <a:off x="3128696" y="3763348"/>
            <a:ext cx="538620" cy="307777"/>
          </a:xfrm>
          <a:prstGeom prst="rect">
            <a:avLst/>
          </a:prstGeom>
          <a:noFill/>
        </p:spPr>
        <p:txBody>
          <a:bodyPr wrap="square" rtlCol="0">
            <a:spAutoFit/>
          </a:bodyPr>
          <a:lstStyle/>
          <a:p>
            <a:r>
              <a:rPr lang="en-US" sz="1400" dirty="0">
                <a:solidFill>
                  <a:schemeClr val="bg1"/>
                </a:solidFill>
              </a:rPr>
              <a:t>5%</a:t>
            </a:r>
          </a:p>
        </p:txBody>
      </p:sp>
    </p:spTree>
    <p:extLst>
      <p:ext uri="{BB962C8B-B14F-4D97-AF65-F5344CB8AC3E}">
        <p14:creationId xmlns:p14="http://schemas.microsoft.com/office/powerpoint/2010/main" val="150038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2" y="208219"/>
            <a:ext cx="11506015" cy="1066800"/>
          </a:xfrm>
        </p:spPr>
        <p:txBody>
          <a:bodyPr/>
          <a:lstStyle/>
          <a:p>
            <a:r>
              <a:rPr lang="en-US" dirty="0"/>
              <a:t>Rural Residents, Those Without College Degrees, And Younger Adults Somewhat More Likely To Believe COVID-19 Misinformation</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2" y="6220047"/>
            <a:ext cx="9570889" cy="538334"/>
          </a:xfrm>
        </p:spPr>
        <p:txBody>
          <a:bodyPr/>
          <a:lstStyle/>
          <a:p>
            <a:r>
              <a:rPr lang="en-US" dirty="0"/>
              <a:t>NOTE: See topline for full question wording.</a:t>
            </a:r>
          </a:p>
          <a:p>
            <a:r>
              <a:rPr lang="en-US" dirty="0"/>
              <a:t>SOURCE: KFF COVID-19 Vaccine Monitor (October 14-24, 2021)</a:t>
            </a:r>
          </a:p>
        </p:txBody>
      </p:sp>
      <p:pic>
        <p:nvPicPr>
          <p:cNvPr id="8" name="Picture 7" descr="A screenshot of a computer&#10;&#10;Description automatically generated with medium confidence">
            <a:extLst>
              <a:ext uri="{FF2B5EF4-FFF2-40B4-BE49-F238E27FC236}">
                <a16:creationId xmlns:a16="http://schemas.microsoft.com/office/drawing/2014/main" id="{82DDFA49-4E27-4B2B-9D2F-A9721A84241B}"/>
              </a:ext>
            </a:extLst>
          </p:cNvPr>
          <p:cNvPicPr>
            <a:picLocks noChangeAspect="1"/>
          </p:cNvPicPr>
          <p:nvPr/>
        </p:nvPicPr>
        <p:blipFill>
          <a:blip r:embed="rId2"/>
          <a:stretch>
            <a:fillRect/>
          </a:stretch>
        </p:blipFill>
        <p:spPr>
          <a:xfrm>
            <a:off x="676401" y="1244710"/>
            <a:ext cx="9570889" cy="4922172"/>
          </a:xfrm>
          <a:prstGeom prst="rect">
            <a:avLst/>
          </a:prstGeom>
        </p:spPr>
      </p:pic>
    </p:spTree>
    <p:extLst>
      <p:ext uri="{BB962C8B-B14F-4D97-AF65-F5344CB8AC3E}">
        <p14:creationId xmlns:p14="http://schemas.microsoft.com/office/powerpoint/2010/main" val="251173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18853"/>
            <a:ext cx="11277600" cy="1066800"/>
          </a:xfrm>
        </p:spPr>
        <p:txBody>
          <a:bodyPr/>
          <a:lstStyle/>
          <a:p>
            <a:r>
              <a:rPr lang="en-US" dirty="0"/>
              <a:t>Democrats And Republicans Trust Different News Sources For COVID-19 Information</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273209"/>
            <a:ext cx="9179458" cy="578222"/>
          </a:xfrm>
        </p:spPr>
        <p:txBody>
          <a:bodyPr/>
          <a:lstStyle/>
          <a:p>
            <a:r>
              <a:rPr lang="en-US" dirty="0"/>
              <a:t>NOTE: See topline for full question wording.</a:t>
            </a:r>
          </a:p>
          <a:p>
            <a:r>
              <a:rPr lang="en-US" dirty="0"/>
              <a:t>SOURCE: KFF COVID-19 Vaccine Monitor (October 14-24, 2021)</a:t>
            </a:r>
          </a:p>
        </p:txBody>
      </p:sp>
      <p:pic>
        <p:nvPicPr>
          <p:cNvPr id="5" name="Picture 4">
            <a:extLst>
              <a:ext uri="{FF2B5EF4-FFF2-40B4-BE49-F238E27FC236}">
                <a16:creationId xmlns:a16="http://schemas.microsoft.com/office/drawing/2014/main" id="{8067C3A0-A012-4A7D-A1D1-F40DDB9AC715}"/>
              </a:ext>
            </a:extLst>
          </p:cNvPr>
          <p:cNvPicPr>
            <a:picLocks noChangeAspect="1"/>
          </p:cNvPicPr>
          <p:nvPr/>
        </p:nvPicPr>
        <p:blipFill rotWithShape="1">
          <a:blip r:embed="rId2"/>
          <a:srcRect t="13775" b="9200"/>
          <a:stretch/>
        </p:blipFill>
        <p:spPr>
          <a:xfrm>
            <a:off x="723756" y="1344132"/>
            <a:ext cx="9579193" cy="4752720"/>
          </a:xfrm>
          <a:prstGeom prst="rect">
            <a:avLst/>
          </a:prstGeom>
        </p:spPr>
      </p:pic>
    </p:spTree>
    <p:extLst>
      <p:ext uri="{BB962C8B-B14F-4D97-AF65-F5344CB8AC3E}">
        <p14:creationId xmlns:p14="http://schemas.microsoft.com/office/powerpoint/2010/main" val="115782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20623"/>
            <a:ext cx="11277600" cy="990600"/>
          </a:xfrm>
        </p:spPr>
        <p:txBody>
          <a:bodyPr/>
          <a:lstStyle/>
          <a:p>
            <a:r>
              <a:rPr lang="en-US" dirty="0"/>
              <a:t>Unvaccinated Adults Have Lower Trust In Most News Sources For COVID-19 Information Compared To Vaccinated Adults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2" y="6305106"/>
            <a:ext cx="9820901" cy="552893"/>
          </a:xfrm>
        </p:spPr>
        <p:txBody>
          <a:bodyPr/>
          <a:lstStyle/>
          <a:p>
            <a:r>
              <a:rPr lang="en-US" dirty="0"/>
              <a:t>NOTE: Vaccinated adults are those who have received at least one dose of a COVID-19 vaccine. See topline for full question wording.</a:t>
            </a:r>
          </a:p>
          <a:p>
            <a:r>
              <a:rPr lang="en-US" dirty="0"/>
              <a:t>SOURCE: KFF COVID-19 Vaccine Monitor</a:t>
            </a:r>
          </a:p>
        </p:txBody>
      </p:sp>
      <p:pic>
        <p:nvPicPr>
          <p:cNvPr id="6" name="Picture 5">
            <a:extLst>
              <a:ext uri="{FF2B5EF4-FFF2-40B4-BE49-F238E27FC236}">
                <a16:creationId xmlns:a16="http://schemas.microsoft.com/office/drawing/2014/main" id="{AAEEFC0D-7927-48A0-91D3-1DF16E94BE7D}"/>
              </a:ext>
            </a:extLst>
          </p:cNvPr>
          <p:cNvPicPr>
            <a:picLocks noChangeAspect="1"/>
          </p:cNvPicPr>
          <p:nvPr/>
        </p:nvPicPr>
        <p:blipFill rotWithShape="1">
          <a:blip r:embed="rId2"/>
          <a:srcRect t="13768" b="10215"/>
          <a:stretch/>
        </p:blipFill>
        <p:spPr>
          <a:xfrm>
            <a:off x="602224" y="1375706"/>
            <a:ext cx="9579150" cy="4823075"/>
          </a:xfrm>
          <a:prstGeom prst="rect">
            <a:avLst/>
          </a:prstGeom>
        </p:spPr>
      </p:pic>
    </p:spTree>
    <p:extLst>
      <p:ext uri="{BB962C8B-B14F-4D97-AF65-F5344CB8AC3E}">
        <p14:creationId xmlns:p14="http://schemas.microsoft.com/office/powerpoint/2010/main" val="15906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31256"/>
            <a:ext cx="11277600" cy="990600"/>
          </a:xfrm>
        </p:spPr>
        <p:txBody>
          <a:bodyPr/>
          <a:lstStyle/>
          <a:p>
            <a:r>
              <a:rPr lang="en-US" dirty="0"/>
              <a:t>Belief In Misinformation Differs Based On Trusted News Sources For COVID-19 Information</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06405"/>
            <a:ext cx="9179458" cy="686761"/>
          </a:xfrm>
        </p:spPr>
        <p:txBody>
          <a:bodyPr/>
          <a:lstStyle/>
          <a:p>
            <a:r>
              <a:rPr lang="en-US" dirty="0"/>
              <a:t>NOTE: Group that trusts each media source defined as those who say they trust COVID-19 information they see or hear from this source “a great deal” or “a fair amount.” See topline for full question wording.</a:t>
            </a:r>
          </a:p>
          <a:p>
            <a:r>
              <a:rPr lang="en-US" dirty="0"/>
              <a:t>SOURCE: KFF COVID-19 Vaccine Monitor (October 14-24, 2021)</a:t>
            </a:r>
          </a:p>
        </p:txBody>
      </p:sp>
      <p:pic>
        <p:nvPicPr>
          <p:cNvPr id="5" name="Picture 4">
            <a:extLst>
              <a:ext uri="{FF2B5EF4-FFF2-40B4-BE49-F238E27FC236}">
                <a16:creationId xmlns:a16="http://schemas.microsoft.com/office/drawing/2014/main" id="{194FC8C0-B710-4B8B-86E8-9A17CBD904D4}"/>
              </a:ext>
            </a:extLst>
          </p:cNvPr>
          <p:cNvPicPr>
            <a:picLocks noChangeAspect="1"/>
          </p:cNvPicPr>
          <p:nvPr/>
        </p:nvPicPr>
        <p:blipFill rotWithShape="1">
          <a:blip r:embed="rId2"/>
          <a:srcRect l="-29" t="12370" r="-55" b="10290"/>
          <a:stretch/>
        </p:blipFill>
        <p:spPr>
          <a:xfrm>
            <a:off x="1190388" y="1330893"/>
            <a:ext cx="8779493" cy="4775512"/>
          </a:xfrm>
          <a:prstGeom prst="rect">
            <a:avLst/>
          </a:prstGeom>
        </p:spPr>
      </p:pic>
    </p:spTree>
    <p:extLst>
      <p:ext uri="{BB962C8B-B14F-4D97-AF65-F5344CB8AC3E}">
        <p14:creationId xmlns:p14="http://schemas.microsoft.com/office/powerpoint/2010/main" val="418432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852-D336-441B-9F4F-8EA613C84999}"/>
              </a:ext>
            </a:extLst>
          </p:cNvPr>
          <p:cNvSpPr>
            <a:spLocks noGrp="1"/>
          </p:cNvSpPr>
          <p:nvPr>
            <p:ph type="title"/>
          </p:nvPr>
        </p:nvSpPr>
        <p:spPr>
          <a:xfrm>
            <a:off x="455613" y="144637"/>
            <a:ext cx="11104752" cy="844213"/>
          </a:xfrm>
        </p:spPr>
        <p:txBody>
          <a:bodyPr/>
          <a:lstStyle/>
          <a:p>
            <a:r>
              <a:rPr lang="en-US" dirty="0"/>
              <a:t>Personal Doctors And Pediatricians Are The Most Trusted Source For Reliable COVID-19 Vaccine Information</a:t>
            </a:r>
          </a:p>
        </p:txBody>
      </p:sp>
      <p:sp>
        <p:nvSpPr>
          <p:cNvPr id="3" name="Text Placeholder 2">
            <a:extLst>
              <a:ext uri="{FF2B5EF4-FFF2-40B4-BE49-F238E27FC236}">
                <a16:creationId xmlns:a16="http://schemas.microsoft.com/office/drawing/2014/main" id="{19AC41C7-24C8-4ECC-94FB-2050B62B7680}"/>
              </a:ext>
            </a:extLst>
          </p:cNvPr>
          <p:cNvSpPr>
            <a:spLocks noGrp="1"/>
          </p:cNvSpPr>
          <p:nvPr>
            <p:ph type="body" sz="quarter" idx="10"/>
          </p:nvPr>
        </p:nvSpPr>
        <p:spPr>
          <a:xfrm>
            <a:off x="455612" y="6291974"/>
            <a:ext cx="9687847" cy="686761"/>
          </a:xfrm>
        </p:spPr>
        <p:txBody>
          <a:bodyPr/>
          <a:lstStyle/>
          <a:p>
            <a:r>
              <a:rPr lang="en-US" dirty="0"/>
              <a:t>NOTE: *Among parents. **Among insured. ***Among those who are employed and not self-employed. See topline for full question wording.</a:t>
            </a:r>
          </a:p>
          <a:p>
            <a:r>
              <a:rPr lang="en-US" dirty="0"/>
              <a:t>SOURCE: KFF COVID-19 Vaccine Monitor (June 8-21, 2021)</a:t>
            </a:r>
          </a:p>
        </p:txBody>
      </p:sp>
      <p:pic>
        <p:nvPicPr>
          <p:cNvPr id="6" name="Picture 5" descr="Chart, bar chart&#10;&#10;Description automatically generated">
            <a:extLst>
              <a:ext uri="{FF2B5EF4-FFF2-40B4-BE49-F238E27FC236}">
                <a16:creationId xmlns:a16="http://schemas.microsoft.com/office/drawing/2014/main" id="{2C765635-2BC3-47EE-A471-6C4AC3713979}"/>
              </a:ext>
            </a:extLst>
          </p:cNvPr>
          <p:cNvPicPr>
            <a:picLocks noChangeAspect="1"/>
          </p:cNvPicPr>
          <p:nvPr/>
        </p:nvPicPr>
        <p:blipFill rotWithShape="1">
          <a:blip r:embed="rId2"/>
          <a:srcRect t="12414" b="11667"/>
          <a:stretch/>
        </p:blipFill>
        <p:spPr>
          <a:xfrm>
            <a:off x="455613" y="1210271"/>
            <a:ext cx="9583326" cy="4914081"/>
          </a:xfrm>
          <a:prstGeom prst="rect">
            <a:avLst/>
          </a:prstGeom>
        </p:spPr>
      </p:pic>
      <p:sp>
        <p:nvSpPr>
          <p:cNvPr id="4" name="TextBox 3">
            <a:extLst>
              <a:ext uri="{FF2B5EF4-FFF2-40B4-BE49-F238E27FC236}">
                <a16:creationId xmlns:a16="http://schemas.microsoft.com/office/drawing/2014/main" id="{C2D4E45E-C66B-4111-8E47-DAE2B58F1C23}"/>
              </a:ext>
            </a:extLst>
          </p:cNvPr>
          <p:cNvSpPr txBox="1"/>
          <p:nvPr/>
        </p:nvSpPr>
        <p:spPr>
          <a:xfrm>
            <a:off x="8027581" y="3551276"/>
            <a:ext cx="2200940" cy="338554"/>
          </a:xfrm>
          <a:prstGeom prst="rect">
            <a:avLst/>
          </a:prstGeom>
          <a:noFill/>
        </p:spPr>
        <p:txBody>
          <a:bodyPr wrap="square" rtlCol="0">
            <a:spAutoFit/>
          </a:bodyPr>
          <a:lstStyle/>
          <a:p>
            <a:r>
              <a:rPr lang="en-US" sz="1600" dirty="0">
                <a:solidFill>
                  <a:srgbClr val="FF0000"/>
                </a:solidFill>
              </a:rPr>
              <a:t>-12 since April 2020</a:t>
            </a:r>
          </a:p>
        </p:txBody>
      </p:sp>
      <p:sp>
        <p:nvSpPr>
          <p:cNvPr id="7" name="TextBox 6">
            <a:extLst>
              <a:ext uri="{FF2B5EF4-FFF2-40B4-BE49-F238E27FC236}">
                <a16:creationId xmlns:a16="http://schemas.microsoft.com/office/drawing/2014/main" id="{9FF0BEA4-CF68-45C9-942F-0162A16A4FC4}"/>
              </a:ext>
            </a:extLst>
          </p:cNvPr>
          <p:cNvSpPr txBox="1"/>
          <p:nvPr/>
        </p:nvSpPr>
        <p:spPr>
          <a:xfrm>
            <a:off x="7191145" y="5287929"/>
            <a:ext cx="2200940" cy="338554"/>
          </a:xfrm>
          <a:prstGeom prst="rect">
            <a:avLst/>
          </a:prstGeom>
          <a:noFill/>
        </p:spPr>
        <p:txBody>
          <a:bodyPr wrap="square" rtlCol="0">
            <a:spAutoFit/>
          </a:bodyPr>
          <a:lstStyle/>
          <a:p>
            <a:r>
              <a:rPr lang="en-US" sz="1600" dirty="0">
                <a:solidFill>
                  <a:srgbClr val="FF0000"/>
                </a:solidFill>
              </a:rPr>
              <a:t>-21 since April 2020</a:t>
            </a:r>
          </a:p>
        </p:txBody>
      </p:sp>
    </p:spTree>
    <p:extLst>
      <p:ext uri="{BB962C8B-B14F-4D97-AF65-F5344CB8AC3E}">
        <p14:creationId xmlns:p14="http://schemas.microsoft.com/office/powerpoint/2010/main" val="22685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842" y="1243330"/>
            <a:ext cx="11115628" cy="4601683"/>
          </a:xfrm>
        </p:spPr>
        <p:txBody>
          <a:bodyPr/>
          <a:lstStyle/>
          <a:p>
            <a:r>
              <a:rPr lang="en-US" sz="2000" dirty="0"/>
              <a:t>KFF is a </a:t>
            </a:r>
            <a:r>
              <a:rPr lang="en-US" sz="2000" b="1" dirty="0">
                <a:solidFill>
                  <a:schemeClr val="accent3"/>
                </a:solidFill>
              </a:rPr>
              <a:t>nonprofit organization focusing on national health issues</a:t>
            </a:r>
            <a:r>
              <a:rPr lang="en-US" sz="2000" dirty="0"/>
              <a:t>. We develop and run our own policy analysis, journalism and communications programs, sometimes in partnership with major news organizations.</a:t>
            </a:r>
          </a:p>
          <a:p>
            <a:r>
              <a:rPr lang="en-US" sz="2000" dirty="0"/>
              <a:t>Our Vaccine Monitor uses monthly surveys to track the </a:t>
            </a:r>
            <a:r>
              <a:rPr lang="en-US" sz="2000" b="1" dirty="0">
                <a:solidFill>
                  <a:schemeClr val="accent3"/>
                </a:solidFill>
              </a:rPr>
              <a:t>dynamic nature </a:t>
            </a:r>
            <a:r>
              <a:rPr lang="en-US" sz="2000" dirty="0"/>
              <a:t>of public opinion/experience on COVID-19 vaccines, including:</a:t>
            </a:r>
          </a:p>
          <a:p>
            <a:pPr lvl="1"/>
            <a:r>
              <a:rPr lang="en-US" dirty="0"/>
              <a:t>vaccine confidence and intentions</a:t>
            </a:r>
          </a:p>
          <a:p>
            <a:pPr lvl="1"/>
            <a:r>
              <a:rPr lang="en-US" dirty="0"/>
              <a:t>trusted messengers and messages</a:t>
            </a:r>
          </a:p>
          <a:p>
            <a:pPr lvl="1"/>
            <a:r>
              <a:rPr lang="en-US" dirty="0"/>
              <a:t>information needs</a:t>
            </a:r>
          </a:p>
          <a:p>
            <a:pPr lvl="1"/>
            <a:r>
              <a:rPr lang="en-US" dirty="0"/>
              <a:t>experiences</a:t>
            </a:r>
          </a:p>
          <a:p>
            <a:r>
              <a:rPr lang="en-US" sz="2000" dirty="0"/>
              <a:t>Method: </a:t>
            </a:r>
            <a:r>
              <a:rPr lang="en-US" sz="2000" b="1" dirty="0">
                <a:solidFill>
                  <a:schemeClr val="accent3"/>
                </a:solidFill>
              </a:rPr>
              <a:t>probability-based sampling</a:t>
            </a:r>
            <a:r>
              <a:rPr lang="en-US" sz="2000" dirty="0"/>
              <a:t>, RDD cell phone and landline, English and Spanish</a:t>
            </a:r>
          </a:p>
          <a:p>
            <a:r>
              <a:rPr lang="en-US" sz="2000" b="1" dirty="0">
                <a:solidFill>
                  <a:schemeClr val="accent3"/>
                </a:solidFill>
              </a:rPr>
              <a:t>Special focus </a:t>
            </a:r>
            <a:r>
              <a:rPr lang="en-US" sz="2000" dirty="0"/>
              <a:t>on at-risk populations, Black and Latino adults, rural residents, parents</a:t>
            </a:r>
          </a:p>
          <a:p>
            <a:r>
              <a:rPr lang="en-US" sz="2000" b="1" dirty="0">
                <a:solidFill>
                  <a:schemeClr val="accent3"/>
                </a:solidFill>
              </a:rPr>
              <a:t>Goal:</a:t>
            </a:r>
            <a:r>
              <a:rPr lang="en-US" sz="2000" dirty="0"/>
              <a:t> To provide public health, policy, advocacy and community organizations and communication experts with in-depth data to help them meet people where they are, so individuals can make decisions that best protect themselves and their families.</a:t>
            </a:r>
          </a:p>
          <a:p>
            <a:pPr marL="160020" indent="0">
              <a:buNone/>
            </a:pPr>
            <a:endParaRPr lang="en-US" sz="700" dirty="0"/>
          </a:p>
        </p:txBody>
      </p:sp>
      <p:sp>
        <p:nvSpPr>
          <p:cNvPr id="4" name="Title 3"/>
          <p:cNvSpPr>
            <a:spLocks noGrp="1"/>
          </p:cNvSpPr>
          <p:nvPr>
            <p:ph type="title"/>
          </p:nvPr>
        </p:nvSpPr>
        <p:spPr>
          <a:xfrm>
            <a:off x="468314" y="404785"/>
            <a:ext cx="11264900" cy="860136"/>
          </a:xfrm>
        </p:spPr>
        <p:txBody>
          <a:bodyPr/>
          <a:lstStyle/>
          <a:p>
            <a:r>
              <a:rPr lang="en-US" dirty="0"/>
              <a:t>KFF COVID-19 Vaccine Monitor: Project Overview</a:t>
            </a:r>
          </a:p>
        </p:txBody>
      </p:sp>
    </p:spTree>
    <p:extLst>
      <p:ext uri="{BB962C8B-B14F-4D97-AF65-F5344CB8AC3E}">
        <p14:creationId xmlns:p14="http://schemas.microsoft.com/office/powerpoint/2010/main" val="198774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852-D336-441B-9F4F-8EA613C84999}"/>
              </a:ext>
            </a:extLst>
          </p:cNvPr>
          <p:cNvSpPr>
            <a:spLocks noGrp="1"/>
          </p:cNvSpPr>
          <p:nvPr>
            <p:ph type="title"/>
          </p:nvPr>
        </p:nvSpPr>
        <p:spPr>
          <a:xfrm>
            <a:off x="455613" y="209952"/>
            <a:ext cx="11104752" cy="844213"/>
          </a:xfrm>
        </p:spPr>
        <p:txBody>
          <a:bodyPr/>
          <a:lstStyle/>
          <a:p>
            <a:r>
              <a:rPr lang="en-US" dirty="0"/>
              <a:t>Unvaccinated Adults And Republicans Less Likely To Trust Government Sources Of Information On COVID-19 Vaccines</a:t>
            </a:r>
          </a:p>
        </p:txBody>
      </p:sp>
      <p:sp>
        <p:nvSpPr>
          <p:cNvPr id="3" name="Text Placeholder 2">
            <a:extLst>
              <a:ext uri="{FF2B5EF4-FFF2-40B4-BE49-F238E27FC236}">
                <a16:creationId xmlns:a16="http://schemas.microsoft.com/office/drawing/2014/main" id="{19AC41C7-24C8-4ECC-94FB-2050B62B7680}"/>
              </a:ext>
            </a:extLst>
          </p:cNvPr>
          <p:cNvSpPr>
            <a:spLocks noGrp="1"/>
          </p:cNvSpPr>
          <p:nvPr>
            <p:ph type="body" sz="quarter" idx="10"/>
          </p:nvPr>
        </p:nvSpPr>
        <p:spPr>
          <a:xfrm>
            <a:off x="455612" y="6239722"/>
            <a:ext cx="9687847" cy="686761"/>
          </a:xfrm>
        </p:spPr>
        <p:txBody>
          <a:bodyPr/>
          <a:lstStyle/>
          <a:p>
            <a:r>
              <a:rPr lang="en-US" dirty="0"/>
              <a:t>NOTE: See topline for full question wording.</a:t>
            </a:r>
          </a:p>
          <a:p>
            <a:r>
              <a:rPr lang="en-US" dirty="0"/>
              <a:t>SOURCE: KFF COVID-19 Vaccine Monitor (June 8-21, 2021)</a:t>
            </a:r>
          </a:p>
        </p:txBody>
      </p:sp>
      <p:graphicFrame>
        <p:nvGraphicFramePr>
          <p:cNvPr id="5" name="Table 7">
            <a:extLst>
              <a:ext uri="{FF2B5EF4-FFF2-40B4-BE49-F238E27FC236}">
                <a16:creationId xmlns:a16="http://schemas.microsoft.com/office/drawing/2014/main" id="{912A1ECA-14E0-458F-83F0-85985D30BCF1}"/>
              </a:ext>
            </a:extLst>
          </p:cNvPr>
          <p:cNvGraphicFramePr>
            <a:graphicFrameLocks noGrp="1"/>
          </p:cNvGraphicFramePr>
          <p:nvPr/>
        </p:nvGraphicFramePr>
        <p:xfrm>
          <a:off x="455612" y="1464544"/>
          <a:ext cx="10686809" cy="4287520"/>
        </p:xfrm>
        <a:graphic>
          <a:graphicData uri="http://schemas.openxmlformats.org/drawingml/2006/table">
            <a:tbl>
              <a:tblPr firstRow="1" bandRow="1">
                <a:tableStyleId>{5C22544A-7EE6-4342-B048-85BDC9FD1C3A}</a:tableStyleId>
              </a:tblPr>
              <a:tblGrid>
                <a:gridCol w="5091316">
                  <a:extLst>
                    <a:ext uri="{9D8B030D-6E8A-4147-A177-3AD203B41FA5}">
                      <a16:colId xmlns:a16="http://schemas.microsoft.com/office/drawing/2014/main" val="1374954459"/>
                    </a:ext>
                  </a:extLst>
                </a:gridCol>
                <a:gridCol w="1300353">
                  <a:extLst>
                    <a:ext uri="{9D8B030D-6E8A-4147-A177-3AD203B41FA5}">
                      <a16:colId xmlns:a16="http://schemas.microsoft.com/office/drawing/2014/main" val="1964420784"/>
                    </a:ext>
                  </a:extLst>
                </a:gridCol>
                <a:gridCol w="1559243">
                  <a:extLst>
                    <a:ext uri="{9D8B030D-6E8A-4147-A177-3AD203B41FA5}">
                      <a16:colId xmlns:a16="http://schemas.microsoft.com/office/drawing/2014/main" val="1157881353"/>
                    </a:ext>
                  </a:extLst>
                </a:gridCol>
                <a:gridCol w="1289367">
                  <a:extLst>
                    <a:ext uri="{9D8B030D-6E8A-4147-A177-3AD203B41FA5}">
                      <a16:colId xmlns:a16="http://schemas.microsoft.com/office/drawing/2014/main" val="3394505166"/>
                    </a:ext>
                  </a:extLst>
                </a:gridCol>
                <a:gridCol w="1446530">
                  <a:extLst>
                    <a:ext uri="{9D8B030D-6E8A-4147-A177-3AD203B41FA5}">
                      <a16:colId xmlns:a16="http://schemas.microsoft.com/office/drawing/2014/main" val="2612458502"/>
                    </a:ext>
                  </a:extLst>
                </a:gridCol>
              </a:tblGrid>
              <a:tr h="370840">
                <a:tc>
                  <a:txBody>
                    <a:bodyPr/>
                    <a:lstStyle/>
                    <a:p>
                      <a:endParaRPr lang="en-US" sz="1600"/>
                    </a:p>
                  </a:txBody>
                  <a:tcPr/>
                </a:tc>
                <a:tc>
                  <a:txBody>
                    <a:bodyPr/>
                    <a:lstStyle/>
                    <a:p>
                      <a:pPr algn="ctr"/>
                      <a:r>
                        <a:rPr lang="en-US" sz="1600" dirty="0"/>
                        <a:t>Vaccinated</a:t>
                      </a:r>
                    </a:p>
                  </a:txBody>
                  <a:tcPr/>
                </a:tc>
                <a:tc>
                  <a:txBody>
                    <a:bodyPr/>
                    <a:lstStyle/>
                    <a:p>
                      <a:pPr algn="ctr"/>
                      <a:r>
                        <a:rPr lang="en-US" sz="1600" dirty="0"/>
                        <a:t>Unvaccinated</a:t>
                      </a:r>
                    </a:p>
                  </a:txBody>
                  <a:tcPr/>
                </a:tc>
                <a:tc>
                  <a:txBody>
                    <a:bodyPr/>
                    <a:lstStyle/>
                    <a:p>
                      <a:pPr algn="ctr"/>
                      <a:r>
                        <a:rPr lang="en-US" sz="1600" dirty="0"/>
                        <a:t>Democrats</a:t>
                      </a:r>
                    </a:p>
                  </a:txBody>
                  <a:tcPr/>
                </a:tc>
                <a:tc>
                  <a:txBody>
                    <a:bodyPr/>
                    <a:lstStyle/>
                    <a:p>
                      <a:pPr algn="ctr"/>
                      <a:r>
                        <a:rPr lang="en-US" sz="1600" dirty="0"/>
                        <a:t>Republicans</a:t>
                      </a:r>
                    </a:p>
                  </a:txBody>
                  <a:tcPr/>
                </a:tc>
                <a:extLst>
                  <a:ext uri="{0D108BD9-81ED-4DB2-BD59-A6C34878D82A}">
                    <a16:rowId xmlns:a16="http://schemas.microsoft.com/office/drawing/2014/main" val="770778136"/>
                  </a:ext>
                </a:extLst>
              </a:tr>
              <a:tr h="370840">
                <a:tc>
                  <a:txBody>
                    <a:bodyPr/>
                    <a:lstStyle/>
                    <a:p>
                      <a:r>
                        <a:rPr lang="en-US" sz="1600" dirty="0"/>
                        <a:t>% who trust each of the following to provide reliable information about COVID-19 vaccines:</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extLst>
                  <a:ext uri="{0D108BD9-81ED-4DB2-BD59-A6C34878D82A}">
                    <a16:rowId xmlns:a16="http://schemas.microsoft.com/office/drawing/2014/main" val="687421623"/>
                  </a:ext>
                </a:extLst>
              </a:tr>
              <a:tr h="370840">
                <a:tc>
                  <a:txBody>
                    <a:bodyPr/>
                    <a:lstStyle/>
                    <a:p>
                      <a:r>
                        <a:rPr lang="en-US" sz="1600" dirty="0"/>
                        <a:t>Their own doctor</a:t>
                      </a:r>
                    </a:p>
                  </a:txBody>
                  <a:tcPr/>
                </a:tc>
                <a:tc>
                  <a:txBody>
                    <a:bodyPr/>
                    <a:lstStyle/>
                    <a:p>
                      <a:pPr algn="ctr"/>
                      <a:r>
                        <a:rPr lang="en-US" sz="1600" dirty="0"/>
                        <a:t>89%</a:t>
                      </a:r>
                    </a:p>
                  </a:txBody>
                  <a:tcPr/>
                </a:tc>
                <a:tc>
                  <a:txBody>
                    <a:bodyPr/>
                    <a:lstStyle/>
                    <a:p>
                      <a:pPr algn="ctr"/>
                      <a:r>
                        <a:rPr lang="en-US" sz="1600" dirty="0"/>
                        <a:t>69%</a:t>
                      </a:r>
                    </a:p>
                  </a:txBody>
                  <a:tcPr/>
                </a:tc>
                <a:tc>
                  <a:txBody>
                    <a:bodyPr/>
                    <a:lstStyle/>
                    <a:p>
                      <a:pPr algn="ctr"/>
                      <a:r>
                        <a:rPr lang="en-US" sz="1600" dirty="0"/>
                        <a:t>88%</a:t>
                      </a:r>
                    </a:p>
                  </a:txBody>
                  <a:tcPr/>
                </a:tc>
                <a:tc>
                  <a:txBody>
                    <a:bodyPr/>
                    <a:lstStyle/>
                    <a:p>
                      <a:pPr algn="ctr"/>
                      <a:r>
                        <a:rPr lang="en-US" sz="1600" dirty="0"/>
                        <a:t>82%</a:t>
                      </a:r>
                    </a:p>
                  </a:txBody>
                  <a:tcPr/>
                </a:tc>
                <a:extLst>
                  <a:ext uri="{0D108BD9-81ED-4DB2-BD59-A6C34878D82A}">
                    <a16:rowId xmlns:a16="http://schemas.microsoft.com/office/drawing/2014/main" val="377785332"/>
                  </a:ext>
                </a:extLst>
              </a:tr>
              <a:tr h="370840">
                <a:tc>
                  <a:txBody>
                    <a:bodyPr/>
                    <a:lstStyle/>
                    <a:p>
                      <a:r>
                        <a:rPr lang="en-US" sz="1600" dirty="0"/>
                        <a:t>Their health insurance company</a:t>
                      </a:r>
                    </a:p>
                  </a:txBody>
                  <a:tcPr/>
                </a:tc>
                <a:tc>
                  <a:txBody>
                    <a:bodyPr/>
                    <a:lstStyle/>
                    <a:p>
                      <a:pPr algn="ctr"/>
                      <a:r>
                        <a:rPr lang="en-US" sz="1600" dirty="0"/>
                        <a:t>79</a:t>
                      </a:r>
                    </a:p>
                  </a:txBody>
                  <a:tcPr/>
                </a:tc>
                <a:tc>
                  <a:txBody>
                    <a:bodyPr/>
                    <a:lstStyle/>
                    <a:p>
                      <a:pPr algn="ctr"/>
                      <a:r>
                        <a:rPr lang="en-US" sz="1600" dirty="0"/>
                        <a:t>60</a:t>
                      </a:r>
                    </a:p>
                  </a:txBody>
                  <a:tcPr/>
                </a:tc>
                <a:tc>
                  <a:txBody>
                    <a:bodyPr/>
                    <a:lstStyle/>
                    <a:p>
                      <a:pPr algn="ctr"/>
                      <a:r>
                        <a:rPr lang="en-US" sz="1600" dirty="0"/>
                        <a:t>82</a:t>
                      </a:r>
                    </a:p>
                  </a:txBody>
                  <a:tcPr/>
                </a:tc>
                <a:tc>
                  <a:txBody>
                    <a:bodyPr/>
                    <a:lstStyle/>
                    <a:p>
                      <a:pPr algn="ctr"/>
                      <a:r>
                        <a:rPr lang="en-US" sz="1600" dirty="0"/>
                        <a:t>63</a:t>
                      </a:r>
                    </a:p>
                  </a:txBody>
                  <a:tcPr/>
                </a:tc>
                <a:extLst>
                  <a:ext uri="{0D108BD9-81ED-4DB2-BD59-A6C34878D82A}">
                    <a16:rowId xmlns:a16="http://schemas.microsoft.com/office/drawing/2014/main" val="3248247856"/>
                  </a:ext>
                </a:extLst>
              </a:tr>
              <a:tr h="370840">
                <a:tc>
                  <a:txBody>
                    <a:bodyPr/>
                    <a:lstStyle/>
                    <a:p>
                      <a:r>
                        <a:rPr lang="en-US" sz="1600" dirty="0"/>
                        <a:t>Their employer</a:t>
                      </a:r>
                    </a:p>
                  </a:txBody>
                  <a:tcPr/>
                </a:tc>
                <a:tc>
                  <a:txBody>
                    <a:bodyPr/>
                    <a:lstStyle/>
                    <a:p>
                      <a:pPr algn="ctr"/>
                      <a:r>
                        <a:rPr lang="en-US" sz="1600" dirty="0"/>
                        <a:t>78</a:t>
                      </a:r>
                    </a:p>
                  </a:txBody>
                  <a:tcPr/>
                </a:tc>
                <a:tc>
                  <a:txBody>
                    <a:bodyPr/>
                    <a:lstStyle/>
                    <a:p>
                      <a:pPr algn="ctr"/>
                      <a:r>
                        <a:rPr lang="en-US" sz="1600" dirty="0"/>
                        <a:t>61</a:t>
                      </a:r>
                    </a:p>
                  </a:txBody>
                  <a:tcPr/>
                </a:tc>
                <a:tc>
                  <a:txBody>
                    <a:bodyPr/>
                    <a:lstStyle/>
                    <a:p>
                      <a:pPr algn="ctr"/>
                      <a:r>
                        <a:rPr lang="en-US" sz="1600" dirty="0"/>
                        <a:t>83</a:t>
                      </a:r>
                    </a:p>
                  </a:txBody>
                  <a:tcPr/>
                </a:tc>
                <a:tc>
                  <a:txBody>
                    <a:bodyPr/>
                    <a:lstStyle/>
                    <a:p>
                      <a:pPr algn="ctr"/>
                      <a:r>
                        <a:rPr lang="en-US" sz="1600" dirty="0"/>
                        <a:t>71</a:t>
                      </a:r>
                    </a:p>
                  </a:txBody>
                  <a:tcPr/>
                </a:tc>
                <a:extLst>
                  <a:ext uri="{0D108BD9-81ED-4DB2-BD59-A6C34878D82A}">
                    <a16:rowId xmlns:a16="http://schemas.microsoft.com/office/drawing/2014/main" val="3267495021"/>
                  </a:ext>
                </a:extLst>
              </a:tr>
              <a:tr h="370840">
                <a:tc>
                  <a:txBody>
                    <a:bodyPr/>
                    <a:lstStyle/>
                    <a:p>
                      <a:r>
                        <a:rPr lang="en-US" sz="1600" dirty="0"/>
                        <a:t>The CDC</a:t>
                      </a:r>
                    </a:p>
                  </a:txBody>
                  <a:tcPr/>
                </a:tc>
                <a:tc>
                  <a:txBody>
                    <a:bodyPr/>
                    <a:lstStyle/>
                    <a:p>
                      <a:pPr algn="ctr"/>
                      <a:r>
                        <a:rPr lang="en-US" sz="1600" dirty="0"/>
                        <a:t>82</a:t>
                      </a:r>
                    </a:p>
                  </a:txBody>
                  <a:tcPr/>
                </a:tc>
                <a:tc>
                  <a:txBody>
                    <a:bodyPr/>
                    <a:lstStyle/>
                    <a:p>
                      <a:pPr algn="ctr"/>
                      <a:r>
                        <a:rPr lang="en-US" sz="1600" dirty="0">
                          <a:solidFill>
                            <a:srgbClr val="FF0000"/>
                          </a:solidFill>
                        </a:rPr>
                        <a:t>48</a:t>
                      </a:r>
                    </a:p>
                  </a:txBody>
                  <a:tcPr/>
                </a:tc>
                <a:tc>
                  <a:txBody>
                    <a:bodyPr/>
                    <a:lstStyle/>
                    <a:p>
                      <a:pPr algn="ctr"/>
                      <a:r>
                        <a:rPr lang="en-US" sz="1600" dirty="0"/>
                        <a:t>91</a:t>
                      </a:r>
                    </a:p>
                  </a:txBody>
                  <a:tcPr/>
                </a:tc>
                <a:tc>
                  <a:txBody>
                    <a:bodyPr/>
                    <a:lstStyle/>
                    <a:p>
                      <a:pPr algn="ctr"/>
                      <a:r>
                        <a:rPr lang="en-US" sz="1600" dirty="0">
                          <a:solidFill>
                            <a:srgbClr val="FF0000"/>
                          </a:solidFill>
                        </a:rPr>
                        <a:t>48</a:t>
                      </a:r>
                    </a:p>
                  </a:txBody>
                  <a:tcPr/>
                </a:tc>
                <a:extLst>
                  <a:ext uri="{0D108BD9-81ED-4DB2-BD59-A6C34878D82A}">
                    <a16:rowId xmlns:a16="http://schemas.microsoft.com/office/drawing/2014/main" val="1911418404"/>
                  </a:ext>
                </a:extLst>
              </a:tr>
              <a:tr h="370840">
                <a:tc>
                  <a:txBody>
                    <a:bodyPr/>
                    <a:lstStyle/>
                    <a:p>
                      <a:r>
                        <a:rPr lang="en-US" sz="1600" dirty="0"/>
                        <a:t>The FDA</a:t>
                      </a:r>
                    </a:p>
                  </a:txBody>
                  <a:tcPr/>
                </a:tc>
                <a:tc>
                  <a:txBody>
                    <a:bodyPr/>
                    <a:lstStyle/>
                    <a:p>
                      <a:pPr algn="ctr"/>
                      <a:r>
                        <a:rPr lang="en-US" sz="1600" dirty="0"/>
                        <a:t>79</a:t>
                      </a:r>
                    </a:p>
                  </a:txBody>
                  <a:tcPr/>
                </a:tc>
                <a:tc>
                  <a:txBody>
                    <a:bodyPr/>
                    <a:lstStyle/>
                    <a:p>
                      <a:pPr algn="ctr"/>
                      <a:r>
                        <a:rPr lang="en-US" sz="1600" dirty="0"/>
                        <a:t>51</a:t>
                      </a:r>
                    </a:p>
                  </a:txBody>
                  <a:tcPr/>
                </a:tc>
                <a:tc>
                  <a:txBody>
                    <a:bodyPr/>
                    <a:lstStyle/>
                    <a:p>
                      <a:pPr algn="ctr"/>
                      <a:r>
                        <a:rPr lang="en-US" sz="1600" dirty="0"/>
                        <a:t>83</a:t>
                      </a:r>
                    </a:p>
                  </a:txBody>
                  <a:tcPr/>
                </a:tc>
                <a:tc>
                  <a:txBody>
                    <a:bodyPr/>
                    <a:lstStyle/>
                    <a:p>
                      <a:pPr algn="ctr"/>
                      <a:r>
                        <a:rPr lang="en-US" sz="1600" dirty="0"/>
                        <a:t>56</a:t>
                      </a:r>
                    </a:p>
                  </a:txBody>
                  <a:tcPr/>
                </a:tc>
                <a:extLst>
                  <a:ext uri="{0D108BD9-81ED-4DB2-BD59-A6C34878D82A}">
                    <a16:rowId xmlns:a16="http://schemas.microsoft.com/office/drawing/2014/main" val="1265830517"/>
                  </a:ext>
                </a:extLst>
              </a:tr>
              <a:tr h="370840">
                <a:tc>
                  <a:txBody>
                    <a:bodyPr/>
                    <a:lstStyle/>
                    <a:p>
                      <a:r>
                        <a:rPr lang="en-US" sz="1600" dirty="0"/>
                        <a:t>Their local public health department</a:t>
                      </a:r>
                    </a:p>
                  </a:txBody>
                  <a:tcPr/>
                </a:tc>
                <a:tc>
                  <a:txBody>
                    <a:bodyPr/>
                    <a:lstStyle/>
                    <a:p>
                      <a:pPr algn="ctr"/>
                      <a:r>
                        <a:rPr lang="en-US" sz="1600" dirty="0"/>
                        <a:t>80</a:t>
                      </a:r>
                    </a:p>
                  </a:txBody>
                  <a:tcPr/>
                </a:tc>
                <a:tc>
                  <a:txBody>
                    <a:bodyPr/>
                    <a:lstStyle/>
                    <a:p>
                      <a:pPr algn="ctr"/>
                      <a:r>
                        <a:rPr lang="en-US" sz="1600" dirty="0">
                          <a:solidFill>
                            <a:srgbClr val="FF0000"/>
                          </a:solidFill>
                        </a:rPr>
                        <a:t>49</a:t>
                      </a:r>
                    </a:p>
                  </a:txBody>
                  <a:tcPr/>
                </a:tc>
                <a:tc>
                  <a:txBody>
                    <a:bodyPr/>
                    <a:lstStyle/>
                    <a:p>
                      <a:pPr algn="ctr"/>
                      <a:r>
                        <a:rPr lang="en-US" sz="1600" dirty="0"/>
                        <a:t>86</a:t>
                      </a:r>
                    </a:p>
                  </a:txBody>
                  <a:tcPr/>
                </a:tc>
                <a:tc>
                  <a:txBody>
                    <a:bodyPr/>
                    <a:lstStyle/>
                    <a:p>
                      <a:pPr algn="ctr"/>
                      <a:r>
                        <a:rPr lang="en-US" sz="1600" dirty="0"/>
                        <a:t>52</a:t>
                      </a:r>
                    </a:p>
                  </a:txBody>
                  <a:tcPr/>
                </a:tc>
                <a:extLst>
                  <a:ext uri="{0D108BD9-81ED-4DB2-BD59-A6C34878D82A}">
                    <a16:rowId xmlns:a16="http://schemas.microsoft.com/office/drawing/2014/main" val="453999319"/>
                  </a:ext>
                </a:extLst>
              </a:tr>
              <a:tr h="370840">
                <a:tc>
                  <a:txBody>
                    <a:bodyPr/>
                    <a:lstStyle/>
                    <a:p>
                      <a:r>
                        <a:rPr lang="en-US" sz="1600" dirty="0"/>
                        <a:t>President Joe Biden</a:t>
                      </a:r>
                    </a:p>
                  </a:txBody>
                  <a:tcPr/>
                </a:tc>
                <a:tc>
                  <a:txBody>
                    <a:bodyPr/>
                    <a:lstStyle/>
                    <a:p>
                      <a:pPr algn="ctr"/>
                      <a:r>
                        <a:rPr lang="en-US" sz="1600" dirty="0"/>
                        <a:t>72</a:t>
                      </a:r>
                    </a:p>
                  </a:txBody>
                  <a:tcPr/>
                </a:tc>
                <a:tc>
                  <a:txBody>
                    <a:bodyPr/>
                    <a:lstStyle/>
                    <a:p>
                      <a:pPr algn="ctr"/>
                      <a:r>
                        <a:rPr lang="en-US" sz="1600" dirty="0">
                          <a:solidFill>
                            <a:srgbClr val="FF0000"/>
                          </a:solidFill>
                        </a:rPr>
                        <a:t>32</a:t>
                      </a:r>
                    </a:p>
                  </a:txBody>
                  <a:tcPr/>
                </a:tc>
                <a:tc>
                  <a:txBody>
                    <a:bodyPr/>
                    <a:lstStyle/>
                    <a:p>
                      <a:pPr algn="ctr"/>
                      <a:r>
                        <a:rPr lang="en-US" sz="1600" dirty="0"/>
                        <a:t>91</a:t>
                      </a:r>
                    </a:p>
                  </a:txBody>
                  <a:tcPr/>
                </a:tc>
                <a:tc>
                  <a:txBody>
                    <a:bodyPr/>
                    <a:lstStyle/>
                    <a:p>
                      <a:pPr algn="ctr"/>
                      <a:r>
                        <a:rPr lang="en-US" sz="1600" dirty="0">
                          <a:solidFill>
                            <a:srgbClr val="FF0000"/>
                          </a:solidFill>
                        </a:rPr>
                        <a:t>22</a:t>
                      </a:r>
                    </a:p>
                  </a:txBody>
                  <a:tcPr/>
                </a:tc>
                <a:extLst>
                  <a:ext uri="{0D108BD9-81ED-4DB2-BD59-A6C34878D82A}">
                    <a16:rowId xmlns:a16="http://schemas.microsoft.com/office/drawing/2014/main" val="201620716"/>
                  </a:ext>
                </a:extLst>
              </a:tr>
              <a:tr h="370840">
                <a:tc>
                  <a:txBody>
                    <a:bodyPr/>
                    <a:lstStyle/>
                    <a:p>
                      <a:r>
                        <a:rPr lang="en-US" sz="1600" dirty="0"/>
                        <a:t>Dr. Anthony Fauci</a:t>
                      </a:r>
                    </a:p>
                  </a:txBody>
                  <a:tcPr/>
                </a:tc>
                <a:tc>
                  <a:txBody>
                    <a:bodyPr/>
                    <a:lstStyle/>
                    <a:p>
                      <a:pPr algn="ctr"/>
                      <a:r>
                        <a:rPr lang="en-US" sz="1600" dirty="0"/>
                        <a:t>74</a:t>
                      </a:r>
                    </a:p>
                  </a:txBody>
                  <a:tcPr/>
                </a:tc>
                <a:tc>
                  <a:txBody>
                    <a:bodyPr/>
                    <a:lstStyle/>
                    <a:p>
                      <a:pPr algn="ctr"/>
                      <a:r>
                        <a:rPr lang="en-US" sz="1600" dirty="0">
                          <a:solidFill>
                            <a:srgbClr val="FF0000"/>
                          </a:solidFill>
                        </a:rPr>
                        <a:t>27</a:t>
                      </a:r>
                    </a:p>
                  </a:txBody>
                  <a:tcPr/>
                </a:tc>
                <a:tc>
                  <a:txBody>
                    <a:bodyPr/>
                    <a:lstStyle/>
                    <a:p>
                      <a:pPr algn="ctr"/>
                      <a:r>
                        <a:rPr lang="en-US" sz="1600" dirty="0"/>
                        <a:t>87</a:t>
                      </a:r>
                    </a:p>
                  </a:txBody>
                  <a:tcPr/>
                </a:tc>
                <a:tc>
                  <a:txBody>
                    <a:bodyPr/>
                    <a:lstStyle/>
                    <a:p>
                      <a:pPr algn="ctr"/>
                      <a:r>
                        <a:rPr lang="en-US" sz="1600" dirty="0">
                          <a:solidFill>
                            <a:srgbClr val="FF0000"/>
                          </a:solidFill>
                        </a:rPr>
                        <a:t>30</a:t>
                      </a:r>
                    </a:p>
                  </a:txBody>
                  <a:tcPr/>
                </a:tc>
                <a:extLst>
                  <a:ext uri="{0D108BD9-81ED-4DB2-BD59-A6C34878D82A}">
                    <a16:rowId xmlns:a16="http://schemas.microsoft.com/office/drawing/2014/main" val="1355759086"/>
                  </a:ext>
                </a:extLst>
              </a:tr>
              <a:tr h="370840">
                <a:tc>
                  <a:txBody>
                    <a:bodyPr/>
                    <a:lstStyle/>
                    <a:p>
                      <a:r>
                        <a:rPr lang="en-US" sz="1600" dirty="0"/>
                        <a:t>Their state government officials</a:t>
                      </a:r>
                    </a:p>
                  </a:txBody>
                  <a:tcPr/>
                </a:tc>
                <a:tc>
                  <a:txBody>
                    <a:bodyPr/>
                    <a:lstStyle/>
                    <a:p>
                      <a:pPr algn="ctr"/>
                      <a:r>
                        <a:rPr lang="en-US" sz="1600" dirty="0"/>
                        <a:t>64</a:t>
                      </a:r>
                    </a:p>
                  </a:txBody>
                  <a:tcPr/>
                </a:tc>
                <a:tc>
                  <a:txBody>
                    <a:bodyPr/>
                    <a:lstStyle/>
                    <a:p>
                      <a:pPr algn="ctr"/>
                      <a:r>
                        <a:rPr lang="en-US" sz="1600" dirty="0">
                          <a:solidFill>
                            <a:srgbClr val="FF0000"/>
                          </a:solidFill>
                        </a:rPr>
                        <a:t>41</a:t>
                      </a:r>
                    </a:p>
                  </a:txBody>
                  <a:tcPr/>
                </a:tc>
                <a:tc>
                  <a:txBody>
                    <a:bodyPr/>
                    <a:lstStyle/>
                    <a:p>
                      <a:pPr algn="ctr"/>
                      <a:r>
                        <a:rPr lang="en-US" sz="1600" dirty="0"/>
                        <a:t>71</a:t>
                      </a:r>
                    </a:p>
                  </a:txBody>
                  <a:tcPr/>
                </a:tc>
                <a:tc>
                  <a:txBody>
                    <a:bodyPr/>
                    <a:lstStyle/>
                    <a:p>
                      <a:pPr algn="ctr"/>
                      <a:r>
                        <a:rPr lang="en-US" sz="1600" dirty="0">
                          <a:solidFill>
                            <a:srgbClr val="FF0000"/>
                          </a:solidFill>
                        </a:rPr>
                        <a:t>45</a:t>
                      </a:r>
                    </a:p>
                  </a:txBody>
                  <a:tcPr/>
                </a:tc>
                <a:extLst>
                  <a:ext uri="{0D108BD9-81ED-4DB2-BD59-A6C34878D82A}">
                    <a16:rowId xmlns:a16="http://schemas.microsoft.com/office/drawing/2014/main" val="2754410502"/>
                  </a:ext>
                </a:extLst>
              </a:tr>
            </a:tbl>
          </a:graphicData>
        </a:graphic>
      </p:graphicFrame>
    </p:spTree>
    <p:extLst>
      <p:ext uri="{BB962C8B-B14F-4D97-AF65-F5344CB8AC3E}">
        <p14:creationId xmlns:p14="http://schemas.microsoft.com/office/powerpoint/2010/main" val="377100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338548"/>
            <a:ext cx="11277599" cy="1066799"/>
          </a:xfrm>
        </p:spPr>
        <p:txBody>
          <a:bodyPr/>
          <a:lstStyle/>
          <a:p>
            <a:r>
              <a:rPr lang="en-US" dirty="0"/>
              <a:t>Slowdown In Parents’ Reported Uptake Of COVID-19 Vaccine For 12-17 Year-Olds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57900"/>
            <a:ext cx="9278937" cy="800100"/>
          </a:xfrm>
        </p:spPr>
        <p:txBody>
          <a:bodyPr/>
          <a:lstStyle/>
          <a:p>
            <a:r>
              <a:rPr lang="en-US" dirty="0"/>
              <a:t>NOTE: Among parents or guardians between the ages of 12 and 17. April 2021 question wording: “Once there is a COVID-19 vaccine authorized and available for your child’s age group, do you think you will…?" See topline for full question wording.</a:t>
            </a:r>
          </a:p>
          <a:p>
            <a:r>
              <a:rPr lang="en-US" dirty="0"/>
              <a:t>SOURCE: KFF COVID-19 Vaccine Monitor</a:t>
            </a:r>
          </a:p>
        </p:txBody>
      </p:sp>
      <p:pic>
        <p:nvPicPr>
          <p:cNvPr id="5" name="Picture 4">
            <a:extLst>
              <a:ext uri="{FF2B5EF4-FFF2-40B4-BE49-F238E27FC236}">
                <a16:creationId xmlns:a16="http://schemas.microsoft.com/office/drawing/2014/main" id="{971793DB-7274-4FF2-ABCF-5EDE3D8C208E}"/>
              </a:ext>
            </a:extLst>
          </p:cNvPr>
          <p:cNvPicPr>
            <a:picLocks noChangeAspect="1"/>
          </p:cNvPicPr>
          <p:nvPr/>
        </p:nvPicPr>
        <p:blipFill rotWithShape="1">
          <a:blip r:embed="rId2"/>
          <a:srcRect t="20176" b="12139"/>
          <a:stretch/>
        </p:blipFill>
        <p:spPr>
          <a:xfrm>
            <a:off x="455613" y="1617618"/>
            <a:ext cx="11010963" cy="4091224"/>
          </a:xfrm>
          <a:prstGeom prst="rect">
            <a:avLst/>
          </a:prstGeom>
        </p:spPr>
      </p:pic>
    </p:spTree>
    <p:extLst>
      <p:ext uri="{BB962C8B-B14F-4D97-AF65-F5344CB8AC3E}">
        <p14:creationId xmlns:p14="http://schemas.microsoft.com/office/powerpoint/2010/main" val="42722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495300"/>
            <a:ext cx="11277600" cy="1066800"/>
          </a:xfrm>
        </p:spPr>
        <p:txBody>
          <a:bodyPr/>
          <a:lstStyle/>
          <a:p>
            <a:r>
              <a:rPr lang="en-US" dirty="0"/>
              <a:t>Parents Of 5-11 Year-Olds Split Roughly Into Thirds In Intention To Vaccinate Their Child For COVID-19</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93034"/>
            <a:ext cx="9179458" cy="686761"/>
          </a:xfrm>
        </p:spPr>
        <p:txBody>
          <a:bodyPr/>
          <a:lstStyle/>
          <a:p>
            <a:r>
              <a:rPr lang="en-US" dirty="0"/>
              <a:t>NOTE: Among parents or guardians of children between the ages of 5 and 11. Jul.-Oct. 2021 question wording: “Once there is a COVID-19 vaccine authorized and available for your child’s age group, do you think you will…?” See topline for full question wording.</a:t>
            </a:r>
          </a:p>
          <a:p>
            <a:r>
              <a:rPr lang="en-US" dirty="0"/>
              <a:t>SOURCE: KFF COVID-19 Vaccine Monitor</a:t>
            </a:r>
          </a:p>
        </p:txBody>
      </p:sp>
      <p:pic>
        <p:nvPicPr>
          <p:cNvPr id="6" name="Picture 5">
            <a:extLst>
              <a:ext uri="{FF2B5EF4-FFF2-40B4-BE49-F238E27FC236}">
                <a16:creationId xmlns:a16="http://schemas.microsoft.com/office/drawing/2014/main" id="{063F3696-E734-4861-BD98-5F1A5DD365B8}"/>
              </a:ext>
            </a:extLst>
          </p:cNvPr>
          <p:cNvPicPr>
            <a:picLocks noChangeAspect="1"/>
          </p:cNvPicPr>
          <p:nvPr/>
        </p:nvPicPr>
        <p:blipFill rotWithShape="1">
          <a:blip r:embed="rId2"/>
          <a:srcRect l="-21" t="19698" r="-300" b="17254"/>
          <a:stretch/>
        </p:blipFill>
        <p:spPr>
          <a:xfrm>
            <a:off x="455612" y="2193035"/>
            <a:ext cx="11277600" cy="3016470"/>
          </a:xfrm>
          <a:prstGeom prst="rect">
            <a:avLst/>
          </a:prstGeom>
        </p:spPr>
      </p:pic>
    </p:spTree>
    <p:extLst>
      <p:ext uri="{BB962C8B-B14F-4D97-AF65-F5344CB8AC3E}">
        <p14:creationId xmlns:p14="http://schemas.microsoft.com/office/powerpoint/2010/main" val="314457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495300"/>
            <a:ext cx="11277600" cy="1066800"/>
          </a:xfrm>
        </p:spPr>
        <p:txBody>
          <a:bodyPr/>
          <a:lstStyle/>
          <a:p>
            <a:r>
              <a:rPr lang="en-US" dirty="0"/>
              <a:t>Parents’ Intentions To Vaccinate Kids Largely Lines Up With Their Own Vaccination Status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36010"/>
            <a:ext cx="9364662" cy="821990"/>
          </a:xfrm>
        </p:spPr>
        <p:txBody>
          <a:bodyPr/>
          <a:lstStyle/>
          <a:p>
            <a:endParaRPr lang="en-US" dirty="0"/>
          </a:p>
          <a:p>
            <a:r>
              <a:rPr lang="en-US" dirty="0"/>
              <a:t>NOTE: Among parents or guardians of children ages 5-17. See topline for full question wording.</a:t>
            </a:r>
          </a:p>
          <a:p>
            <a:r>
              <a:rPr lang="en-US" dirty="0"/>
              <a:t>SOURCE: KFF COVID-19 Vaccine Monitor: Winter Update on Parents’ Views (November 8-23, 2021)</a:t>
            </a:r>
          </a:p>
        </p:txBody>
      </p:sp>
      <p:pic>
        <p:nvPicPr>
          <p:cNvPr id="8" name="Picture 7">
            <a:extLst>
              <a:ext uri="{FF2B5EF4-FFF2-40B4-BE49-F238E27FC236}">
                <a16:creationId xmlns:a16="http://schemas.microsoft.com/office/drawing/2014/main" id="{5FF64717-ABEE-47BF-BE1F-3229E92316B6}"/>
              </a:ext>
            </a:extLst>
          </p:cNvPr>
          <p:cNvPicPr>
            <a:picLocks noChangeAspect="1"/>
          </p:cNvPicPr>
          <p:nvPr/>
        </p:nvPicPr>
        <p:blipFill rotWithShape="1">
          <a:blip r:embed="rId2"/>
          <a:srcRect l="-53" t="17242" r="-248" b="15605"/>
          <a:stretch/>
        </p:blipFill>
        <p:spPr>
          <a:xfrm>
            <a:off x="455613" y="1821634"/>
            <a:ext cx="11277600" cy="3544389"/>
          </a:xfrm>
          <a:prstGeom prst="rect">
            <a:avLst/>
          </a:prstGeom>
        </p:spPr>
      </p:pic>
      <p:sp>
        <p:nvSpPr>
          <p:cNvPr id="4" name="Rectangle: Rounded Corners 3">
            <a:extLst>
              <a:ext uri="{FF2B5EF4-FFF2-40B4-BE49-F238E27FC236}">
                <a16:creationId xmlns:a16="http://schemas.microsoft.com/office/drawing/2014/main" id="{13F62B65-0B1D-4282-B1E9-428951F58449}"/>
              </a:ext>
            </a:extLst>
          </p:cNvPr>
          <p:cNvSpPr/>
          <p:nvPr/>
        </p:nvSpPr>
        <p:spPr>
          <a:xfrm>
            <a:off x="8011886" y="4441367"/>
            <a:ext cx="2595154" cy="383177"/>
          </a:xfrm>
          <a:prstGeom prst="roundRect">
            <a:avLst/>
          </a:prstGeom>
          <a:no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96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95605"/>
            <a:ext cx="11277600" cy="1066800"/>
          </a:xfrm>
        </p:spPr>
        <p:txBody>
          <a:bodyPr/>
          <a:lstStyle/>
          <a:p>
            <a:r>
              <a:rPr lang="en-US" dirty="0"/>
              <a:t>Parents’ Political Identity Factors Heavily Into COVID-19 Vaccination Intention For Kids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64670"/>
            <a:ext cx="9179458" cy="686761"/>
          </a:xfrm>
        </p:spPr>
        <p:txBody>
          <a:bodyPr/>
          <a:lstStyle/>
          <a:p>
            <a:r>
              <a:rPr lang="en-US" dirty="0"/>
              <a:t>NOTE: Among parents or guardians of children ages 5-17. See topline for full question wording.</a:t>
            </a:r>
          </a:p>
          <a:p>
            <a:r>
              <a:rPr lang="en-US" dirty="0"/>
              <a:t>SOURCE: KFF COVID-19 Vaccine Monitor: Winter Update on Parents’ Views (November 8-23, 2021)</a:t>
            </a:r>
          </a:p>
        </p:txBody>
      </p:sp>
      <p:pic>
        <p:nvPicPr>
          <p:cNvPr id="5" name="Picture 4">
            <a:extLst>
              <a:ext uri="{FF2B5EF4-FFF2-40B4-BE49-F238E27FC236}">
                <a16:creationId xmlns:a16="http://schemas.microsoft.com/office/drawing/2014/main" id="{8067C3A0-A012-4A7D-A1D1-F40DDB9AC715}"/>
              </a:ext>
            </a:extLst>
          </p:cNvPr>
          <p:cNvPicPr>
            <a:picLocks noChangeAspect="1"/>
          </p:cNvPicPr>
          <p:nvPr/>
        </p:nvPicPr>
        <p:blipFill rotWithShape="1">
          <a:blip r:embed="rId2"/>
          <a:srcRect t="15614" b="9996"/>
          <a:stretch/>
        </p:blipFill>
        <p:spPr>
          <a:xfrm>
            <a:off x="462045" y="1567166"/>
            <a:ext cx="11224836" cy="4490734"/>
          </a:xfrm>
          <a:prstGeom prst="rect">
            <a:avLst/>
          </a:prstGeom>
        </p:spPr>
      </p:pic>
    </p:spTree>
    <p:extLst>
      <p:ext uri="{BB962C8B-B14F-4D97-AF65-F5344CB8AC3E}">
        <p14:creationId xmlns:p14="http://schemas.microsoft.com/office/powerpoint/2010/main" val="425396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BDED-AC8E-4D5A-9A19-855769316D58}"/>
              </a:ext>
            </a:extLst>
          </p:cNvPr>
          <p:cNvSpPr>
            <a:spLocks noGrp="1"/>
          </p:cNvSpPr>
          <p:nvPr>
            <p:ph type="title"/>
          </p:nvPr>
        </p:nvSpPr>
        <p:spPr>
          <a:xfrm>
            <a:off x="455613" y="274583"/>
            <a:ext cx="11277600" cy="1066800"/>
          </a:xfrm>
        </p:spPr>
        <p:txBody>
          <a:bodyPr/>
          <a:lstStyle/>
          <a:p>
            <a:r>
              <a:rPr lang="en-US" dirty="0"/>
              <a:t>Parents Of Color, Mothers, And Vaccinated Parents Are More Likely To Worry About Their Child Getting Sick From COVID-19</a:t>
            </a:r>
          </a:p>
        </p:txBody>
      </p:sp>
      <p:sp>
        <p:nvSpPr>
          <p:cNvPr id="5" name="Text Placeholder 2">
            <a:extLst>
              <a:ext uri="{FF2B5EF4-FFF2-40B4-BE49-F238E27FC236}">
                <a16:creationId xmlns:a16="http://schemas.microsoft.com/office/drawing/2014/main" id="{C01D02CF-5CB9-4D62-B086-6E762ECA9DDA}"/>
              </a:ext>
            </a:extLst>
          </p:cNvPr>
          <p:cNvSpPr>
            <a:spLocks noGrp="1"/>
          </p:cNvSpPr>
          <p:nvPr>
            <p:ph type="body" sz="quarter" idx="10"/>
          </p:nvPr>
        </p:nvSpPr>
        <p:spPr>
          <a:xfrm>
            <a:off x="455613" y="6057900"/>
            <a:ext cx="9178925" cy="687387"/>
          </a:xfrm>
        </p:spPr>
        <p:txBody>
          <a:bodyPr/>
          <a:lstStyle/>
          <a:p>
            <a:endParaRPr lang="en-US" dirty="0"/>
          </a:p>
          <a:p>
            <a:r>
              <a:rPr lang="en-US" dirty="0"/>
              <a:t>NOTE: Among parents or guardians of children ages 5-17. See topline for full question wording.</a:t>
            </a:r>
          </a:p>
          <a:p>
            <a:r>
              <a:rPr lang="en-US" dirty="0"/>
              <a:t>SOURCE: KFF COVID-19 Vaccine Monitor: Winter Update on Parents’ Views (November 8-23, 2021)</a:t>
            </a:r>
          </a:p>
        </p:txBody>
      </p:sp>
      <p:pic>
        <p:nvPicPr>
          <p:cNvPr id="7" name="Picture 6">
            <a:extLst>
              <a:ext uri="{FF2B5EF4-FFF2-40B4-BE49-F238E27FC236}">
                <a16:creationId xmlns:a16="http://schemas.microsoft.com/office/drawing/2014/main" id="{7973E2CD-2693-4DEF-BD73-0CA7F6C16E4B}"/>
              </a:ext>
            </a:extLst>
          </p:cNvPr>
          <p:cNvPicPr>
            <a:picLocks noChangeAspect="1"/>
          </p:cNvPicPr>
          <p:nvPr/>
        </p:nvPicPr>
        <p:blipFill rotWithShape="1">
          <a:blip r:embed="rId2"/>
          <a:srcRect t="9528" b="39017"/>
          <a:stretch/>
        </p:blipFill>
        <p:spPr>
          <a:xfrm>
            <a:off x="455613" y="1484104"/>
            <a:ext cx="9337434" cy="4573796"/>
          </a:xfrm>
          <a:prstGeom prst="rect">
            <a:avLst/>
          </a:prstGeom>
        </p:spPr>
      </p:pic>
    </p:spTree>
    <p:extLst>
      <p:ext uri="{BB962C8B-B14F-4D97-AF65-F5344CB8AC3E}">
        <p14:creationId xmlns:p14="http://schemas.microsoft.com/office/powerpoint/2010/main" val="135447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571500"/>
            <a:ext cx="11277600" cy="982096"/>
          </a:xfrm>
        </p:spPr>
        <p:txBody>
          <a:bodyPr/>
          <a:lstStyle/>
          <a:p>
            <a:r>
              <a:rPr lang="en-US" dirty="0"/>
              <a:t>CHALLENGE: Parents Are Less Confident That The COVID-19 Vaccines Are Safe For Children, Particularly At Younger Ages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06405"/>
            <a:ext cx="9179458" cy="686761"/>
          </a:xfrm>
        </p:spPr>
        <p:txBody>
          <a:bodyPr/>
          <a:lstStyle/>
          <a:p>
            <a:r>
              <a:rPr lang="en-US" dirty="0"/>
              <a:t>NOTE: Among parents or guardians of children under 18. See topline for full question wording.</a:t>
            </a:r>
          </a:p>
          <a:p>
            <a:r>
              <a:rPr lang="en-US" dirty="0"/>
              <a:t>SOURCE: KFF COVID-19 Vaccine Monitor: Winter Update on Parents’ Views (November 8-23, 2021)</a:t>
            </a:r>
          </a:p>
        </p:txBody>
      </p:sp>
      <p:pic>
        <p:nvPicPr>
          <p:cNvPr id="6" name="Picture 5">
            <a:extLst>
              <a:ext uri="{FF2B5EF4-FFF2-40B4-BE49-F238E27FC236}">
                <a16:creationId xmlns:a16="http://schemas.microsoft.com/office/drawing/2014/main" id="{9F3E6F26-F210-4D7D-92C1-B6B5EEECD780}"/>
              </a:ext>
            </a:extLst>
          </p:cNvPr>
          <p:cNvPicPr>
            <a:picLocks noChangeAspect="1"/>
          </p:cNvPicPr>
          <p:nvPr/>
        </p:nvPicPr>
        <p:blipFill rotWithShape="1">
          <a:blip r:embed="rId2"/>
          <a:srcRect l="7" t="23249" r="1" b="15466"/>
          <a:stretch/>
        </p:blipFill>
        <p:spPr>
          <a:xfrm>
            <a:off x="455613" y="2598820"/>
            <a:ext cx="11277600" cy="2692984"/>
          </a:xfrm>
          <a:prstGeom prst="rect">
            <a:avLst/>
          </a:prstGeom>
        </p:spPr>
      </p:pic>
    </p:spTree>
    <p:extLst>
      <p:ext uri="{BB962C8B-B14F-4D97-AF65-F5344CB8AC3E}">
        <p14:creationId xmlns:p14="http://schemas.microsoft.com/office/powerpoint/2010/main" val="389401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B9DD-3E10-46D3-8532-AB8F29D3CB95}"/>
              </a:ext>
            </a:extLst>
          </p:cNvPr>
          <p:cNvSpPr>
            <a:spLocks noGrp="1"/>
          </p:cNvSpPr>
          <p:nvPr>
            <p:ph type="title"/>
          </p:nvPr>
        </p:nvSpPr>
        <p:spPr>
          <a:xfrm>
            <a:off x="455613" y="266515"/>
            <a:ext cx="11104752" cy="964655"/>
          </a:xfrm>
        </p:spPr>
        <p:txBody>
          <a:bodyPr/>
          <a:lstStyle/>
          <a:p>
            <a:r>
              <a:rPr lang="en-US" dirty="0"/>
              <a:t>CHALLENGE: Black, Hispanic, And Lower Income Parents Are Concerned About Access Issues In Getting Children Vaccinated</a:t>
            </a:r>
          </a:p>
        </p:txBody>
      </p:sp>
      <p:sp>
        <p:nvSpPr>
          <p:cNvPr id="3" name="Text Placeholder 2">
            <a:extLst>
              <a:ext uri="{FF2B5EF4-FFF2-40B4-BE49-F238E27FC236}">
                <a16:creationId xmlns:a16="http://schemas.microsoft.com/office/drawing/2014/main" id="{11DD86CA-4C30-435C-A27D-2A74D9C482D0}"/>
              </a:ext>
            </a:extLst>
          </p:cNvPr>
          <p:cNvSpPr>
            <a:spLocks noGrp="1"/>
          </p:cNvSpPr>
          <p:nvPr>
            <p:ph type="body" sz="quarter" idx="10"/>
          </p:nvPr>
        </p:nvSpPr>
        <p:spPr>
          <a:xfrm>
            <a:off x="455612" y="6069030"/>
            <a:ext cx="9676359" cy="686761"/>
          </a:xfrm>
        </p:spPr>
        <p:txBody>
          <a:bodyPr/>
          <a:lstStyle/>
          <a:p>
            <a:endParaRPr lang="en-US" dirty="0"/>
          </a:p>
          <a:p>
            <a:r>
              <a:rPr lang="en-US" dirty="0"/>
              <a:t>NOTE: Among parents or guardians of children ages 5-17 who have not gotten the COVID-19 vaccine. See topline for full question wording.</a:t>
            </a:r>
          </a:p>
          <a:p>
            <a:r>
              <a:rPr lang="en-US" dirty="0"/>
              <a:t>SOURCE: KFF COVID-19 Vaccine Monitor: Winter Update on Parents’ Views (November 8-23, 2021)</a:t>
            </a:r>
          </a:p>
        </p:txBody>
      </p:sp>
      <p:pic>
        <p:nvPicPr>
          <p:cNvPr id="6" name="Picture 5">
            <a:extLst>
              <a:ext uri="{FF2B5EF4-FFF2-40B4-BE49-F238E27FC236}">
                <a16:creationId xmlns:a16="http://schemas.microsoft.com/office/drawing/2014/main" id="{F99891C2-4473-4F95-AEC9-E34980A2A4B3}"/>
              </a:ext>
            </a:extLst>
          </p:cNvPr>
          <p:cNvPicPr>
            <a:picLocks noChangeAspect="1"/>
          </p:cNvPicPr>
          <p:nvPr/>
        </p:nvPicPr>
        <p:blipFill rotWithShape="1">
          <a:blip r:embed="rId2"/>
          <a:srcRect t="13822" b="10970"/>
          <a:stretch/>
        </p:blipFill>
        <p:spPr>
          <a:xfrm>
            <a:off x="728128" y="1375953"/>
            <a:ext cx="9518576" cy="4825149"/>
          </a:xfrm>
          <a:prstGeom prst="rect">
            <a:avLst/>
          </a:prstGeom>
        </p:spPr>
      </p:pic>
    </p:spTree>
    <p:extLst>
      <p:ext uri="{BB962C8B-B14F-4D97-AF65-F5344CB8AC3E}">
        <p14:creationId xmlns:p14="http://schemas.microsoft.com/office/powerpoint/2010/main" val="387950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EB62-0DB6-4503-991D-C820BF2A100F}"/>
              </a:ext>
            </a:extLst>
          </p:cNvPr>
          <p:cNvSpPr>
            <a:spLocks noGrp="1"/>
          </p:cNvSpPr>
          <p:nvPr>
            <p:ph type="title"/>
          </p:nvPr>
        </p:nvSpPr>
        <p:spPr>
          <a:xfrm>
            <a:off x="455613" y="475265"/>
            <a:ext cx="11277600" cy="960912"/>
          </a:xfrm>
        </p:spPr>
        <p:txBody>
          <a:bodyPr/>
          <a:lstStyle/>
          <a:p>
            <a:r>
              <a:rPr lang="en-US" dirty="0"/>
              <a:t>OPPORTUNITY: Pediatricians Are The Most Trusted Source Of COVID-19 Vaccine Information For Parents Across Party, Race, And Ethnicity</a:t>
            </a:r>
          </a:p>
        </p:txBody>
      </p:sp>
      <p:sp>
        <p:nvSpPr>
          <p:cNvPr id="3" name="Text Placeholder 2">
            <a:extLst>
              <a:ext uri="{FF2B5EF4-FFF2-40B4-BE49-F238E27FC236}">
                <a16:creationId xmlns:a16="http://schemas.microsoft.com/office/drawing/2014/main" id="{962F280F-1890-42B5-AD08-E1E0A91705E8}"/>
              </a:ext>
            </a:extLst>
          </p:cNvPr>
          <p:cNvSpPr>
            <a:spLocks noGrp="1"/>
          </p:cNvSpPr>
          <p:nvPr>
            <p:ph type="body" sz="quarter" idx="10"/>
          </p:nvPr>
        </p:nvSpPr>
        <p:spPr>
          <a:xfrm>
            <a:off x="455613" y="6078722"/>
            <a:ext cx="9179458" cy="686761"/>
          </a:xfrm>
        </p:spPr>
        <p:txBody>
          <a:bodyPr/>
          <a:lstStyle/>
          <a:p>
            <a:r>
              <a:rPr lang="en-US" dirty="0"/>
              <a:t>NOTE: Among parents or guardians of children under 18. See topline for full question wording.</a:t>
            </a:r>
          </a:p>
          <a:p>
            <a:r>
              <a:rPr lang="en-US" dirty="0"/>
              <a:t>SOURCE: KFF COVID-19 Vaccine Monitor: Winter Update on Parents’ Views (November 8-23, 2021)</a:t>
            </a:r>
          </a:p>
        </p:txBody>
      </p:sp>
      <p:pic>
        <p:nvPicPr>
          <p:cNvPr id="6" name="Picture 5">
            <a:extLst>
              <a:ext uri="{FF2B5EF4-FFF2-40B4-BE49-F238E27FC236}">
                <a16:creationId xmlns:a16="http://schemas.microsoft.com/office/drawing/2014/main" id="{FFE3BC5F-FF0B-49E6-8D66-ECA82A000C67}"/>
              </a:ext>
            </a:extLst>
          </p:cNvPr>
          <p:cNvPicPr>
            <a:picLocks noChangeAspect="1"/>
          </p:cNvPicPr>
          <p:nvPr/>
        </p:nvPicPr>
        <p:blipFill rotWithShape="1">
          <a:blip r:embed="rId2"/>
          <a:srcRect l="-90" t="18021" r="26" b="11713"/>
          <a:stretch/>
        </p:blipFill>
        <p:spPr>
          <a:xfrm>
            <a:off x="455614" y="2279983"/>
            <a:ext cx="11277599" cy="2864392"/>
          </a:xfrm>
          <a:prstGeom prst="rect">
            <a:avLst/>
          </a:prstGeom>
        </p:spPr>
      </p:pic>
      <p:sp>
        <p:nvSpPr>
          <p:cNvPr id="5" name="Rectangle: Rounded Corners 4">
            <a:extLst>
              <a:ext uri="{FF2B5EF4-FFF2-40B4-BE49-F238E27FC236}">
                <a16:creationId xmlns:a16="http://schemas.microsoft.com/office/drawing/2014/main" id="{D6995460-DAC5-4DD1-ABED-296BCA05A338}"/>
              </a:ext>
            </a:extLst>
          </p:cNvPr>
          <p:cNvSpPr/>
          <p:nvPr/>
        </p:nvSpPr>
        <p:spPr>
          <a:xfrm>
            <a:off x="542045" y="3885748"/>
            <a:ext cx="11113927" cy="265840"/>
          </a:xfrm>
          <a:prstGeom prst="roundRect">
            <a:avLst/>
          </a:prstGeom>
          <a:no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53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5470-3BBA-4CDA-9D11-D7C1FD17E0DC}"/>
              </a:ext>
            </a:extLst>
          </p:cNvPr>
          <p:cNvSpPr>
            <a:spLocks noGrp="1"/>
          </p:cNvSpPr>
          <p:nvPr>
            <p:ph type="title"/>
          </p:nvPr>
        </p:nvSpPr>
        <p:spPr>
          <a:xfrm>
            <a:off x="455613" y="571500"/>
            <a:ext cx="11277600" cy="990600"/>
          </a:xfrm>
        </p:spPr>
        <p:txBody>
          <a:bodyPr/>
          <a:lstStyle/>
          <a:p>
            <a:r>
              <a:rPr lang="en-US" dirty="0"/>
              <a:t>OPPORTUNITY: Most Parents Have Not Yet Talked To Their Pediatrician About The COVID-19 Vaccine, And Not All Who Did Talk To A Pediatrician Say They Recommended Vaccination</a:t>
            </a:r>
          </a:p>
        </p:txBody>
      </p:sp>
      <p:sp>
        <p:nvSpPr>
          <p:cNvPr id="3" name="Text Placeholder 2">
            <a:extLst>
              <a:ext uri="{FF2B5EF4-FFF2-40B4-BE49-F238E27FC236}">
                <a16:creationId xmlns:a16="http://schemas.microsoft.com/office/drawing/2014/main" id="{E74AC581-A6D8-44C4-AF66-B897C85E14BA}"/>
              </a:ext>
            </a:extLst>
          </p:cNvPr>
          <p:cNvSpPr>
            <a:spLocks noGrp="1"/>
          </p:cNvSpPr>
          <p:nvPr>
            <p:ph type="body" sz="quarter" idx="10"/>
          </p:nvPr>
        </p:nvSpPr>
        <p:spPr>
          <a:xfrm>
            <a:off x="455613" y="6100561"/>
            <a:ext cx="9179458" cy="686761"/>
          </a:xfrm>
        </p:spPr>
        <p:txBody>
          <a:bodyPr/>
          <a:lstStyle/>
          <a:p>
            <a:r>
              <a:rPr lang="en-US" dirty="0"/>
              <a:t>NOTE: Among parents or guardians of children ages 5-17. See topline for full question wording.</a:t>
            </a:r>
          </a:p>
          <a:p>
            <a:r>
              <a:rPr lang="en-US" dirty="0"/>
              <a:t>SOURCE: KFF COVID-19 Vaccine Monitor: Winter Update on Parents’ Views (November 8-23, 2021)</a:t>
            </a:r>
          </a:p>
        </p:txBody>
      </p:sp>
      <p:pic>
        <p:nvPicPr>
          <p:cNvPr id="6" name="Picture 5">
            <a:extLst>
              <a:ext uri="{FF2B5EF4-FFF2-40B4-BE49-F238E27FC236}">
                <a16:creationId xmlns:a16="http://schemas.microsoft.com/office/drawing/2014/main" id="{DF3DAF59-D0D7-46A2-9C85-61C30B4C6598}"/>
              </a:ext>
            </a:extLst>
          </p:cNvPr>
          <p:cNvPicPr>
            <a:picLocks noChangeAspect="1"/>
          </p:cNvPicPr>
          <p:nvPr/>
        </p:nvPicPr>
        <p:blipFill rotWithShape="1">
          <a:blip r:embed="rId2"/>
          <a:srcRect l="-208" t="26850" r="-218" b="17395"/>
          <a:stretch/>
        </p:blipFill>
        <p:spPr>
          <a:xfrm>
            <a:off x="455613" y="2574758"/>
            <a:ext cx="11277600" cy="2000487"/>
          </a:xfrm>
          <a:prstGeom prst="rect">
            <a:avLst/>
          </a:prstGeom>
        </p:spPr>
      </p:pic>
    </p:spTree>
    <p:extLst>
      <p:ext uri="{BB962C8B-B14F-4D97-AF65-F5344CB8AC3E}">
        <p14:creationId xmlns:p14="http://schemas.microsoft.com/office/powerpoint/2010/main" val="389301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95048"/>
            <a:ext cx="11277600" cy="990600"/>
          </a:xfrm>
        </p:spPr>
        <p:txBody>
          <a:bodyPr/>
          <a:lstStyle/>
          <a:p>
            <a:r>
              <a:rPr lang="en-US" dirty="0"/>
              <a:t>Trends In COVID-19 Vaccine Uptake And Intentions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248102"/>
            <a:ext cx="9179458" cy="524834"/>
          </a:xfrm>
        </p:spPr>
        <p:txBody>
          <a:bodyPr/>
          <a:lstStyle/>
          <a:p>
            <a:r>
              <a:rPr lang="en-US" dirty="0"/>
              <a:t>NOTE: See topline for full question wording.</a:t>
            </a:r>
          </a:p>
          <a:p>
            <a:r>
              <a:rPr lang="en-US" dirty="0"/>
              <a:t>SOURCE: KFF COVID-19 Vaccine Monitor</a:t>
            </a:r>
          </a:p>
        </p:txBody>
      </p:sp>
      <p:sp>
        <p:nvSpPr>
          <p:cNvPr id="5" name="TextBox 4">
            <a:extLst>
              <a:ext uri="{FF2B5EF4-FFF2-40B4-BE49-F238E27FC236}">
                <a16:creationId xmlns:a16="http://schemas.microsoft.com/office/drawing/2014/main" id="{3D3EB1ED-479A-4A97-8423-478586ACDEAE}"/>
              </a:ext>
            </a:extLst>
          </p:cNvPr>
          <p:cNvSpPr txBox="1"/>
          <p:nvPr/>
        </p:nvSpPr>
        <p:spPr>
          <a:xfrm>
            <a:off x="8487504" y="2839140"/>
            <a:ext cx="538620" cy="307777"/>
          </a:xfrm>
          <a:prstGeom prst="rect">
            <a:avLst/>
          </a:prstGeom>
          <a:noFill/>
        </p:spPr>
        <p:txBody>
          <a:bodyPr wrap="square" rtlCol="0">
            <a:spAutoFit/>
          </a:bodyPr>
          <a:lstStyle/>
          <a:p>
            <a:r>
              <a:rPr lang="en-US" sz="1400" dirty="0">
                <a:solidFill>
                  <a:schemeClr val="bg1"/>
                </a:solidFill>
              </a:rPr>
              <a:t>3%</a:t>
            </a:r>
          </a:p>
        </p:txBody>
      </p:sp>
      <p:sp>
        <p:nvSpPr>
          <p:cNvPr id="7" name="TextBox 6">
            <a:extLst>
              <a:ext uri="{FF2B5EF4-FFF2-40B4-BE49-F238E27FC236}">
                <a16:creationId xmlns:a16="http://schemas.microsoft.com/office/drawing/2014/main" id="{E15A4F5B-D736-466C-A866-75B3C4305841}"/>
              </a:ext>
            </a:extLst>
          </p:cNvPr>
          <p:cNvSpPr txBox="1"/>
          <p:nvPr/>
        </p:nvSpPr>
        <p:spPr>
          <a:xfrm>
            <a:off x="8455608" y="2040873"/>
            <a:ext cx="538620" cy="307777"/>
          </a:xfrm>
          <a:prstGeom prst="rect">
            <a:avLst/>
          </a:prstGeom>
          <a:noFill/>
        </p:spPr>
        <p:txBody>
          <a:bodyPr wrap="square" rtlCol="0">
            <a:spAutoFit/>
          </a:bodyPr>
          <a:lstStyle/>
          <a:p>
            <a:r>
              <a:rPr lang="en-US" sz="1400" dirty="0">
                <a:solidFill>
                  <a:schemeClr val="bg1"/>
                </a:solidFill>
              </a:rPr>
              <a:t>4%</a:t>
            </a:r>
          </a:p>
        </p:txBody>
      </p:sp>
      <p:sp>
        <p:nvSpPr>
          <p:cNvPr id="8" name="TextBox 7">
            <a:extLst>
              <a:ext uri="{FF2B5EF4-FFF2-40B4-BE49-F238E27FC236}">
                <a16:creationId xmlns:a16="http://schemas.microsoft.com/office/drawing/2014/main" id="{0CD84D87-BB74-469C-9CBB-DCD3F4153BCB}"/>
              </a:ext>
            </a:extLst>
          </p:cNvPr>
          <p:cNvSpPr txBox="1"/>
          <p:nvPr/>
        </p:nvSpPr>
        <p:spPr>
          <a:xfrm>
            <a:off x="8618640" y="2437826"/>
            <a:ext cx="538620" cy="307777"/>
          </a:xfrm>
          <a:prstGeom prst="rect">
            <a:avLst/>
          </a:prstGeom>
          <a:noFill/>
        </p:spPr>
        <p:txBody>
          <a:bodyPr wrap="square" rtlCol="0">
            <a:spAutoFit/>
          </a:bodyPr>
          <a:lstStyle/>
          <a:p>
            <a:r>
              <a:rPr lang="en-US" sz="1400" dirty="0">
                <a:solidFill>
                  <a:schemeClr val="bg1"/>
                </a:solidFill>
              </a:rPr>
              <a:t>4%</a:t>
            </a:r>
          </a:p>
        </p:txBody>
      </p:sp>
      <p:pic>
        <p:nvPicPr>
          <p:cNvPr id="10" name="Picture 9" descr="Chart&#10;&#10;Description automatically generated with low confidence">
            <a:extLst>
              <a:ext uri="{FF2B5EF4-FFF2-40B4-BE49-F238E27FC236}">
                <a16:creationId xmlns:a16="http://schemas.microsoft.com/office/drawing/2014/main" id="{05C6E572-41C2-43F7-BAE0-65A63809D1E6}"/>
              </a:ext>
            </a:extLst>
          </p:cNvPr>
          <p:cNvPicPr>
            <a:picLocks noChangeAspect="1"/>
          </p:cNvPicPr>
          <p:nvPr/>
        </p:nvPicPr>
        <p:blipFill rotWithShape="1">
          <a:blip r:embed="rId2"/>
          <a:srcRect l="1529" t="25726" r="2065" b="13411"/>
          <a:stretch/>
        </p:blipFill>
        <p:spPr>
          <a:xfrm>
            <a:off x="269147" y="1869679"/>
            <a:ext cx="11650532" cy="4173967"/>
          </a:xfrm>
          <a:prstGeom prst="rect">
            <a:avLst/>
          </a:prstGeom>
        </p:spPr>
      </p:pic>
      <p:sp>
        <p:nvSpPr>
          <p:cNvPr id="12" name="TextBox 11">
            <a:extLst>
              <a:ext uri="{FF2B5EF4-FFF2-40B4-BE49-F238E27FC236}">
                <a16:creationId xmlns:a16="http://schemas.microsoft.com/office/drawing/2014/main" id="{432F67AB-1A96-4E40-BA43-104630FB9433}"/>
              </a:ext>
            </a:extLst>
          </p:cNvPr>
          <p:cNvSpPr txBox="1"/>
          <p:nvPr/>
        </p:nvSpPr>
        <p:spPr>
          <a:xfrm>
            <a:off x="458303" y="1216871"/>
            <a:ext cx="11274910" cy="584775"/>
          </a:xfrm>
          <a:prstGeom prst="rect">
            <a:avLst/>
          </a:prstGeom>
          <a:noFill/>
        </p:spPr>
        <p:txBody>
          <a:bodyPr wrap="square">
            <a:spAutoFit/>
          </a:bodyPr>
          <a:lstStyle/>
          <a:p>
            <a:r>
              <a:rPr lang="en-US" sz="1600" b="0" i="0" dirty="0">
                <a:solidFill>
                  <a:srgbClr val="363636"/>
                </a:solidFill>
                <a:effectLst/>
                <a:latin typeface="Arial" panose="020B0604020202020204" pitchFamily="34" charset="0"/>
              </a:rPr>
              <a:t>Have you personally received at least one dose of the COVID-19 vaccine, or not? As you may know, an FDA-authorized vaccine for COVID-19 is now available for free to all adults in the U.S. Do you think you will…?</a:t>
            </a:r>
            <a:endParaRPr lang="en-US" sz="1600" dirty="0"/>
          </a:p>
        </p:txBody>
      </p:sp>
    </p:spTree>
    <p:extLst>
      <p:ext uri="{BB962C8B-B14F-4D97-AF65-F5344CB8AC3E}">
        <p14:creationId xmlns:p14="http://schemas.microsoft.com/office/powerpoint/2010/main" val="2126744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2ABC-E795-4588-8258-415F4C12E9EB}"/>
              </a:ext>
            </a:extLst>
          </p:cNvPr>
          <p:cNvSpPr>
            <a:spLocks noGrp="1"/>
          </p:cNvSpPr>
          <p:nvPr>
            <p:ph type="title"/>
          </p:nvPr>
        </p:nvSpPr>
        <p:spPr>
          <a:xfrm>
            <a:off x="455613" y="571500"/>
            <a:ext cx="11277600" cy="990600"/>
          </a:xfrm>
        </p:spPr>
        <p:txBody>
          <a:bodyPr/>
          <a:lstStyle/>
          <a:p>
            <a:r>
              <a:rPr lang="en-US" dirty="0"/>
              <a:t>OPPORTUNITY: Many Parents Say Their Child’s School Provided Information Or Encouraged Parents To Vaccinate Their Child For COVID-19</a:t>
            </a:r>
          </a:p>
        </p:txBody>
      </p:sp>
      <p:sp>
        <p:nvSpPr>
          <p:cNvPr id="3" name="Text Placeholder 2">
            <a:extLst>
              <a:ext uri="{FF2B5EF4-FFF2-40B4-BE49-F238E27FC236}">
                <a16:creationId xmlns:a16="http://schemas.microsoft.com/office/drawing/2014/main" id="{1A61E2E7-9E8B-4AEA-A909-07F2B6595F5F}"/>
              </a:ext>
            </a:extLst>
          </p:cNvPr>
          <p:cNvSpPr>
            <a:spLocks noGrp="1"/>
          </p:cNvSpPr>
          <p:nvPr>
            <p:ph type="body" sz="quarter" idx="10"/>
          </p:nvPr>
        </p:nvSpPr>
        <p:spPr>
          <a:xfrm>
            <a:off x="455613" y="6057900"/>
            <a:ext cx="9179458" cy="686761"/>
          </a:xfrm>
        </p:spPr>
        <p:txBody>
          <a:bodyPr/>
          <a:lstStyle/>
          <a:p>
            <a:r>
              <a:rPr lang="en-US" dirty="0"/>
              <a:t>NOTE: Among parents or guardians of children ages 12-17 who are currently enrolled in school. See topline for full question wording.</a:t>
            </a:r>
          </a:p>
          <a:p>
            <a:r>
              <a:rPr lang="en-US" dirty="0"/>
              <a:t>SOURCE: KFF COVID-19 Vaccine Monitor: Winter Update on Parents’ Views (November 8-23, 2021)</a:t>
            </a:r>
          </a:p>
        </p:txBody>
      </p:sp>
      <p:pic>
        <p:nvPicPr>
          <p:cNvPr id="6" name="Picture 5" descr="Chart&#10;&#10;Description automatically generated">
            <a:extLst>
              <a:ext uri="{FF2B5EF4-FFF2-40B4-BE49-F238E27FC236}">
                <a16:creationId xmlns:a16="http://schemas.microsoft.com/office/drawing/2014/main" id="{889380F9-437F-4053-B415-40FAFAF25784}"/>
              </a:ext>
            </a:extLst>
          </p:cNvPr>
          <p:cNvPicPr>
            <a:picLocks noChangeAspect="1"/>
          </p:cNvPicPr>
          <p:nvPr/>
        </p:nvPicPr>
        <p:blipFill rotWithShape="1">
          <a:blip r:embed="rId2"/>
          <a:srcRect t="26564" b="17015"/>
          <a:stretch/>
        </p:blipFill>
        <p:spPr>
          <a:xfrm>
            <a:off x="455612" y="2558024"/>
            <a:ext cx="11277600" cy="2894349"/>
          </a:xfrm>
          <a:prstGeom prst="rect">
            <a:avLst/>
          </a:prstGeom>
        </p:spPr>
      </p:pic>
    </p:spTree>
    <p:extLst>
      <p:ext uri="{BB962C8B-B14F-4D97-AF65-F5344CB8AC3E}">
        <p14:creationId xmlns:p14="http://schemas.microsoft.com/office/powerpoint/2010/main" val="411278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A001-6F9D-48AF-A7BA-E4B173641CA4}"/>
              </a:ext>
            </a:extLst>
          </p:cNvPr>
          <p:cNvSpPr>
            <a:spLocks noGrp="1"/>
          </p:cNvSpPr>
          <p:nvPr>
            <p:ph type="title"/>
          </p:nvPr>
        </p:nvSpPr>
        <p:spPr>
          <a:xfrm>
            <a:off x="455611" y="406726"/>
            <a:ext cx="11410567" cy="954559"/>
          </a:xfrm>
        </p:spPr>
        <p:txBody>
          <a:bodyPr/>
          <a:lstStyle/>
          <a:p>
            <a:r>
              <a:rPr lang="en-US" dirty="0"/>
              <a:t>OPPORTUNITY: Parents Whose Child’s School Encouraged COVID-19 Vaccination Are More Likely To Say Child Is Vaccinated</a:t>
            </a:r>
          </a:p>
        </p:txBody>
      </p:sp>
      <p:sp>
        <p:nvSpPr>
          <p:cNvPr id="3" name="Text Placeholder 2">
            <a:extLst>
              <a:ext uri="{FF2B5EF4-FFF2-40B4-BE49-F238E27FC236}">
                <a16:creationId xmlns:a16="http://schemas.microsoft.com/office/drawing/2014/main" id="{532E7886-656C-44E8-81D9-41C5FC09F87D}"/>
              </a:ext>
            </a:extLst>
          </p:cNvPr>
          <p:cNvSpPr>
            <a:spLocks noGrp="1"/>
          </p:cNvSpPr>
          <p:nvPr>
            <p:ph type="body" sz="quarter" idx="10"/>
          </p:nvPr>
        </p:nvSpPr>
        <p:spPr>
          <a:xfrm>
            <a:off x="455613" y="6098210"/>
            <a:ext cx="9179458" cy="686761"/>
          </a:xfrm>
        </p:spPr>
        <p:txBody>
          <a:bodyPr/>
          <a:lstStyle/>
          <a:p>
            <a:r>
              <a:rPr lang="en-US" dirty="0"/>
              <a:t>NOTE: Among parents or guardians of children ages 5-17. See topline for full question wording.</a:t>
            </a:r>
          </a:p>
          <a:p>
            <a:r>
              <a:rPr lang="en-US" dirty="0"/>
              <a:t>SOURCE: KFF COVID-19 Vaccine Monitor: Winter Update on Parents’ Views (November 8-23, 2021)</a:t>
            </a:r>
          </a:p>
        </p:txBody>
      </p:sp>
      <p:pic>
        <p:nvPicPr>
          <p:cNvPr id="6" name="Picture 5" descr="A picture containing timeline&#10;&#10;Description automatically generated">
            <a:extLst>
              <a:ext uri="{FF2B5EF4-FFF2-40B4-BE49-F238E27FC236}">
                <a16:creationId xmlns:a16="http://schemas.microsoft.com/office/drawing/2014/main" id="{DADF10BA-64A1-4481-AD88-BA04E5F9B8A8}"/>
              </a:ext>
            </a:extLst>
          </p:cNvPr>
          <p:cNvPicPr>
            <a:picLocks noChangeAspect="1"/>
          </p:cNvPicPr>
          <p:nvPr/>
        </p:nvPicPr>
        <p:blipFill rotWithShape="1">
          <a:blip r:embed="rId2"/>
          <a:srcRect t="22823" b="9824"/>
          <a:stretch/>
        </p:blipFill>
        <p:spPr>
          <a:xfrm>
            <a:off x="455612" y="1778049"/>
            <a:ext cx="11297832" cy="3814011"/>
          </a:xfrm>
          <a:prstGeom prst="rect">
            <a:avLst/>
          </a:prstGeom>
        </p:spPr>
      </p:pic>
    </p:spTree>
    <p:extLst>
      <p:ext uri="{BB962C8B-B14F-4D97-AF65-F5344CB8AC3E}">
        <p14:creationId xmlns:p14="http://schemas.microsoft.com/office/powerpoint/2010/main" val="68514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2" y="545592"/>
            <a:ext cx="11277600" cy="990600"/>
          </a:xfrm>
        </p:spPr>
        <p:txBody>
          <a:bodyPr/>
          <a:lstStyle/>
          <a:p>
            <a:r>
              <a:rPr lang="en-US" dirty="0"/>
              <a:t>Over A Third Who Work For Larger Employers Say They’re Already Required To Get A Vaccine, Half Of All Workers Say They Don’t Want Their Employer To Require Vaccinations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2" y="6057900"/>
            <a:ext cx="9179458" cy="686761"/>
          </a:xfrm>
        </p:spPr>
        <p:txBody>
          <a:bodyPr/>
          <a:lstStyle/>
          <a:p>
            <a:r>
              <a:rPr lang="en-US" dirty="0"/>
              <a:t>NOTE: Among those who are employed but not self-employed. Vaccinated adults are those who have received at least one dose of a COVID-19 vaccine. See topline for full question wording.</a:t>
            </a:r>
          </a:p>
          <a:p>
            <a:r>
              <a:rPr lang="en-US" dirty="0"/>
              <a:t>SOURCE: KFF COVID-19 Vaccine Monitor (November 8-22, 2021)</a:t>
            </a:r>
          </a:p>
        </p:txBody>
      </p:sp>
      <p:pic>
        <p:nvPicPr>
          <p:cNvPr id="6" name="Picture 5">
            <a:extLst>
              <a:ext uri="{FF2B5EF4-FFF2-40B4-BE49-F238E27FC236}">
                <a16:creationId xmlns:a16="http://schemas.microsoft.com/office/drawing/2014/main" id="{F8FF03A5-9FC1-4E8C-8F43-25567FBEDE25}"/>
              </a:ext>
            </a:extLst>
          </p:cNvPr>
          <p:cNvPicPr>
            <a:picLocks noChangeAspect="1"/>
          </p:cNvPicPr>
          <p:nvPr/>
        </p:nvPicPr>
        <p:blipFill rotWithShape="1">
          <a:blip r:embed="rId2"/>
          <a:srcRect t="16608" b="10802"/>
          <a:stretch/>
        </p:blipFill>
        <p:spPr>
          <a:xfrm>
            <a:off x="455613" y="1911096"/>
            <a:ext cx="7872919" cy="4146804"/>
          </a:xfrm>
          <a:prstGeom prst="rect">
            <a:avLst/>
          </a:prstGeom>
        </p:spPr>
      </p:pic>
    </p:spTree>
    <p:extLst>
      <p:ext uri="{BB962C8B-B14F-4D97-AF65-F5344CB8AC3E}">
        <p14:creationId xmlns:p14="http://schemas.microsoft.com/office/powerpoint/2010/main" val="203280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505968"/>
            <a:ext cx="11277600" cy="990600"/>
          </a:xfrm>
        </p:spPr>
        <p:txBody>
          <a:bodyPr/>
          <a:lstStyle/>
          <a:p>
            <a:r>
              <a:rPr lang="en-US" dirty="0"/>
              <a:t>Majorities Of Republicans And Unvaccinated Adults Oppose Federal Workplace Vaccine Mandates</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06405"/>
            <a:ext cx="9179458" cy="686761"/>
          </a:xfrm>
        </p:spPr>
        <p:txBody>
          <a:bodyPr/>
          <a:lstStyle/>
          <a:p>
            <a:r>
              <a:rPr lang="en-US" dirty="0"/>
              <a:t>NOTE: Vaccinated adults are those who have received at least one dose of a COVID-19 vaccine. See topline for full question wording.</a:t>
            </a:r>
          </a:p>
          <a:p>
            <a:r>
              <a:rPr lang="en-US" dirty="0"/>
              <a:t>SOURCE: KFF COVID-19 Vaccine Monitor (November 8-22, 2021)</a:t>
            </a:r>
          </a:p>
        </p:txBody>
      </p:sp>
      <p:pic>
        <p:nvPicPr>
          <p:cNvPr id="5" name="Picture 4">
            <a:extLst>
              <a:ext uri="{FF2B5EF4-FFF2-40B4-BE49-F238E27FC236}">
                <a16:creationId xmlns:a16="http://schemas.microsoft.com/office/drawing/2014/main" id="{8762135D-2A30-49BF-8BF9-ACC4467BADF6}"/>
              </a:ext>
            </a:extLst>
          </p:cNvPr>
          <p:cNvPicPr>
            <a:picLocks noChangeAspect="1"/>
          </p:cNvPicPr>
          <p:nvPr/>
        </p:nvPicPr>
        <p:blipFill rotWithShape="1">
          <a:blip r:embed="rId2"/>
          <a:srcRect t="12739" b="8499"/>
          <a:stretch/>
        </p:blipFill>
        <p:spPr>
          <a:xfrm>
            <a:off x="528764" y="1623681"/>
            <a:ext cx="8642668" cy="4482724"/>
          </a:xfrm>
          <a:prstGeom prst="rect">
            <a:avLst/>
          </a:prstGeom>
        </p:spPr>
      </p:pic>
    </p:spTree>
    <p:extLst>
      <p:ext uri="{BB962C8B-B14F-4D97-AF65-F5344CB8AC3E}">
        <p14:creationId xmlns:p14="http://schemas.microsoft.com/office/powerpoint/2010/main" val="392274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2" y="357009"/>
            <a:ext cx="11277600" cy="990600"/>
          </a:xfrm>
        </p:spPr>
        <p:txBody>
          <a:bodyPr/>
          <a:lstStyle/>
          <a:p>
            <a:r>
              <a:rPr lang="en-US" dirty="0"/>
              <a:t>Potential Inroads?  What’s Next? </a:t>
            </a:r>
          </a:p>
        </p:txBody>
      </p:sp>
      <p:sp>
        <p:nvSpPr>
          <p:cNvPr id="7" name="TextBox 6">
            <a:extLst>
              <a:ext uri="{FF2B5EF4-FFF2-40B4-BE49-F238E27FC236}">
                <a16:creationId xmlns:a16="http://schemas.microsoft.com/office/drawing/2014/main" id="{9FFDF127-51F2-4A5B-A851-9B89011831F2}"/>
              </a:ext>
            </a:extLst>
          </p:cNvPr>
          <p:cNvSpPr txBox="1"/>
          <p:nvPr/>
        </p:nvSpPr>
        <p:spPr>
          <a:xfrm>
            <a:off x="648036" y="1173042"/>
            <a:ext cx="10363346"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Small shares “may” still get vaccinated eventually, but still millions of people.</a:t>
            </a:r>
          </a:p>
          <a:p>
            <a:pPr marL="742950" lvl="1" indent="-285750">
              <a:buFont typeface="Arial" panose="020B0604020202020204" pitchFamily="34" charset="0"/>
              <a:buChar char="•"/>
            </a:pPr>
            <a:r>
              <a:rPr lang="en-US" sz="2000" dirty="0"/>
              <a:t>On the other hand, these shares have been stagnant for months, only inching up during Delta and remaining steady so far during Omicron, so further progress may be difficult. </a:t>
            </a:r>
          </a:p>
          <a:p>
            <a:pPr marL="285750" indent="-285750">
              <a:spcBef>
                <a:spcPts val="600"/>
              </a:spcBef>
              <a:buFont typeface="Arial" panose="020B0604020202020204" pitchFamily="34" charset="0"/>
              <a:buChar char="•"/>
            </a:pPr>
            <a:r>
              <a:rPr lang="en-US" sz="2000" dirty="0"/>
              <a:t>Trust in personal physicians is high, even for unvaccinated</a:t>
            </a:r>
          </a:p>
          <a:p>
            <a:pPr marL="285750" indent="-285750">
              <a:spcBef>
                <a:spcPts val="600"/>
              </a:spcBef>
              <a:buFont typeface="Arial" panose="020B0604020202020204" pitchFamily="34" charset="0"/>
              <a:buChar char="•"/>
            </a:pPr>
            <a:r>
              <a:rPr lang="en-US" sz="2000" dirty="0"/>
              <a:t>Other entities can play a role:</a:t>
            </a:r>
          </a:p>
          <a:p>
            <a:pPr marL="742950" lvl="1" indent="-285750">
              <a:spcBef>
                <a:spcPts val="600"/>
              </a:spcBef>
              <a:buFont typeface="Arial" panose="020B0604020202020204" pitchFamily="34" charset="0"/>
              <a:buChar char="•"/>
            </a:pPr>
            <a:r>
              <a:rPr lang="en-US" sz="2000" dirty="0"/>
              <a:t>72% trust their employer for vaccine information. Workers are more likely to be vaccinated if their employer provides information and gives paid time off</a:t>
            </a:r>
          </a:p>
          <a:p>
            <a:pPr marL="742950" lvl="1" indent="-285750">
              <a:spcBef>
                <a:spcPts val="600"/>
              </a:spcBef>
              <a:buFont typeface="Arial" panose="020B0604020202020204" pitchFamily="34" charset="0"/>
              <a:buChar char="•"/>
            </a:pPr>
            <a:r>
              <a:rPr lang="en-US" sz="2000" dirty="0"/>
              <a:t>Parents whose child’s school encouraged vaccination or provided information are more likely to say their child is vaccinated, even after controlling for demographics</a:t>
            </a:r>
          </a:p>
          <a:p>
            <a:pPr marL="285750" indent="-285750">
              <a:spcBef>
                <a:spcPts val="600"/>
              </a:spcBef>
              <a:buFont typeface="Arial" panose="020B0604020202020204" pitchFamily="34" charset="0"/>
              <a:buChar char="•"/>
            </a:pPr>
            <a:r>
              <a:rPr lang="en-US" sz="2000" dirty="0"/>
              <a:t>What does “fully vaccinated” mean in a time of boosters and more boosters?</a:t>
            </a:r>
          </a:p>
          <a:p>
            <a:pPr marL="285750" indent="-285750">
              <a:spcBef>
                <a:spcPts val="600"/>
              </a:spcBef>
              <a:buFont typeface="Arial" panose="020B0604020202020204" pitchFamily="34" charset="0"/>
              <a:buChar char="•"/>
            </a:pPr>
            <a:r>
              <a:rPr lang="en-US" sz="2000" dirty="0"/>
              <a:t>Future of vaccine mandates, requirements?</a:t>
            </a:r>
          </a:p>
          <a:p>
            <a:pPr marL="285750" indent="-285750">
              <a:spcBef>
                <a:spcPts val="600"/>
              </a:spcBef>
              <a:buFont typeface="Arial" panose="020B0604020202020204" pitchFamily="34" charset="0"/>
              <a:buChar char="•"/>
            </a:pPr>
            <a:r>
              <a:rPr lang="en-US" sz="2000" dirty="0"/>
              <a:t>Pandemic becoming endemic?  OR New deadly variant on its way? </a:t>
            </a:r>
          </a:p>
          <a:p>
            <a:pPr marL="285750" indent="-285750">
              <a:spcBef>
                <a:spcPts val="600"/>
              </a:spcBef>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49724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2A2D-51BF-467B-95D9-80A4989DE229}"/>
              </a:ext>
            </a:extLst>
          </p:cNvPr>
          <p:cNvSpPr>
            <a:spLocks noGrp="1"/>
          </p:cNvSpPr>
          <p:nvPr>
            <p:ph type="title"/>
          </p:nvPr>
        </p:nvSpPr>
        <p:spPr>
          <a:xfrm>
            <a:off x="455613" y="717887"/>
            <a:ext cx="11104752" cy="844213"/>
          </a:xfrm>
        </p:spPr>
        <p:txBody>
          <a:bodyPr/>
          <a:lstStyle/>
          <a:p>
            <a:r>
              <a:rPr lang="en-US" sz="3200" dirty="0"/>
              <a:t>Links for more resources from the KFF CVM</a:t>
            </a:r>
          </a:p>
        </p:txBody>
      </p:sp>
      <p:sp>
        <p:nvSpPr>
          <p:cNvPr id="5" name="TextBox 4">
            <a:extLst>
              <a:ext uri="{FF2B5EF4-FFF2-40B4-BE49-F238E27FC236}">
                <a16:creationId xmlns:a16="http://schemas.microsoft.com/office/drawing/2014/main" id="{8FEF2E8F-0C06-4150-B78F-001E522715FF}"/>
              </a:ext>
            </a:extLst>
          </p:cNvPr>
          <p:cNvSpPr txBox="1"/>
          <p:nvPr/>
        </p:nvSpPr>
        <p:spPr>
          <a:xfrm>
            <a:off x="455613" y="2222393"/>
            <a:ext cx="971488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lumMod val="50000"/>
                  </a:schemeClr>
                </a:solidFill>
                <a:latin typeface="Arial"/>
                <a:cs typeface="Arial"/>
                <a:hlinkClick r:id="rId2"/>
              </a:rPr>
              <a:t>COVID-19 Vaccine Monitor Dashboard</a:t>
            </a:r>
            <a:endParaRPr lang="en-US" sz="2800" dirty="0">
              <a:solidFill>
                <a:schemeClr val="bg1">
                  <a:lumMod val="50000"/>
                </a:schemeClr>
              </a:solidFill>
              <a:latin typeface="Arial"/>
              <a:cs typeface="Arial"/>
            </a:endParaRPr>
          </a:p>
          <a:p>
            <a:endParaRPr lang="en-US" sz="2800" dirty="0">
              <a:solidFill>
                <a:schemeClr val="bg1">
                  <a:lumMod val="50000"/>
                </a:schemeClr>
              </a:solidFill>
              <a:latin typeface="Arial"/>
              <a:cs typeface="Arial"/>
            </a:endParaRPr>
          </a:p>
          <a:p>
            <a:pPr marL="457200" indent="-457200">
              <a:buFont typeface="Arial" panose="020B0604020202020204" pitchFamily="34" charset="0"/>
              <a:buChar char="•"/>
            </a:pPr>
            <a:r>
              <a:rPr lang="en-US" sz="2800" dirty="0">
                <a:solidFill>
                  <a:schemeClr val="bg1">
                    <a:lumMod val="50000"/>
                  </a:schemeClr>
                </a:solidFill>
                <a:latin typeface="Arial"/>
                <a:cs typeface="Arial"/>
                <a:hlinkClick r:id="rId3"/>
              </a:rPr>
              <a:t>Complete list of reports from the CVM</a:t>
            </a:r>
            <a:endParaRPr lang="en-US" sz="2800" dirty="0">
              <a:solidFill>
                <a:schemeClr val="bg1">
                  <a:lumMod val="50000"/>
                </a:schemeClr>
              </a:solidFill>
              <a:latin typeface="Arial"/>
              <a:cs typeface="Arial"/>
            </a:endParaRPr>
          </a:p>
        </p:txBody>
      </p:sp>
    </p:spTree>
    <p:extLst>
      <p:ext uri="{BB962C8B-B14F-4D97-AF65-F5344CB8AC3E}">
        <p14:creationId xmlns:p14="http://schemas.microsoft.com/office/powerpoint/2010/main" val="903231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6" y="892"/>
            <a:ext cx="5035096" cy="690795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pic>
        <p:nvPicPr>
          <p:cNvPr id="4" name="Picture 3" descr="BLUE_K.png"/>
          <p:cNvPicPr>
            <a:picLocks noChangeAspect="1"/>
          </p:cNvPicPr>
          <p:nvPr/>
        </p:nvPicPr>
        <p:blipFill rotWithShape="1">
          <a:blip r:embed="rId3">
            <a:extLst>
              <a:ext uri="{28A0092B-C50C-407E-A947-70E740481C1C}">
                <a14:useLocalDpi xmlns:a14="http://schemas.microsoft.com/office/drawing/2010/main" val="0"/>
              </a:ext>
            </a:extLst>
          </a:blip>
          <a:srcRect t="-405" b="-474"/>
          <a:stretch/>
        </p:blipFill>
        <p:spPr>
          <a:xfrm>
            <a:off x="949339" y="0"/>
            <a:ext cx="6201078" cy="6940457"/>
          </a:xfrm>
          <a:prstGeom prst="rect">
            <a:avLst/>
          </a:prstGeom>
        </p:spPr>
      </p:pic>
      <p:sp>
        <p:nvSpPr>
          <p:cNvPr id="3" name="Rectangle 2"/>
          <p:cNvSpPr/>
          <p:nvPr/>
        </p:nvSpPr>
        <p:spPr>
          <a:xfrm>
            <a:off x="10233061" y="5907640"/>
            <a:ext cx="1847570" cy="7808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87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with medium confidence">
            <a:extLst>
              <a:ext uri="{FF2B5EF4-FFF2-40B4-BE49-F238E27FC236}">
                <a16:creationId xmlns:a16="http://schemas.microsoft.com/office/drawing/2014/main" id="{2BD94A5C-F7B0-4795-8F52-02D1D10309F4}"/>
              </a:ext>
            </a:extLst>
          </p:cNvPr>
          <p:cNvPicPr>
            <a:picLocks noChangeAspect="1"/>
          </p:cNvPicPr>
          <p:nvPr/>
        </p:nvPicPr>
        <p:blipFill rotWithShape="1">
          <a:blip r:embed="rId2"/>
          <a:srcRect l="2003" t="21177" r="2112" b="8372"/>
          <a:stretch/>
        </p:blipFill>
        <p:spPr>
          <a:xfrm>
            <a:off x="425916" y="919153"/>
            <a:ext cx="9155460" cy="5311526"/>
          </a:xfrm>
          <a:prstGeom prst="rect">
            <a:avLst/>
          </a:prstGeom>
        </p:spPr>
      </p:pic>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285196"/>
            <a:ext cx="11277600" cy="686761"/>
          </a:xfrm>
        </p:spPr>
        <p:txBody>
          <a:bodyPr/>
          <a:lstStyle/>
          <a:p>
            <a:r>
              <a:rPr lang="en-US" dirty="0"/>
              <a:t>Who Is Most/Least Likely To Be Vaccinated?</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283842"/>
            <a:ext cx="9179458" cy="509324"/>
          </a:xfrm>
        </p:spPr>
        <p:txBody>
          <a:bodyPr/>
          <a:lstStyle/>
          <a:p>
            <a:r>
              <a:rPr lang="en-US" dirty="0"/>
              <a:t>NOTE: See topline for full question wording.</a:t>
            </a:r>
          </a:p>
          <a:p>
            <a:r>
              <a:rPr lang="en-US" dirty="0"/>
              <a:t>SOURCE: KFF COVID-19 Vaccine Monitor (November 8-22, 2021)</a:t>
            </a:r>
          </a:p>
        </p:txBody>
      </p:sp>
      <p:sp>
        <p:nvSpPr>
          <p:cNvPr id="4" name="Rectangle: Rounded Corners 3">
            <a:extLst>
              <a:ext uri="{FF2B5EF4-FFF2-40B4-BE49-F238E27FC236}">
                <a16:creationId xmlns:a16="http://schemas.microsoft.com/office/drawing/2014/main" id="{1A54B2FE-DE51-4E22-A260-7480841EEAA9}"/>
              </a:ext>
            </a:extLst>
          </p:cNvPr>
          <p:cNvSpPr/>
          <p:nvPr/>
        </p:nvSpPr>
        <p:spPr>
          <a:xfrm>
            <a:off x="1339556" y="1173899"/>
            <a:ext cx="8901724" cy="1547786"/>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DF44E5-55FF-478A-9C25-AB8F4B7707B7}"/>
              </a:ext>
            </a:extLst>
          </p:cNvPr>
          <p:cNvSpPr/>
          <p:nvPr/>
        </p:nvSpPr>
        <p:spPr>
          <a:xfrm>
            <a:off x="455612" y="4883972"/>
            <a:ext cx="9957789" cy="1283906"/>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57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2" y="571500"/>
            <a:ext cx="11277600" cy="990600"/>
          </a:xfrm>
        </p:spPr>
        <p:txBody>
          <a:bodyPr/>
          <a:lstStyle/>
          <a:p>
            <a:r>
              <a:rPr lang="en-US" dirty="0"/>
              <a:t>Partisan Makeup Of Unvaccinated Has Become Increasingly Republican Over Time</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06405"/>
            <a:ext cx="9179458" cy="686761"/>
          </a:xfrm>
        </p:spPr>
        <p:txBody>
          <a:bodyPr/>
          <a:lstStyle/>
          <a:p>
            <a:r>
              <a:rPr lang="en-US" dirty="0"/>
              <a:t>NOTE: Party identification includes independents who lean towards either party. The difference between percent unvaccinated in Sept. (25%) and Oct. (27%) is within the margin of error. See topline for full question wording.</a:t>
            </a:r>
          </a:p>
          <a:p>
            <a:r>
              <a:rPr lang="en-US" dirty="0"/>
              <a:t>SOURCE: KFF COVID-19 Vaccine Monitor, 2021</a:t>
            </a:r>
          </a:p>
        </p:txBody>
      </p:sp>
      <p:pic>
        <p:nvPicPr>
          <p:cNvPr id="6" name="Picture 5" descr="Graphical user interface&#10;&#10;Description automatically generated with medium confidence">
            <a:extLst>
              <a:ext uri="{FF2B5EF4-FFF2-40B4-BE49-F238E27FC236}">
                <a16:creationId xmlns:a16="http://schemas.microsoft.com/office/drawing/2014/main" id="{4C244BB1-CF95-4C21-81A8-DF58E407AAD1}"/>
              </a:ext>
            </a:extLst>
          </p:cNvPr>
          <p:cNvPicPr>
            <a:picLocks noChangeAspect="1"/>
          </p:cNvPicPr>
          <p:nvPr/>
        </p:nvPicPr>
        <p:blipFill>
          <a:blip r:embed="rId3"/>
          <a:stretch>
            <a:fillRect/>
          </a:stretch>
        </p:blipFill>
        <p:spPr>
          <a:xfrm>
            <a:off x="359086" y="1905000"/>
            <a:ext cx="11470651" cy="2882294"/>
          </a:xfrm>
          <a:prstGeom prst="rect">
            <a:avLst/>
          </a:prstGeom>
        </p:spPr>
      </p:pic>
    </p:spTree>
    <p:extLst>
      <p:ext uri="{BB962C8B-B14F-4D97-AF65-F5344CB8AC3E}">
        <p14:creationId xmlns:p14="http://schemas.microsoft.com/office/powerpoint/2010/main" val="164055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E500-13CD-4CDE-8F3F-692903C3C62B}"/>
              </a:ext>
            </a:extLst>
          </p:cNvPr>
          <p:cNvSpPr>
            <a:spLocks noGrp="1"/>
          </p:cNvSpPr>
          <p:nvPr>
            <p:ph type="title"/>
          </p:nvPr>
        </p:nvSpPr>
        <p:spPr>
          <a:xfrm>
            <a:off x="455613" y="493147"/>
            <a:ext cx="11104752" cy="844213"/>
          </a:xfrm>
        </p:spPr>
        <p:txBody>
          <a:bodyPr/>
          <a:lstStyle/>
          <a:p>
            <a:r>
              <a:rPr lang="en-US" dirty="0"/>
              <a:t>Why Unvaccinated Won’t Get a Vaccine? </a:t>
            </a:r>
          </a:p>
        </p:txBody>
      </p:sp>
      <p:sp>
        <p:nvSpPr>
          <p:cNvPr id="5" name="Content Placeholder 1">
            <a:extLst>
              <a:ext uri="{FF2B5EF4-FFF2-40B4-BE49-F238E27FC236}">
                <a16:creationId xmlns:a16="http://schemas.microsoft.com/office/drawing/2014/main" id="{2B1140E2-99C4-4C81-BFBD-E32D55DEA51F}"/>
              </a:ext>
            </a:extLst>
          </p:cNvPr>
          <p:cNvSpPr txBox="1">
            <a:spLocks/>
          </p:cNvSpPr>
          <p:nvPr/>
        </p:nvSpPr>
        <p:spPr>
          <a:xfrm>
            <a:off x="536599" y="1629563"/>
            <a:ext cx="11115628" cy="3598874"/>
          </a:xfrm>
          <a:prstGeom prst="rect">
            <a:avLst/>
          </a:prstGeom>
        </p:spPr>
        <p:txBody>
          <a:bodyPr/>
          <a:lstStyle>
            <a:lvl1pPr marL="342900" indent="-3429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1pPr>
            <a:lvl2pPr marL="742950" indent="-28575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2pPr>
            <a:lvl3pPr marL="11430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3pPr>
            <a:lvl4pPr marL="16002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4pPr>
            <a:lvl5pPr marL="2057400" indent="-228600" algn="l" defTabSz="457200" rtl="0" eaLnBrk="1" latinLnBrk="0" hangingPunct="1">
              <a:spcBef>
                <a:spcPct val="20000"/>
              </a:spcBef>
              <a:buClr>
                <a:srgbClr val="0076C4"/>
              </a:buClr>
              <a:buFont typeface="Arial"/>
              <a:buChar char="»"/>
              <a:defRPr sz="1800" kern="1200">
                <a:solidFill>
                  <a:srgbClr val="5556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000" dirty="0"/>
              <a:t>The vaccine is </a:t>
            </a:r>
            <a:r>
              <a:rPr lang="en-US" sz="2000" b="1" dirty="0">
                <a:solidFill>
                  <a:schemeClr val="accent3"/>
                </a:solidFill>
              </a:rPr>
              <a:t>too new</a:t>
            </a:r>
          </a:p>
          <a:p>
            <a:pPr>
              <a:spcAft>
                <a:spcPts val="600"/>
              </a:spcAft>
            </a:pPr>
            <a:r>
              <a:rPr lang="en-US" sz="2000" dirty="0">
                <a:solidFill>
                  <a:schemeClr val="tx1"/>
                </a:solidFill>
              </a:rPr>
              <a:t>They are worried about </a:t>
            </a:r>
            <a:r>
              <a:rPr lang="en-US" sz="2000" b="1" dirty="0">
                <a:solidFill>
                  <a:schemeClr val="accent3"/>
                </a:solidFill>
              </a:rPr>
              <a:t>side effects</a:t>
            </a:r>
          </a:p>
          <a:p>
            <a:pPr>
              <a:spcAft>
                <a:spcPts val="600"/>
              </a:spcAft>
            </a:pPr>
            <a:r>
              <a:rPr lang="en-US" sz="2000" b="1" dirty="0">
                <a:solidFill>
                  <a:schemeClr val="accent3"/>
                </a:solidFill>
              </a:rPr>
              <a:t>Misinformation </a:t>
            </a:r>
            <a:r>
              <a:rPr lang="en-US" sz="2000" dirty="0">
                <a:solidFill>
                  <a:schemeClr val="tx1"/>
                </a:solidFill>
              </a:rPr>
              <a:t>about the vaccine’s safety and effectiveness, including that it causes infertility</a:t>
            </a:r>
            <a:endParaRPr lang="en-US" sz="2000" b="1" dirty="0">
              <a:solidFill>
                <a:schemeClr val="accent3"/>
              </a:solidFill>
            </a:endParaRPr>
          </a:p>
          <a:p>
            <a:pPr>
              <a:spcAft>
                <a:spcPts val="600"/>
              </a:spcAft>
            </a:pPr>
            <a:r>
              <a:rPr lang="en-US" sz="2000" dirty="0">
                <a:solidFill>
                  <a:schemeClr val="tx1"/>
                </a:solidFill>
              </a:rPr>
              <a:t>They </a:t>
            </a:r>
            <a:r>
              <a:rPr lang="en-US" sz="2000" b="1" dirty="0">
                <a:solidFill>
                  <a:schemeClr val="accent3"/>
                </a:solidFill>
              </a:rPr>
              <a:t>“just don’t want to get the vaccine”</a:t>
            </a:r>
          </a:p>
          <a:p>
            <a:pPr>
              <a:spcAft>
                <a:spcPts val="600"/>
              </a:spcAft>
            </a:pPr>
            <a:r>
              <a:rPr lang="en-US" sz="2000" dirty="0">
                <a:solidFill>
                  <a:schemeClr val="tx1"/>
                </a:solidFill>
              </a:rPr>
              <a:t>They do not </a:t>
            </a:r>
            <a:r>
              <a:rPr lang="en-US" sz="2000" b="1" dirty="0">
                <a:solidFill>
                  <a:schemeClr val="accent3"/>
                </a:solidFill>
              </a:rPr>
              <a:t>trust </a:t>
            </a:r>
            <a:r>
              <a:rPr lang="en-US" sz="2000" dirty="0">
                <a:solidFill>
                  <a:schemeClr val="tx1"/>
                </a:solidFill>
              </a:rPr>
              <a:t>the government</a:t>
            </a:r>
          </a:p>
          <a:p>
            <a:pPr>
              <a:spcAft>
                <a:spcPts val="600"/>
              </a:spcAft>
            </a:pPr>
            <a:r>
              <a:rPr lang="en-US" sz="2000" dirty="0">
                <a:solidFill>
                  <a:schemeClr val="tx1"/>
                </a:solidFill>
              </a:rPr>
              <a:t>They don’t believe the COVID-19 vaccine is </a:t>
            </a:r>
            <a:r>
              <a:rPr lang="en-US" sz="2000" b="1" dirty="0">
                <a:solidFill>
                  <a:schemeClr val="accent3"/>
                </a:solidFill>
              </a:rPr>
              <a:t>safe </a:t>
            </a:r>
            <a:r>
              <a:rPr lang="en-US" sz="2000" dirty="0">
                <a:solidFill>
                  <a:schemeClr val="tx1"/>
                </a:solidFill>
              </a:rPr>
              <a:t>or don’t trust vaccines in general</a:t>
            </a:r>
          </a:p>
          <a:p>
            <a:pPr>
              <a:spcAft>
                <a:spcPts val="600"/>
              </a:spcAft>
            </a:pPr>
            <a:r>
              <a:rPr lang="en-US" sz="2000" dirty="0">
                <a:solidFill>
                  <a:schemeClr val="tx1"/>
                </a:solidFill>
              </a:rPr>
              <a:t>Concerns about </a:t>
            </a:r>
            <a:r>
              <a:rPr lang="en-US" sz="2000" b="1" dirty="0">
                <a:solidFill>
                  <a:schemeClr val="accent3"/>
                </a:solidFill>
              </a:rPr>
              <a:t>accessibility</a:t>
            </a:r>
            <a:r>
              <a:rPr lang="en-US" sz="2000" dirty="0">
                <a:solidFill>
                  <a:schemeClr val="tx1"/>
                </a:solidFill>
              </a:rPr>
              <a:t>, having to miss work to get it or recover from side effects</a:t>
            </a:r>
          </a:p>
          <a:p>
            <a:pPr>
              <a:spcAft>
                <a:spcPts val="600"/>
              </a:spcAft>
            </a:pPr>
            <a:r>
              <a:rPr lang="en-US" sz="2000" b="1" dirty="0">
                <a:solidFill>
                  <a:schemeClr val="accent3"/>
                </a:solidFill>
              </a:rPr>
              <a:t>Too busy </a:t>
            </a:r>
            <a:r>
              <a:rPr lang="en-US" sz="2000" dirty="0">
                <a:solidFill>
                  <a:schemeClr val="tx1"/>
                </a:solidFill>
              </a:rPr>
              <a:t>to get vaccinated, or </a:t>
            </a:r>
            <a:r>
              <a:rPr lang="en-US" sz="2000" b="1" dirty="0">
                <a:solidFill>
                  <a:schemeClr val="accent3"/>
                </a:solidFill>
              </a:rPr>
              <a:t>cannot get </a:t>
            </a:r>
            <a:r>
              <a:rPr lang="en-US" sz="2000" dirty="0">
                <a:solidFill>
                  <a:schemeClr val="tx1"/>
                </a:solidFill>
              </a:rPr>
              <a:t>an appointment at a convenient time or </a:t>
            </a:r>
            <a:r>
              <a:rPr lang="en-US" sz="2000" b="1" dirty="0">
                <a:solidFill>
                  <a:schemeClr val="accent3"/>
                </a:solidFill>
              </a:rPr>
              <a:t>place they trust</a:t>
            </a:r>
          </a:p>
          <a:p>
            <a:pPr>
              <a:spcAft>
                <a:spcPts val="600"/>
              </a:spcAft>
            </a:pPr>
            <a:r>
              <a:rPr lang="en-US" sz="2000" b="1" dirty="0">
                <a:solidFill>
                  <a:schemeClr val="accent3"/>
                </a:solidFill>
              </a:rPr>
              <a:t>Barriers to access </a:t>
            </a:r>
            <a:r>
              <a:rPr lang="en-US" sz="2000" dirty="0">
                <a:solidFill>
                  <a:schemeClr val="tx1"/>
                </a:solidFill>
              </a:rPr>
              <a:t>including worries about having to show ID or prove citizenship, worries that they will have to pay out-of-pocket for the vaccine</a:t>
            </a:r>
          </a:p>
          <a:p>
            <a:pPr marL="0" indent="0">
              <a:spcAft>
                <a:spcPts val="600"/>
              </a:spcAft>
              <a:buNone/>
            </a:pPr>
            <a:r>
              <a:rPr lang="en-US" sz="2000" b="1" dirty="0">
                <a:solidFill>
                  <a:schemeClr val="accent3"/>
                </a:solidFill>
              </a:rPr>
              <a:t> </a:t>
            </a:r>
          </a:p>
          <a:p>
            <a:pPr marL="160020" indent="0">
              <a:spcAft>
                <a:spcPts val="600"/>
              </a:spcAft>
              <a:buFont typeface="Arial"/>
              <a:buNone/>
            </a:pPr>
            <a:endParaRPr lang="en-US" sz="700" dirty="0"/>
          </a:p>
        </p:txBody>
      </p:sp>
    </p:spTree>
    <p:extLst>
      <p:ext uri="{BB962C8B-B14F-4D97-AF65-F5344CB8AC3E}">
        <p14:creationId xmlns:p14="http://schemas.microsoft.com/office/powerpoint/2010/main" val="64512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312419"/>
            <a:ext cx="11733212" cy="844213"/>
          </a:xfrm>
        </p:spPr>
        <p:txBody>
          <a:bodyPr/>
          <a:lstStyle/>
          <a:p>
            <a:r>
              <a:rPr lang="en-US" dirty="0"/>
              <a:t>Concerns/Barriers Vary Widely By Race/Ethnicity</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177516"/>
            <a:ext cx="9847336" cy="567145"/>
          </a:xfrm>
        </p:spPr>
        <p:txBody>
          <a:bodyPr/>
          <a:lstStyle/>
          <a:p>
            <a:r>
              <a:rPr lang="en-US" dirty="0"/>
              <a:t>NOTE: Among those who have not been vaccinated for COVID-19. *Item only asked of those ages 18-49. See topline for full question wording. </a:t>
            </a:r>
          </a:p>
          <a:p>
            <a:r>
              <a:rPr lang="en-US" dirty="0"/>
              <a:t>SOURCE: KFF COVID-19 Vaccine Monitor (April 15-29, 2021)</a:t>
            </a:r>
          </a:p>
        </p:txBody>
      </p:sp>
      <p:pic>
        <p:nvPicPr>
          <p:cNvPr id="8" name="Picture 7" descr="Graphical user interface, table&#10;&#10;Description automatically generated with medium confidence">
            <a:extLst>
              <a:ext uri="{FF2B5EF4-FFF2-40B4-BE49-F238E27FC236}">
                <a16:creationId xmlns:a16="http://schemas.microsoft.com/office/drawing/2014/main" id="{2C0E5C4A-251D-4304-9686-756D7140C8AC}"/>
              </a:ext>
            </a:extLst>
          </p:cNvPr>
          <p:cNvPicPr>
            <a:picLocks noChangeAspect="1"/>
          </p:cNvPicPr>
          <p:nvPr/>
        </p:nvPicPr>
        <p:blipFill>
          <a:blip r:embed="rId3"/>
          <a:stretch>
            <a:fillRect/>
          </a:stretch>
        </p:blipFill>
        <p:spPr>
          <a:xfrm>
            <a:off x="1311965" y="946033"/>
            <a:ext cx="8990983" cy="4945870"/>
          </a:xfrm>
          <a:prstGeom prst="rect">
            <a:avLst/>
          </a:prstGeom>
        </p:spPr>
      </p:pic>
      <p:sp>
        <p:nvSpPr>
          <p:cNvPr id="5" name="Rectangle: Rounded Corners 4">
            <a:extLst>
              <a:ext uri="{FF2B5EF4-FFF2-40B4-BE49-F238E27FC236}">
                <a16:creationId xmlns:a16="http://schemas.microsoft.com/office/drawing/2014/main" id="{F9C68D1B-B0FA-47DA-9E0C-12427932E0AC}"/>
              </a:ext>
            </a:extLst>
          </p:cNvPr>
          <p:cNvSpPr/>
          <p:nvPr/>
        </p:nvSpPr>
        <p:spPr>
          <a:xfrm>
            <a:off x="1165530" y="1265881"/>
            <a:ext cx="9339679" cy="971709"/>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91B8579-F6D3-4A3D-A4D8-F04FBADA1596}"/>
              </a:ext>
            </a:extLst>
          </p:cNvPr>
          <p:cNvSpPr/>
          <p:nvPr/>
        </p:nvSpPr>
        <p:spPr>
          <a:xfrm>
            <a:off x="1165530" y="2764715"/>
            <a:ext cx="9339679" cy="419550"/>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F71A904-9F94-4527-AF4E-70277CE44A4C}"/>
              </a:ext>
            </a:extLst>
          </p:cNvPr>
          <p:cNvSpPr/>
          <p:nvPr/>
        </p:nvSpPr>
        <p:spPr>
          <a:xfrm>
            <a:off x="1165530" y="2309951"/>
            <a:ext cx="9329288" cy="428387"/>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0603C0B-BFD5-4475-A690-E389D55357BB}"/>
              </a:ext>
            </a:extLst>
          </p:cNvPr>
          <p:cNvSpPr/>
          <p:nvPr/>
        </p:nvSpPr>
        <p:spPr>
          <a:xfrm>
            <a:off x="1165530" y="5028948"/>
            <a:ext cx="9329288" cy="517259"/>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F603600-9C50-4D2F-A25F-8AEBC78675C4}"/>
              </a:ext>
            </a:extLst>
          </p:cNvPr>
          <p:cNvSpPr/>
          <p:nvPr/>
        </p:nvSpPr>
        <p:spPr>
          <a:xfrm>
            <a:off x="1165530" y="3648895"/>
            <a:ext cx="9318897" cy="1415140"/>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B4ED3E1-B344-45CF-9A97-0318B601DF95}"/>
              </a:ext>
            </a:extLst>
          </p:cNvPr>
          <p:cNvSpPr/>
          <p:nvPr/>
        </p:nvSpPr>
        <p:spPr>
          <a:xfrm>
            <a:off x="1165530" y="5464376"/>
            <a:ext cx="9318897" cy="427530"/>
          </a:xfrm>
          <a:prstGeom prst="roundRect">
            <a:avLst/>
          </a:prstGeom>
          <a:no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8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9" grpId="0" animBg="1"/>
      <p:bldP spid="9" grpId="1"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A0-B83C-48CE-B5E6-EFDB16F6C1CC}"/>
              </a:ext>
            </a:extLst>
          </p:cNvPr>
          <p:cNvSpPr>
            <a:spLocks noGrp="1"/>
          </p:cNvSpPr>
          <p:nvPr>
            <p:ph type="title"/>
          </p:nvPr>
        </p:nvSpPr>
        <p:spPr>
          <a:xfrm>
            <a:off x="455613" y="495300"/>
            <a:ext cx="11611696" cy="1679864"/>
          </a:xfrm>
        </p:spPr>
        <p:txBody>
          <a:bodyPr/>
          <a:lstStyle/>
          <a:p>
            <a:r>
              <a:rPr lang="en-US" sz="2800" dirty="0"/>
              <a:t>Capturing Dynamic Nature:  By June, Vast Majority Of January ASAP Group And About Half Of "Wait And See“ Group Got Vaccinated</a:t>
            </a:r>
          </a:p>
        </p:txBody>
      </p:sp>
      <p:sp>
        <p:nvSpPr>
          <p:cNvPr id="3" name="Text Placeholder 2">
            <a:extLst>
              <a:ext uri="{FF2B5EF4-FFF2-40B4-BE49-F238E27FC236}">
                <a16:creationId xmlns:a16="http://schemas.microsoft.com/office/drawing/2014/main" id="{EBFA3469-6432-4A4C-A030-56DD308B785D}"/>
              </a:ext>
            </a:extLst>
          </p:cNvPr>
          <p:cNvSpPr>
            <a:spLocks noGrp="1"/>
          </p:cNvSpPr>
          <p:nvPr>
            <p:ph type="body" sz="quarter" idx="10"/>
          </p:nvPr>
        </p:nvSpPr>
        <p:spPr>
          <a:xfrm>
            <a:off x="455613" y="6063792"/>
            <a:ext cx="9179458" cy="686761"/>
          </a:xfrm>
        </p:spPr>
        <p:txBody>
          <a:bodyPr/>
          <a:lstStyle/>
          <a:p>
            <a:r>
              <a:rPr lang="en-US" dirty="0"/>
              <a:t>NOTE: See topline for full question wording.</a:t>
            </a:r>
          </a:p>
          <a:p>
            <a:r>
              <a:rPr lang="en-US" dirty="0"/>
              <a:t>SOURCE: KFF COVID-19 Vaccine Monitor (Jan. 14-18, 2021 and June 15-23, 2021)</a:t>
            </a:r>
          </a:p>
        </p:txBody>
      </p:sp>
      <p:pic>
        <p:nvPicPr>
          <p:cNvPr id="6" name="Picture 5" descr="A picture containing graphical user interface&#10;&#10;Description automatically generated">
            <a:extLst>
              <a:ext uri="{FF2B5EF4-FFF2-40B4-BE49-F238E27FC236}">
                <a16:creationId xmlns:a16="http://schemas.microsoft.com/office/drawing/2014/main" id="{CE42E271-3709-4DB5-A08D-50AEF43C4278}"/>
              </a:ext>
            </a:extLst>
          </p:cNvPr>
          <p:cNvPicPr>
            <a:picLocks noChangeAspect="1"/>
          </p:cNvPicPr>
          <p:nvPr/>
        </p:nvPicPr>
        <p:blipFill rotWithShape="1">
          <a:blip r:embed="rId2"/>
          <a:srcRect b="14391"/>
          <a:stretch/>
        </p:blipFill>
        <p:spPr>
          <a:xfrm>
            <a:off x="549238" y="1567543"/>
            <a:ext cx="10215744" cy="4117701"/>
          </a:xfrm>
          <a:prstGeom prst="rect">
            <a:avLst/>
          </a:prstGeom>
        </p:spPr>
      </p:pic>
    </p:spTree>
    <p:extLst>
      <p:ext uri="{BB962C8B-B14F-4D97-AF65-F5344CB8AC3E}">
        <p14:creationId xmlns:p14="http://schemas.microsoft.com/office/powerpoint/2010/main" val="117480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1E0C-B227-4485-80A0-85ED92656350}"/>
              </a:ext>
            </a:extLst>
          </p:cNvPr>
          <p:cNvSpPr>
            <a:spLocks noGrp="1"/>
          </p:cNvSpPr>
          <p:nvPr>
            <p:ph type="title"/>
          </p:nvPr>
        </p:nvSpPr>
        <p:spPr>
          <a:xfrm>
            <a:off x="538670" y="288704"/>
            <a:ext cx="11480335" cy="844213"/>
          </a:xfrm>
        </p:spPr>
        <p:txBody>
          <a:bodyPr/>
          <a:lstStyle/>
          <a:p>
            <a:r>
              <a:rPr lang="en-US" dirty="0"/>
              <a:t>Family, Friends, And Conversations With Doctors Were Key In People’s Decisions About Getting Vaccinated</a:t>
            </a:r>
          </a:p>
        </p:txBody>
      </p:sp>
      <p:sp>
        <p:nvSpPr>
          <p:cNvPr id="3" name="Text Placeholder 2">
            <a:extLst>
              <a:ext uri="{FF2B5EF4-FFF2-40B4-BE49-F238E27FC236}">
                <a16:creationId xmlns:a16="http://schemas.microsoft.com/office/drawing/2014/main" id="{5B473CC6-8256-4A89-AA05-FC922608AD88}"/>
              </a:ext>
            </a:extLst>
          </p:cNvPr>
          <p:cNvSpPr>
            <a:spLocks noGrp="1"/>
          </p:cNvSpPr>
          <p:nvPr>
            <p:ph type="body" sz="quarter" idx="10"/>
          </p:nvPr>
        </p:nvSpPr>
        <p:spPr>
          <a:xfrm>
            <a:off x="455613" y="6024822"/>
            <a:ext cx="9179458" cy="686761"/>
          </a:xfrm>
        </p:spPr>
        <p:txBody>
          <a:bodyPr/>
          <a:lstStyle/>
          <a:p>
            <a:r>
              <a:rPr lang="en-US" dirty="0"/>
              <a:t>NOTE: See topline for full question wording.</a:t>
            </a:r>
          </a:p>
          <a:p>
            <a:r>
              <a:rPr lang="en-US" dirty="0"/>
              <a:t>SOURCE: KFF COVID-19 Vaccine Monitor (Jan. 14-18, 2021 and June 15-23, 2021)</a:t>
            </a:r>
          </a:p>
          <a:p>
            <a:endParaRPr lang="en-US" dirty="0"/>
          </a:p>
        </p:txBody>
      </p:sp>
      <p:sp>
        <p:nvSpPr>
          <p:cNvPr id="15" name="Oval Callout 17">
            <a:extLst>
              <a:ext uri="{FF2B5EF4-FFF2-40B4-BE49-F238E27FC236}">
                <a16:creationId xmlns:a16="http://schemas.microsoft.com/office/drawing/2014/main" id="{8824A7F6-1C0F-4BA6-A9BA-E063A5540ED8}"/>
              </a:ext>
            </a:extLst>
          </p:cNvPr>
          <p:cNvSpPr/>
          <p:nvPr/>
        </p:nvSpPr>
        <p:spPr>
          <a:xfrm>
            <a:off x="8173382" y="2193282"/>
            <a:ext cx="3557410" cy="1428279"/>
          </a:xfrm>
          <a:prstGeom prst="wedgeEllipseCallout">
            <a:avLst>
              <a:gd name="adj1" fmla="val 16209"/>
              <a:gd name="adj2" fmla="val 62411"/>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6" name="Oval Callout 16">
            <a:extLst>
              <a:ext uri="{FF2B5EF4-FFF2-40B4-BE49-F238E27FC236}">
                <a16:creationId xmlns:a16="http://schemas.microsoft.com/office/drawing/2014/main" id="{0526D79A-FF9D-4171-AFAA-68F6BB0A325E}"/>
              </a:ext>
            </a:extLst>
          </p:cNvPr>
          <p:cNvSpPr/>
          <p:nvPr/>
        </p:nvSpPr>
        <p:spPr>
          <a:xfrm>
            <a:off x="4772728" y="3932796"/>
            <a:ext cx="3400654" cy="2027994"/>
          </a:xfrm>
          <a:prstGeom prst="wedgeEllipseCallout">
            <a:avLst>
              <a:gd name="adj1" fmla="val -39753"/>
              <a:gd name="adj2" fmla="val 54568"/>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7" name="Oval Callout 5">
            <a:extLst>
              <a:ext uri="{FF2B5EF4-FFF2-40B4-BE49-F238E27FC236}">
                <a16:creationId xmlns:a16="http://schemas.microsoft.com/office/drawing/2014/main" id="{97647BAE-C1FA-4FCD-B290-7D6989E45D16}"/>
              </a:ext>
            </a:extLst>
          </p:cNvPr>
          <p:cNvSpPr/>
          <p:nvPr/>
        </p:nvSpPr>
        <p:spPr>
          <a:xfrm>
            <a:off x="538670" y="2126746"/>
            <a:ext cx="3907836" cy="2119617"/>
          </a:xfrm>
          <a:prstGeom prst="wedgeEllipseCallou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8" name="TextBox 17">
            <a:extLst>
              <a:ext uri="{FF2B5EF4-FFF2-40B4-BE49-F238E27FC236}">
                <a16:creationId xmlns:a16="http://schemas.microsoft.com/office/drawing/2014/main" id="{9BAA7272-8EAD-4C6C-8D58-AD3B509A4D1F}"/>
              </a:ext>
            </a:extLst>
          </p:cNvPr>
          <p:cNvSpPr txBox="1"/>
          <p:nvPr/>
        </p:nvSpPr>
        <p:spPr>
          <a:xfrm>
            <a:off x="793594" y="2532805"/>
            <a:ext cx="3386795" cy="1631216"/>
          </a:xfrm>
          <a:prstGeom prst="rect">
            <a:avLst/>
          </a:prstGeom>
          <a:noFill/>
        </p:spPr>
        <p:txBody>
          <a:bodyPr wrap="square" rtlCol="0">
            <a:spAutoFit/>
          </a:bodyPr>
          <a:lstStyle/>
          <a:p>
            <a:pPr algn="ctr"/>
            <a:r>
              <a:rPr lang="en-US" sz="2000" b="0" i="0" dirty="0">
                <a:solidFill>
                  <a:schemeClr val="bg1"/>
                </a:solidFill>
                <a:effectLst/>
                <a:latin typeface="Open Sans" panose="020B0606030504020204" pitchFamily="34" charset="0"/>
              </a:rPr>
              <a:t>My daughter is a doctor and she got vaccinated which was reassuring that it was okay to get vaccinated.</a:t>
            </a:r>
            <a:endParaRPr lang="en-US" sz="1999" dirty="0">
              <a:solidFill>
                <a:schemeClr val="bg1"/>
              </a:solidFill>
            </a:endParaRPr>
          </a:p>
        </p:txBody>
      </p:sp>
      <p:sp>
        <p:nvSpPr>
          <p:cNvPr id="19" name="TextBox 18">
            <a:extLst>
              <a:ext uri="{FF2B5EF4-FFF2-40B4-BE49-F238E27FC236}">
                <a16:creationId xmlns:a16="http://schemas.microsoft.com/office/drawing/2014/main" id="{29B42CA8-C420-4648-BA71-6C548CEF02F9}"/>
              </a:ext>
            </a:extLst>
          </p:cNvPr>
          <p:cNvSpPr txBox="1"/>
          <p:nvPr/>
        </p:nvSpPr>
        <p:spPr>
          <a:xfrm>
            <a:off x="681505" y="4846223"/>
            <a:ext cx="3168074" cy="707886"/>
          </a:xfrm>
          <a:prstGeom prst="rect">
            <a:avLst/>
          </a:prstGeom>
          <a:noFill/>
        </p:spPr>
        <p:txBody>
          <a:bodyPr wrap="square" rtlCol="0">
            <a:spAutoFit/>
          </a:bodyPr>
          <a:lstStyle/>
          <a:p>
            <a:pPr algn="ctr"/>
            <a:r>
              <a:rPr lang="en-US" sz="2000" b="0" i="0" dirty="0">
                <a:solidFill>
                  <a:srgbClr val="393D40"/>
                </a:solidFill>
                <a:effectLst/>
                <a:latin typeface="Open Sans" panose="020B0606030504020204" pitchFamily="34" charset="0"/>
              </a:rPr>
              <a:t>My asthma doctor recommended I get it.</a:t>
            </a:r>
            <a:endParaRPr lang="en-US" sz="1999" dirty="0">
              <a:solidFill>
                <a:schemeClr val="bg1"/>
              </a:solidFill>
            </a:endParaRPr>
          </a:p>
        </p:txBody>
      </p:sp>
      <p:sp>
        <p:nvSpPr>
          <p:cNvPr id="20" name="TextBox 19">
            <a:extLst>
              <a:ext uri="{FF2B5EF4-FFF2-40B4-BE49-F238E27FC236}">
                <a16:creationId xmlns:a16="http://schemas.microsoft.com/office/drawing/2014/main" id="{9EA33131-3114-4E09-8E8E-1669DF1A1BCC}"/>
              </a:ext>
            </a:extLst>
          </p:cNvPr>
          <p:cNvSpPr txBox="1"/>
          <p:nvPr/>
        </p:nvSpPr>
        <p:spPr>
          <a:xfrm>
            <a:off x="9020439" y="4510584"/>
            <a:ext cx="2613303" cy="1015663"/>
          </a:xfrm>
          <a:prstGeom prst="rect">
            <a:avLst/>
          </a:prstGeom>
          <a:noFill/>
        </p:spPr>
        <p:txBody>
          <a:bodyPr wrap="square" rtlCol="0">
            <a:spAutoFit/>
          </a:bodyPr>
          <a:lstStyle/>
          <a:p>
            <a:pPr algn="ctr"/>
            <a:r>
              <a:rPr lang="en-US" sz="2000" b="0" i="0" dirty="0">
                <a:solidFill>
                  <a:srgbClr val="393D40"/>
                </a:solidFill>
                <a:effectLst/>
                <a:latin typeface="Open Sans" panose="020B0606030504020204" pitchFamily="34" charset="0"/>
              </a:rPr>
              <a:t>My husband bugged me to get it and I gave in</a:t>
            </a:r>
            <a:r>
              <a:rPr lang="en-US" sz="1999" dirty="0">
                <a:solidFill>
                  <a:srgbClr val="323A45"/>
                </a:solidFill>
              </a:rPr>
              <a:t>.</a:t>
            </a:r>
          </a:p>
        </p:txBody>
      </p:sp>
      <p:sp>
        <p:nvSpPr>
          <p:cNvPr id="21" name="TextBox 20">
            <a:extLst>
              <a:ext uri="{FF2B5EF4-FFF2-40B4-BE49-F238E27FC236}">
                <a16:creationId xmlns:a16="http://schemas.microsoft.com/office/drawing/2014/main" id="{1A9DD35D-E682-44F7-AC80-E55C67378103}"/>
              </a:ext>
            </a:extLst>
          </p:cNvPr>
          <p:cNvSpPr txBox="1"/>
          <p:nvPr/>
        </p:nvSpPr>
        <p:spPr>
          <a:xfrm>
            <a:off x="4771394" y="2284738"/>
            <a:ext cx="2835818" cy="1323439"/>
          </a:xfrm>
          <a:prstGeom prst="rect">
            <a:avLst/>
          </a:prstGeom>
          <a:noFill/>
        </p:spPr>
        <p:txBody>
          <a:bodyPr wrap="square" rtlCol="0">
            <a:spAutoFit/>
          </a:bodyPr>
          <a:lstStyle/>
          <a:p>
            <a:pPr algn="ctr"/>
            <a:r>
              <a:rPr lang="en-US" sz="2000" b="0" i="0" dirty="0">
                <a:solidFill>
                  <a:srgbClr val="393D40"/>
                </a:solidFill>
                <a:effectLst/>
                <a:latin typeface="Open Sans" panose="020B0606030504020204" pitchFamily="34" charset="0"/>
              </a:rPr>
              <a:t>I became convinced that some of the rumored side effects were not true.</a:t>
            </a:r>
            <a:r>
              <a:rPr lang="en-US" sz="1999" dirty="0">
                <a:solidFill>
                  <a:schemeClr val="bg1"/>
                </a:solidFill>
              </a:rPr>
              <a:t>.</a:t>
            </a:r>
          </a:p>
        </p:txBody>
      </p:sp>
      <p:sp>
        <p:nvSpPr>
          <p:cNvPr id="22" name="TextBox 21">
            <a:extLst>
              <a:ext uri="{FF2B5EF4-FFF2-40B4-BE49-F238E27FC236}">
                <a16:creationId xmlns:a16="http://schemas.microsoft.com/office/drawing/2014/main" id="{05B7DD7F-4317-488F-AD55-9A795266AA4F}"/>
              </a:ext>
            </a:extLst>
          </p:cNvPr>
          <p:cNvSpPr txBox="1"/>
          <p:nvPr/>
        </p:nvSpPr>
        <p:spPr>
          <a:xfrm>
            <a:off x="8404060" y="2511438"/>
            <a:ext cx="3246095" cy="707886"/>
          </a:xfrm>
          <a:prstGeom prst="rect">
            <a:avLst/>
          </a:prstGeom>
          <a:noFill/>
        </p:spPr>
        <p:txBody>
          <a:bodyPr wrap="square" rtlCol="0">
            <a:spAutoFit/>
          </a:bodyPr>
          <a:lstStyle/>
          <a:p>
            <a:pPr algn="ctr"/>
            <a:r>
              <a:rPr lang="en-US" sz="2000" b="0" i="0" dirty="0">
                <a:solidFill>
                  <a:schemeClr val="bg1"/>
                </a:solidFill>
                <a:effectLst/>
                <a:latin typeface="Open Sans" panose="020B0606030504020204" pitchFamily="34" charset="0"/>
              </a:rPr>
              <a:t>My family persuaded me because of my sick kids</a:t>
            </a:r>
            <a:r>
              <a:rPr lang="en-US" sz="1999" dirty="0">
                <a:solidFill>
                  <a:schemeClr val="bg1"/>
                </a:solidFill>
              </a:rPr>
              <a:t>. </a:t>
            </a:r>
          </a:p>
        </p:txBody>
      </p:sp>
      <p:sp>
        <p:nvSpPr>
          <p:cNvPr id="23" name="TextBox 22">
            <a:extLst>
              <a:ext uri="{FF2B5EF4-FFF2-40B4-BE49-F238E27FC236}">
                <a16:creationId xmlns:a16="http://schemas.microsoft.com/office/drawing/2014/main" id="{D78B0681-9073-43F2-ACF6-32776DCBB8FE}"/>
              </a:ext>
            </a:extLst>
          </p:cNvPr>
          <p:cNvSpPr txBox="1"/>
          <p:nvPr/>
        </p:nvSpPr>
        <p:spPr>
          <a:xfrm>
            <a:off x="4945049" y="4467547"/>
            <a:ext cx="3098705" cy="1015663"/>
          </a:xfrm>
          <a:prstGeom prst="rect">
            <a:avLst/>
          </a:prstGeom>
          <a:noFill/>
        </p:spPr>
        <p:txBody>
          <a:bodyPr wrap="square" rtlCol="0">
            <a:spAutoFit/>
          </a:bodyPr>
          <a:lstStyle/>
          <a:p>
            <a:pPr algn="ctr"/>
            <a:r>
              <a:rPr lang="en-US" sz="2000" b="0" i="0" dirty="0">
                <a:solidFill>
                  <a:schemeClr val="bg1"/>
                </a:solidFill>
                <a:effectLst/>
                <a:latin typeface="Open Sans" panose="020B0606030504020204" pitchFamily="34" charset="0"/>
              </a:rPr>
              <a:t>Almost all of my friends were vaccinated with no side effects.</a:t>
            </a:r>
            <a:endParaRPr lang="en-US" sz="1999" dirty="0">
              <a:solidFill>
                <a:schemeClr val="bg1"/>
              </a:solidFill>
            </a:endParaRPr>
          </a:p>
        </p:txBody>
      </p:sp>
      <p:sp>
        <p:nvSpPr>
          <p:cNvPr id="24" name="Oval Callout 14">
            <a:extLst>
              <a:ext uri="{FF2B5EF4-FFF2-40B4-BE49-F238E27FC236}">
                <a16:creationId xmlns:a16="http://schemas.microsoft.com/office/drawing/2014/main" id="{2006C847-9C78-41CE-83C2-4563D7DB7620}"/>
              </a:ext>
            </a:extLst>
          </p:cNvPr>
          <p:cNvSpPr/>
          <p:nvPr/>
        </p:nvSpPr>
        <p:spPr>
          <a:xfrm>
            <a:off x="514824" y="4643626"/>
            <a:ext cx="3665565" cy="1128409"/>
          </a:xfrm>
          <a:prstGeom prst="wedgeEllipseCallout">
            <a:avLst>
              <a:gd name="adj1" fmla="val 23799"/>
              <a:gd name="adj2" fmla="val 6426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5" name="Oval Callout 15">
            <a:extLst>
              <a:ext uri="{FF2B5EF4-FFF2-40B4-BE49-F238E27FC236}">
                <a16:creationId xmlns:a16="http://schemas.microsoft.com/office/drawing/2014/main" id="{E1014197-A451-454E-B303-DD0149F3A23F}"/>
              </a:ext>
            </a:extLst>
          </p:cNvPr>
          <p:cNvSpPr/>
          <p:nvPr/>
        </p:nvSpPr>
        <p:spPr>
          <a:xfrm>
            <a:off x="4511933" y="2008880"/>
            <a:ext cx="3326635" cy="1754436"/>
          </a:xfrm>
          <a:prstGeom prst="wedgeEllipseCallout">
            <a:avLst>
              <a:gd name="adj1" fmla="val 50685"/>
              <a:gd name="adj2" fmla="val 5230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6" name="Oval Callout 18">
            <a:extLst>
              <a:ext uri="{FF2B5EF4-FFF2-40B4-BE49-F238E27FC236}">
                <a16:creationId xmlns:a16="http://schemas.microsoft.com/office/drawing/2014/main" id="{3AF7013F-6312-4B17-8782-F525369996B4}"/>
              </a:ext>
            </a:extLst>
          </p:cNvPr>
          <p:cNvSpPr/>
          <p:nvPr/>
        </p:nvSpPr>
        <p:spPr>
          <a:xfrm>
            <a:off x="8797371" y="4103171"/>
            <a:ext cx="3105947" cy="1608201"/>
          </a:xfrm>
          <a:prstGeom prst="wedgeEllipseCallout">
            <a:avLst>
              <a:gd name="adj1" fmla="val -15913"/>
              <a:gd name="adj2" fmla="val 67297"/>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27" name="TextBox 26">
            <a:extLst>
              <a:ext uri="{FF2B5EF4-FFF2-40B4-BE49-F238E27FC236}">
                <a16:creationId xmlns:a16="http://schemas.microsoft.com/office/drawing/2014/main" id="{7DA3AAFE-5F93-453D-A105-82B6DA8322EA}"/>
              </a:ext>
            </a:extLst>
          </p:cNvPr>
          <p:cNvSpPr txBox="1"/>
          <p:nvPr/>
        </p:nvSpPr>
        <p:spPr>
          <a:xfrm>
            <a:off x="514824" y="1434819"/>
            <a:ext cx="7201483" cy="369332"/>
          </a:xfrm>
          <a:prstGeom prst="rect">
            <a:avLst/>
          </a:prstGeom>
          <a:noFill/>
        </p:spPr>
        <p:txBody>
          <a:bodyPr wrap="square">
            <a:spAutoFit/>
          </a:bodyPr>
          <a:lstStyle/>
          <a:p>
            <a:r>
              <a:rPr lang="en-US" i="1" dirty="0"/>
              <a:t>Q: What did you learn or hear that persuaded you to get vaccinated?</a:t>
            </a:r>
          </a:p>
        </p:txBody>
      </p:sp>
    </p:spTree>
    <p:extLst>
      <p:ext uri="{BB962C8B-B14F-4D97-AF65-F5344CB8AC3E}">
        <p14:creationId xmlns:p14="http://schemas.microsoft.com/office/powerpoint/2010/main" val="3828285425"/>
      </p:ext>
    </p:extLst>
  </p:cSld>
  <p:clrMapOvr>
    <a:masterClrMapping/>
  </p:clrMapOvr>
</p:sld>
</file>

<file path=ppt/theme/theme1.xml><?xml version="1.0" encoding="utf-8"?>
<a:theme xmlns:a="http://schemas.openxmlformats.org/drawingml/2006/main" name="Title Slide">
  <a:themeElements>
    <a:clrScheme name="2020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04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BC9128E-DE89-4568-AF9D-AA3D5CC42748}" vid="{2193F2F6-AAAB-4DBA-B25F-526DD6FB0AD4}"/>
    </a:ext>
  </a:extLst>
</a:theme>
</file>

<file path=ppt/theme/theme2.xml><?xml version="1.0" encoding="utf-8"?>
<a:theme xmlns:a="http://schemas.openxmlformats.org/drawingml/2006/main" name="Default no Figure #">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BC9128E-DE89-4568-AF9D-AA3D5CC42748}" vid="{314878B3-9D8C-41C1-ADDB-465B242EB493}"/>
    </a:ext>
  </a:extLst>
</a:theme>
</file>

<file path=ppt/theme/theme3.xml><?xml version="1.0" encoding="utf-8"?>
<a:theme xmlns:a="http://schemas.openxmlformats.org/drawingml/2006/main" name="Default with Figure #">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BC9128E-DE89-4568-AF9D-AA3D5CC42748}" vid="{67816185-CEE7-4428-AB1F-16E3CFA1BD17}"/>
    </a:ext>
  </a:extLst>
</a:theme>
</file>

<file path=ppt/theme/theme4.xml><?xml version="1.0" encoding="utf-8"?>
<a:theme xmlns:a="http://schemas.openxmlformats.org/drawingml/2006/main" name="Blank">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C9128E-DE89-4568-AF9D-AA3D5CC42748}" vid="{10A48882-E3DE-4A4A-B59E-394254605A91}"/>
    </a:ext>
  </a:extLst>
</a:theme>
</file>

<file path=ppt/theme/theme5.xml><?xml version="1.0" encoding="utf-8"?>
<a:theme xmlns:a="http://schemas.openxmlformats.org/drawingml/2006/main" name="Text Slide no Logo">
  <a:themeElements>
    <a:clrScheme name="2020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041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BC9128E-DE89-4568-AF9D-AA3D5CC42748}" vid="{8B9E0115-9501-465E-A6D9-6C05474D0EC0}"/>
    </a:ext>
  </a:extLst>
</a:theme>
</file>

<file path=ppt/theme/theme6.xml><?xml version="1.0" encoding="utf-8"?>
<a:theme xmlns:a="http://schemas.openxmlformats.org/drawingml/2006/main" name="Default">
  <a:themeElements>
    <a:clrScheme name="2019 KFF Colors">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NEW PPT Template_FINAL" id="{D964949B-55B9-FD47-A8D4-C315D1D4817A}" vid="{0CD9F731-8D44-AE4B-9FB9-C38BBF8BCF5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0DDD2E776BFE4A9ECD7BF84578D96B" ma:contentTypeVersion="10" ma:contentTypeDescription="Create a new document." ma:contentTypeScope="" ma:versionID="54cc8c468ca2b394f000574d71c00af1">
  <xsd:schema xmlns:xsd="http://www.w3.org/2001/XMLSchema" xmlns:xs="http://www.w3.org/2001/XMLSchema" xmlns:p="http://schemas.microsoft.com/office/2006/metadata/properties" xmlns:ns2="2c6857e4-285b-4909-be4f-5c8c04125010" xmlns:ns3="faad41c7-f934-4b1d-bf32-8980ec5d4297" targetNamespace="http://schemas.microsoft.com/office/2006/metadata/properties" ma:root="true" ma:fieldsID="3a18455d222a7d3ceaf0057ddffd1983" ns2:_="" ns3:_="">
    <xsd:import namespace="2c6857e4-285b-4909-be4f-5c8c04125010"/>
    <xsd:import namespace="faad41c7-f934-4b1d-bf32-8980ec5d42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857e4-285b-4909-be4f-5c8c04125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d41c7-f934-4b1d-bf32-8980ec5d429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94087-35E0-4AF6-9752-29E1E9043C1A}">
  <ds:schemaRefs>
    <ds:schemaRef ds:uri="faad41c7-f934-4b1d-bf32-8980ec5d4297"/>
    <ds:schemaRef ds:uri="http://schemas.microsoft.com/office/infopath/2007/PartnerControls"/>
    <ds:schemaRef ds:uri="2c6857e4-285b-4909-be4f-5c8c04125010"/>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C317D1-5E0B-48B4-96F2-309563733880}">
  <ds:schemaRefs>
    <ds:schemaRef ds:uri="http://schemas.microsoft.com/sharepoint/v3/contenttype/forms"/>
  </ds:schemaRefs>
</ds:datastoreItem>
</file>

<file path=customXml/itemProps3.xml><?xml version="1.0" encoding="utf-8"?>
<ds:datastoreItem xmlns:ds="http://schemas.openxmlformats.org/officeDocument/2006/customXml" ds:itemID="{E0DB6459-0BE0-4F9B-B22A-829A3204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857e4-285b-4909-be4f-5c8c04125010"/>
    <ds:schemaRef ds:uri="faad41c7-f934-4b1d-bf32-8980ec5d4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KFF PowerPoint Template - July 2020</Template>
  <TotalTime>8410</TotalTime>
  <Words>2297</Words>
  <Application>Microsoft Office PowerPoint</Application>
  <PresentationFormat>Custom</PresentationFormat>
  <Paragraphs>202</Paragraphs>
  <Slides>36</Slides>
  <Notes>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36</vt:i4>
      </vt:variant>
    </vt:vector>
  </HeadingPairs>
  <TitlesOfParts>
    <vt:vector size="45" baseType="lpstr">
      <vt:lpstr>Arial</vt:lpstr>
      <vt:lpstr>Calibri</vt:lpstr>
      <vt:lpstr>Open Sans</vt:lpstr>
      <vt:lpstr>Title Slide</vt:lpstr>
      <vt:lpstr>Default no Figure #</vt:lpstr>
      <vt:lpstr>Default with Figure #</vt:lpstr>
      <vt:lpstr>Blank</vt:lpstr>
      <vt:lpstr>Text Slide no Logo</vt:lpstr>
      <vt:lpstr>Default</vt:lpstr>
      <vt:lpstr>The Public’s Attitudes About and Experiences with Covid 19 Vaccinations</vt:lpstr>
      <vt:lpstr>KFF COVID-19 Vaccine Monitor: Project Overview</vt:lpstr>
      <vt:lpstr>Trends In COVID-19 Vaccine Uptake And Intentions</vt:lpstr>
      <vt:lpstr>Who Is Most/Least Likely To Be Vaccinated?</vt:lpstr>
      <vt:lpstr>Partisan Makeup Of Unvaccinated Has Become Increasingly Republican Over Time</vt:lpstr>
      <vt:lpstr>Why Unvaccinated Won’t Get a Vaccine? </vt:lpstr>
      <vt:lpstr>Concerns/Barriers Vary Widely By Race/Ethnicity</vt:lpstr>
      <vt:lpstr>Capturing Dynamic Nature:  By June, Vast Majority Of January ASAP Group And About Half Of "Wait And See“ Group Got Vaccinated</vt:lpstr>
      <vt:lpstr>Family, Friends, And Conversations With Doctors Were Key In People’s Decisions About Getting Vaccinated</vt:lpstr>
      <vt:lpstr>Amidst Omicron Threat, Half Now Say They Are Worried They Will Get Seriously Sick From Coronavirus</vt:lpstr>
      <vt:lpstr>About Half Of Vaccinated Adults Who Aren’t Boosted Say The Omicron Variant Makes Them More Likely To Do So, One In Eight Unvaccinated Adults Say Omicron Motivates Them To Get Vaccinated</vt:lpstr>
      <vt:lpstr>About Half Of Unvaccinated Adults Say Nothing Will Convince Them To Get A COVID-19 Vaccine</vt:lpstr>
      <vt:lpstr>Nearly Eight In Ten Believe Or Are Unsure About At Least One Common Falsehood About COVID-19 Or The Vaccine</vt:lpstr>
      <vt:lpstr>One-Third Believe Or Are Unsure Of 4+ False Statements About COVID-19, Higher Among Republicans And Unvaccinated</vt:lpstr>
      <vt:lpstr>Rural Residents, Those Without College Degrees, And Younger Adults Somewhat More Likely To Believe COVID-19 Misinformation</vt:lpstr>
      <vt:lpstr>Democrats And Republicans Trust Different News Sources For COVID-19 Information</vt:lpstr>
      <vt:lpstr>Unvaccinated Adults Have Lower Trust In Most News Sources For COVID-19 Information Compared To Vaccinated Adults</vt:lpstr>
      <vt:lpstr>Belief In Misinformation Differs Based On Trusted News Sources For COVID-19 Information</vt:lpstr>
      <vt:lpstr>Personal Doctors And Pediatricians Are The Most Trusted Source For Reliable COVID-19 Vaccine Information</vt:lpstr>
      <vt:lpstr>Unvaccinated Adults And Republicans Less Likely To Trust Government Sources Of Information On COVID-19 Vaccines</vt:lpstr>
      <vt:lpstr>Slowdown In Parents’ Reported Uptake Of COVID-19 Vaccine For 12-17 Year-Olds</vt:lpstr>
      <vt:lpstr>Parents Of 5-11 Year-Olds Split Roughly Into Thirds In Intention To Vaccinate Their Child For COVID-19</vt:lpstr>
      <vt:lpstr>Parents’ Intentions To Vaccinate Kids Largely Lines Up With Their Own Vaccination Status</vt:lpstr>
      <vt:lpstr>Parents’ Political Identity Factors Heavily Into COVID-19 Vaccination Intention For Kids</vt:lpstr>
      <vt:lpstr>Parents Of Color, Mothers, And Vaccinated Parents Are More Likely To Worry About Their Child Getting Sick From COVID-19</vt:lpstr>
      <vt:lpstr>CHALLENGE: Parents Are Less Confident That The COVID-19 Vaccines Are Safe For Children, Particularly At Younger Ages</vt:lpstr>
      <vt:lpstr>CHALLENGE: Black, Hispanic, And Lower Income Parents Are Concerned About Access Issues In Getting Children Vaccinated</vt:lpstr>
      <vt:lpstr>OPPORTUNITY: Pediatricians Are The Most Trusted Source Of COVID-19 Vaccine Information For Parents Across Party, Race, And Ethnicity</vt:lpstr>
      <vt:lpstr>OPPORTUNITY: Most Parents Have Not Yet Talked To Their Pediatrician About The COVID-19 Vaccine, And Not All Who Did Talk To A Pediatrician Say They Recommended Vaccination</vt:lpstr>
      <vt:lpstr>OPPORTUNITY: Many Parents Say Their Child’s School Provided Information Or Encouraged Parents To Vaccinate Their Child For COVID-19</vt:lpstr>
      <vt:lpstr>OPPORTUNITY: Parents Whose Child’s School Encouraged COVID-19 Vaccination Are More Likely To Say Child Is Vaccinated</vt:lpstr>
      <vt:lpstr>Over A Third Who Work For Larger Employers Say They’re Already Required To Get A Vaccine, Half Of All Workers Say They Don’t Want Their Employer To Require Vaccinations</vt:lpstr>
      <vt:lpstr>Majorities Of Republicans And Unvaccinated Adults Oppose Federal Workplace Vaccine Mandates</vt:lpstr>
      <vt:lpstr>Potential Inroads?  What’s Next? </vt:lpstr>
      <vt:lpstr>Links for more resources from the KFF CVM</vt:lpstr>
      <vt:lpstr>PowerPoint Presentation</vt:lpstr>
    </vt:vector>
  </TitlesOfParts>
  <Company>KFF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Kearney</dc:creator>
  <cp:lastModifiedBy>Mollyann Brodie</cp:lastModifiedBy>
  <cp:revision>670</cp:revision>
  <cp:lastPrinted>2019-08-19T22:27:15Z</cp:lastPrinted>
  <dcterms:created xsi:type="dcterms:W3CDTF">2020-08-31T18:28:41Z</dcterms:created>
  <dcterms:modified xsi:type="dcterms:W3CDTF">2022-01-07T20:04:24Z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0x010100F80DDD2E776BFE4A9ECD7BF84578D96B</vt:lpwstr>
  </property>
</Properties>
</file>