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2"/>
    <p:sldId id="322" r:id="rId3"/>
    <p:sldId id="307" r:id="rId4"/>
    <p:sldId id="353" r:id="rId5"/>
    <p:sldId id="343" r:id="rId6"/>
    <p:sldId id="346" r:id="rId7"/>
    <p:sldId id="337" r:id="rId8"/>
    <p:sldId id="338" r:id="rId9"/>
    <p:sldId id="281" r:id="rId10"/>
    <p:sldId id="348" r:id="rId11"/>
    <p:sldId id="259" r:id="rId12"/>
    <p:sldId id="349" r:id="rId13"/>
    <p:sldId id="340" r:id="rId14"/>
    <p:sldId id="345" r:id="rId15"/>
    <p:sldId id="341" r:id="rId16"/>
    <p:sldId id="290" r:id="rId17"/>
    <p:sldId id="388" r:id="rId18"/>
    <p:sldId id="362" r:id="rId19"/>
    <p:sldId id="363" r:id="rId20"/>
    <p:sldId id="364" r:id="rId21"/>
    <p:sldId id="298" r:id="rId22"/>
    <p:sldId id="299" r:id="rId23"/>
    <p:sldId id="305" r:id="rId24"/>
    <p:sldId id="391" r:id="rId25"/>
    <p:sldId id="392" r:id="rId26"/>
    <p:sldId id="393" r:id="rId27"/>
    <p:sldId id="368" r:id="rId28"/>
    <p:sldId id="351" r:id="rId29"/>
    <p:sldId id="257" r:id="rId30"/>
    <p:sldId id="381" r:id="rId31"/>
    <p:sldId id="387" r:id="rId32"/>
    <p:sldId id="385" r:id="rId33"/>
    <p:sldId id="386" r:id="rId34"/>
    <p:sldId id="367" r:id="rId35"/>
    <p:sldId id="374" r:id="rId36"/>
    <p:sldId id="390" r:id="rId37"/>
    <p:sldId id="376" r:id="rId38"/>
    <p:sldId id="377" r:id="rId39"/>
    <p:sldId id="378" r:id="rId40"/>
    <p:sldId id="379" r:id="rId41"/>
    <p:sldId id="389" r:id="rId42"/>
    <p:sldId id="262" r:id="rId43"/>
    <p:sldId id="263" r:id="rId44"/>
    <p:sldId id="264" r:id="rId45"/>
    <p:sldId id="304" r:id="rId46"/>
    <p:sldId id="375" r:id="rId47"/>
    <p:sldId id="282" r:id="rId4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68">
          <p15:clr>
            <a:srgbClr val="A4A3A4"/>
          </p15:clr>
        </p15:guide>
        <p15:guide id="2" orient="horz" pos="3138">
          <p15:clr>
            <a:srgbClr val="A4A3A4"/>
          </p15:clr>
        </p15:guide>
        <p15:guide id="3" orient="horz" pos="200">
          <p15:clr>
            <a:srgbClr val="A4A3A4"/>
          </p15:clr>
        </p15:guide>
        <p15:guide id="4" orient="horz" pos="1791">
          <p15:clr>
            <a:srgbClr val="A4A3A4"/>
          </p15:clr>
        </p15:guide>
        <p15:guide id="5" orient="horz" pos="2717">
          <p15:clr>
            <a:srgbClr val="A4A3A4"/>
          </p15:clr>
        </p15:guide>
        <p15:guide id="6" orient="horz" pos="953">
          <p15:clr>
            <a:srgbClr val="A4A3A4"/>
          </p15:clr>
        </p15:guide>
        <p15:guide id="7" orient="horz" pos="487">
          <p15:clr>
            <a:srgbClr val="A4A3A4"/>
          </p15:clr>
        </p15:guide>
        <p15:guide id="8" pos="2847">
          <p15:clr>
            <a:srgbClr val="A4A3A4"/>
          </p15:clr>
        </p15:guide>
        <p15:guide id="9" pos="5213">
          <p15:clr>
            <a:srgbClr val="A4A3A4"/>
          </p15:clr>
        </p15:guide>
        <p15:guide id="10" pos="698">
          <p15:clr>
            <a:srgbClr val="A4A3A4"/>
          </p15:clr>
        </p15:guide>
        <p15:guide id="11" pos="205">
          <p15:clr>
            <a:srgbClr val="A4A3A4"/>
          </p15:clr>
        </p15:guide>
        <p15:guide id="12" pos="3064">
          <p15:clr>
            <a:srgbClr val="A4A3A4"/>
          </p15:clr>
        </p15:guide>
        <p15:guide id="13" pos="29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61468B"/>
    <a:srgbClr val="514689"/>
    <a:srgbClr val="5146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48" autoAdjust="0"/>
    <p:restoredTop sz="94828" autoAdjust="0"/>
  </p:normalViewPr>
  <p:slideViewPr>
    <p:cSldViewPr snapToGrid="0" showGuides="1">
      <p:cViewPr varScale="1">
        <p:scale>
          <a:sx n="84" d="100"/>
          <a:sy n="84" d="100"/>
        </p:scale>
        <p:origin x="944" y="64"/>
      </p:cViewPr>
      <p:guideLst>
        <p:guide orient="horz" pos="2968"/>
        <p:guide orient="horz" pos="3138"/>
        <p:guide orient="horz" pos="200"/>
        <p:guide orient="horz" pos="1791"/>
        <p:guide orient="horz" pos="2717"/>
        <p:guide orient="horz" pos="953"/>
        <p:guide orient="horz" pos="487"/>
        <p:guide pos="2847"/>
        <p:guide pos="5213"/>
        <p:guide pos="698"/>
        <p:guide pos="205"/>
        <p:guide pos="3064"/>
        <p:guide pos="2956"/>
      </p:guideLst>
    </p:cSldViewPr>
  </p:slideViewPr>
  <p:outlineViewPr>
    <p:cViewPr>
      <p:scale>
        <a:sx n="33" d="100"/>
        <a:sy n="33" d="100"/>
      </p:scale>
      <p:origin x="0" y="1476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95" d="100"/>
          <a:sy n="95" d="100"/>
        </p:scale>
        <p:origin x="308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FADEE3-4E13-B64C-8438-AC66B67ED533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1B3A18-A99A-974E-8D85-D3FA42850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422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D52D7-6AF4-EB44-8548-79E5519F8B96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95F329-3889-8645-AA6B-3C2BA478A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7188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E8CF7-1F02-AC45-98BF-9638DB2ECF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879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E8CF7-1F02-AC45-98BF-9638DB2ECF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980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Clade 1: B.1 / 20A &amp; 20C</a:t>
            </a:r>
          </a:p>
          <a:p>
            <a:r>
              <a:rPr lang="en-US" dirty="0"/>
              <a:t>Clade 2: A.3 / 19B</a:t>
            </a:r>
          </a:p>
          <a:p>
            <a:r>
              <a:rPr lang="en-US" dirty="0"/>
              <a:t>Clade 3: A.1 / 19B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E8CF7-1F02-AC45-98BF-9638DB2ECF5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161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E7591-D03B-AB48-97D7-CE06F147133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26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E7591-D03B-AB48-97D7-CE06F147133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268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E7591-D03B-AB48-97D7-CE06F147133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353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Mortality increased from 2.5/1000 to 4.1/1000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5F329-3889-8645-AA6B-3C2BA478A30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18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5F329-3889-8645-AA6B-3C2BA478A30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76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5F329-3889-8645-AA6B-3C2BA478A30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24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gradFill flip="none" rotWithShape="1">
          <a:gsLst>
            <a:gs pos="0">
              <a:srgbClr val="51468B"/>
            </a:gs>
            <a:gs pos="100000">
              <a:schemeClr val="accent1"/>
            </a:gs>
          </a:gsLst>
          <a:lin ang="14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/>
          <p:nvPr userDrawn="1"/>
        </p:nvSpPr>
        <p:spPr>
          <a:xfrm>
            <a:off x="0" y="-50786"/>
            <a:ext cx="3033057" cy="5248916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22311 w 241956"/>
              <a:gd name="connsiteY3" fmla="*/ 380776 h 381336"/>
              <a:gd name="connsiteX4" fmla="*/ 0 w 241956"/>
              <a:gd name="connsiteY4" fmla="*/ 231 h 381336"/>
              <a:gd name="connsiteX0" fmla="*/ 0 w 241956"/>
              <a:gd name="connsiteY0" fmla="*/ 231 h 381687"/>
              <a:gd name="connsiteX1" fmla="*/ 41468 w 241956"/>
              <a:gd name="connsiteY1" fmla="*/ 0 h 381687"/>
              <a:gd name="connsiteX2" fmla="*/ 241956 w 241956"/>
              <a:gd name="connsiteY2" fmla="*/ 381336 h 381687"/>
              <a:gd name="connsiteX3" fmla="*/ 21400 w 241956"/>
              <a:gd name="connsiteY3" fmla="*/ 381687 h 381687"/>
              <a:gd name="connsiteX4" fmla="*/ 0 w 2419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56" h="381687">
                <a:moveTo>
                  <a:pt x="0" y="231"/>
                </a:moveTo>
                <a:lnTo>
                  <a:pt x="20068" y="0"/>
                </a:lnTo>
                <a:lnTo>
                  <a:pt x="220556" y="381336"/>
                </a:lnTo>
                <a:lnTo>
                  <a:pt x="0" y="381687"/>
                </a:lnTo>
                <a:lnTo>
                  <a:pt x="0" y="231"/>
                </a:ln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>
                <a:solidFill>
                  <a:schemeClr val="tx2"/>
                </a:solidFill>
              </a:rPr>
              <a:t>            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072495" y="2067941"/>
            <a:ext cx="6747298" cy="876329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Document Title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01192" y="2995265"/>
            <a:ext cx="6725114" cy="6858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Document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88" y="317562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98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1F26F-E75D-8044-8AA1-8C23D6C41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C5FCE0-9AFD-1D4D-8CFE-4ADF7209F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0F51D-0C1D-A44D-B556-E2CBC0FCD990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CC12F9-F41E-AC49-897E-C34642D1E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650EED-1C1F-6944-8EB4-B180A2562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EE36-BE10-2042-B8B3-7B6A0A4A1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509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cked Two Content +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11"/>
          <p:cNvSpPr>
            <a:spLocks noGrp="1"/>
          </p:cNvSpPr>
          <p:nvPr>
            <p:ph type="dt" sz="half" idx="22"/>
          </p:nvPr>
        </p:nvSpPr>
        <p:spPr>
          <a:xfrm>
            <a:off x="2350008" y="4827470"/>
            <a:ext cx="850392" cy="168275"/>
          </a:xfrm>
          <a:prstGeom prst="rect">
            <a:avLst/>
          </a:prstGeom>
        </p:spPr>
        <p:txBody>
          <a:bodyPr/>
          <a:lstStyle/>
          <a:p>
            <a:fld id="{F6D03F49-6F9B-5E4C-B2DF-577922C242F8}" type="datetime1">
              <a:rPr lang="en-US" smtClean="0"/>
              <a:t>8/4/2021</a:t>
            </a:fld>
            <a:endParaRPr lang="en-US" dirty="0"/>
          </a:p>
        </p:txBody>
      </p:sp>
      <p:sp>
        <p:nvSpPr>
          <p:cNvPr id="22" name="Footer Placeholder 12"/>
          <p:cNvSpPr>
            <a:spLocks noGrp="1"/>
          </p:cNvSpPr>
          <p:nvPr>
            <p:ph type="ftr" sz="quarter" idx="23"/>
          </p:nvPr>
        </p:nvSpPr>
        <p:spPr>
          <a:xfrm>
            <a:off x="3121994" y="4780684"/>
            <a:ext cx="5181600" cy="231266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23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800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24" hasCustomPrompt="1"/>
          </p:nvPr>
        </p:nvSpPr>
        <p:spPr>
          <a:xfrm>
            <a:off x="5195170" y="1524467"/>
            <a:ext cx="3948831" cy="2971333"/>
          </a:xfr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Placeholder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098558" y="127411"/>
            <a:ext cx="7180264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98557" y="896882"/>
            <a:ext cx="7180263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0" indent="0">
              <a:buNone/>
              <a:defRPr/>
            </a:lvl2pPr>
            <a:lvl3pPr marL="457189" indent="0">
              <a:buNone/>
              <a:defRPr/>
            </a:lvl3pPr>
            <a:lvl4pPr marL="631809" indent="0">
              <a:buNone/>
              <a:defRPr/>
            </a:lvl4pPr>
            <a:lvl5pPr marL="80484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8"/>
          </p:nvPr>
        </p:nvSpPr>
        <p:spPr>
          <a:xfrm>
            <a:off x="932494" y="1799761"/>
            <a:ext cx="3931606" cy="1087903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1"/>
          </p:nvPr>
        </p:nvSpPr>
        <p:spPr>
          <a:xfrm>
            <a:off x="1107415" y="1523714"/>
            <a:ext cx="3756686" cy="295195"/>
          </a:xfrm>
        </p:spPr>
        <p:txBody>
          <a:bodyPr anchor="b"/>
          <a:lstStyle>
            <a:lvl1pPr marL="0" indent="0">
              <a:buNone/>
              <a:defRPr sz="1700" b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sz="half" idx="25"/>
          </p:nvPr>
        </p:nvSpPr>
        <p:spPr>
          <a:xfrm>
            <a:off x="932494" y="3301349"/>
            <a:ext cx="3931606" cy="1087903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26"/>
          </p:nvPr>
        </p:nvSpPr>
        <p:spPr>
          <a:xfrm>
            <a:off x="1107415" y="3025302"/>
            <a:ext cx="3756686" cy="295195"/>
          </a:xfrm>
        </p:spPr>
        <p:txBody>
          <a:bodyPr anchor="b"/>
          <a:lstStyle>
            <a:lvl1pPr marL="0" indent="0">
              <a:buNone/>
              <a:defRPr sz="1700" b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1085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98558" y="127411"/>
            <a:ext cx="7180264" cy="7620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931381" y="1526710"/>
            <a:ext cx="7347440" cy="29765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98557" y="896882"/>
            <a:ext cx="7180263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0" indent="0">
              <a:buNone/>
              <a:defRPr/>
            </a:lvl2pPr>
            <a:lvl3pPr marL="457189" indent="0">
              <a:buNone/>
              <a:defRPr/>
            </a:lvl3pPr>
            <a:lvl4pPr marL="631809" indent="0">
              <a:buNone/>
              <a:defRPr/>
            </a:lvl4pPr>
            <a:lvl5pPr marL="80484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14"/>
          </p:nvPr>
        </p:nvSpPr>
        <p:spPr>
          <a:xfrm>
            <a:off x="2350008" y="4827470"/>
            <a:ext cx="850392" cy="168275"/>
          </a:xfrm>
          <a:prstGeom prst="rect">
            <a:avLst/>
          </a:prstGeom>
        </p:spPr>
        <p:txBody>
          <a:bodyPr/>
          <a:lstStyle/>
          <a:p>
            <a:fld id="{4221F580-C0C7-FE4A-BB06-8E6F259722CB}" type="datetime1">
              <a:rPr lang="en-US" smtClean="0"/>
              <a:t>8/4/2021</a:t>
            </a:fld>
            <a:endParaRPr lang="en-US" dirty="0"/>
          </a:p>
        </p:txBody>
      </p:sp>
      <p:sp>
        <p:nvSpPr>
          <p:cNvPr id="16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1994" y="4780684"/>
            <a:ext cx="5181600" cy="231266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605F62"/>
                </a:solidFill>
              </a:rPr>
              <a:t>Presentation or Section Title</a:t>
            </a:r>
          </a:p>
        </p:txBody>
      </p:sp>
      <p:sp>
        <p:nvSpPr>
          <p:cNvPr id="17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800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990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98558" y="127411"/>
            <a:ext cx="7180264" cy="7620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931381" y="1526710"/>
            <a:ext cx="7347440" cy="29765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98557" y="896882"/>
            <a:ext cx="7180263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0" indent="0">
              <a:buNone/>
              <a:defRPr/>
            </a:lvl2pPr>
            <a:lvl3pPr marL="457189" indent="0">
              <a:buNone/>
              <a:defRPr/>
            </a:lvl3pPr>
            <a:lvl4pPr marL="631809" indent="0">
              <a:buNone/>
              <a:defRPr/>
            </a:lvl4pPr>
            <a:lvl5pPr marL="80484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14"/>
          </p:nvPr>
        </p:nvSpPr>
        <p:spPr>
          <a:xfrm>
            <a:off x="2350008" y="4827470"/>
            <a:ext cx="850392" cy="168275"/>
          </a:xfrm>
          <a:prstGeom prst="rect">
            <a:avLst/>
          </a:prstGeom>
        </p:spPr>
        <p:txBody>
          <a:bodyPr/>
          <a:lstStyle/>
          <a:p>
            <a:fld id="{4221F580-C0C7-FE4A-BB06-8E6F259722CB}" type="datetime1">
              <a:rPr lang="en-US" smtClean="0"/>
              <a:t>8/4/2021</a:t>
            </a:fld>
            <a:endParaRPr lang="en-US" dirty="0"/>
          </a:p>
        </p:txBody>
      </p:sp>
      <p:sp>
        <p:nvSpPr>
          <p:cNvPr id="16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1994" y="4780684"/>
            <a:ext cx="5181600" cy="231266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605F62"/>
                </a:solidFill>
              </a:rPr>
              <a:t>Presentation or Section Title</a:t>
            </a:r>
          </a:p>
        </p:txBody>
      </p:sp>
      <p:sp>
        <p:nvSpPr>
          <p:cNvPr id="17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800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468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98557" y="127411"/>
            <a:ext cx="7180264" cy="7620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931380" y="1526709"/>
            <a:ext cx="7347440" cy="29765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98556" y="896882"/>
            <a:ext cx="7180263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14"/>
          </p:nvPr>
        </p:nvSpPr>
        <p:spPr>
          <a:xfrm>
            <a:off x="2350008" y="4827469"/>
            <a:ext cx="850392" cy="168275"/>
          </a:xfrm>
          <a:prstGeom prst="rect">
            <a:avLst/>
          </a:prstGeom>
        </p:spPr>
        <p:txBody>
          <a:bodyPr/>
          <a:lstStyle/>
          <a:p>
            <a:fld id="{4221F580-C0C7-FE4A-BB06-8E6F259722CB}" type="datetime1">
              <a:rPr lang="en-US" smtClean="0"/>
              <a:t>8/4/2021</a:t>
            </a:fld>
            <a:endParaRPr lang="en-US" dirty="0"/>
          </a:p>
        </p:txBody>
      </p:sp>
      <p:sp>
        <p:nvSpPr>
          <p:cNvPr id="16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605F62"/>
                </a:solidFill>
              </a:rPr>
              <a:t>Presentation or Section Title</a:t>
            </a:r>
          </a:p>
        </p:txBody>
      </p:sp>
      <p:sp>
        <p:nvSpPr>
          <p:cNvPr id="17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511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1"/>
          <p:cNvSpPr>
            <a:spLocks noGrp="1"/>
          </p:cNvSpPr>
          <p:nvPr>
            <p:ph type="dt" sz="half" idx="14"/>
          </p:nvPr>
        </p:nvSpPr>
        <p:spPr>
          <a:xfrm>
            <a:off x="2350008" y="4827469"/>
            <a:ext cx="850392" cy="168275"/>
          </a:xfrm>
          <a:prstGeom prst="rect">
            <a:avLst/>
          </a:prstGeom>
        </p:spPr>
        <p:txBody>
          <a:bodyPr/>
          <a:lstStyle/>
          <a:p>
            <a:fld id="{6E460D88-FDEE-654D-9AC4-EB2542DECCF3}" type="datetime1">
              <a:rPr lang="en-US" smtClean="0"/>
              <a:t>8/4/2021</a:t>
            </a:fld>
            <a:endParaRPr lang="en-US" dirty="0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605F62"/>
                </a:solidFill>
              </a:rPr>
              <a:t>Presentation or Section Title</a:t>
            </a:r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8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895" y="4721404"/>
            <a:ext cx="142142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13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gradFill flip="none" rotWithShape="1">
          <a:gsLst>
            <a:gs pos="0">
              <a:srgbClr val="514689"/>
            </a:gs>
            <a:gs pos="100000">
              <a:schemeClr val="accent1"/>
            </a:gs>
          </a:gsLst>
          <a:lin ang="14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/>
          <p:cNvSpPr/>
          <p:nvPr userDrawn="1"/>
        </p:nvSpPr>
        <p:spPr>
          <a:xfrm>
            <a:off x="0" y="-50786"/>
            <a:ext cx="3033057" cy="5248916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22311 w 241956"/>
              <a:gd name="connsiteY3" fmla="*/ 380776 h 381336"/>
              <a:gd name="connsiteX4" fmla="*/ 0 w 241956"/>
              <a:gd name="connsiteY4" fmla="*/ 231 h 381336"/>
              <a:gd name="connsiteX0" fmla="*/ 0 w 241956"/>
              <a:gd name="connsiteY0" fmla="*/ 231 h 381687"/>
              <a:gd name="connsiteX1" fmla="*/ 41468 w 241956"/>
              <a:gd name="connsiteY1" fmla="*/ 0 h 381687"/>
              <a:gd name="connsiteX2" fmla="*/ 241956 w 241956"/>
              <a:gd name="connsiteY2" fmla="*/ 381336 h 381687"/>
              <a:gd name="connsiteX3" fmla="*/ 21400 w 241956"/>
              <a:gd name="connsiteY3" fmla="*/ 381687 h 381687"/>
              <a:gd name="connsiteX4" fmla="*/ 0 w 2419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56" h="381687">
                <a:moveTo>
                  <a:pt x="0" y="231"/>
                </a:moveTo>
                <a:lnTo>
                  <a:pt x="20068" y="0"/>
                </a:lnTo>
                <a:lnTo>
                  <a:pt x="220556" y="381336"/>
                </a:lnTo>
                <a:lnTo>
                  <a:pt x="0" y="381687"/>
                </a:lnTo>
                <a:lnTo>
                  <a:pt x="0" y="231"/>
                </a:ln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>
                <a:solidFill>
                  <a:schemeClr val="tx2"/>
                </a:solidFill>
              </a:rPr>
              <a:t>            </a:t>
            </a:r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 bwMode="gray">
          <a:xfrm>
            <a:off x="6855794" y="4617074"/>
            <a:ext cx="1447800" cy="1682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38EC05-E3EA-C649-9CE5-71E503F74839}" type="datetime1">
              <a:rPr lang="en-US" smtClean="0">
                <a:solidFill>
                  <a:prstClr val="white"/>
                </a:solidFill>
              </a:rPr>
              <a:t>8/4/2021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 bwMode="gray">
          <a:xfrm>
            <a:off x="3121994" y="4789710"/>
            <a:ext cx="5181600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Presentation or Section Title</a:t>
            </a: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 bwMode="gray">
          <a:xfrm>
            <a:off x="8305799" y="4782239"/>
            <a:ext cx="346745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558541-60C9-42A2-8392-FF12533A6B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456" y="4722748"/>
            <a:ext cx="1422018" cy="265285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072495" y="2067941"/>
            <a:ext cx="6747298" cy="876329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Document Title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01192" y="2995265"/>
            <a:ext cx="6725114" cy="6858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Document Title</a:t>
            </a:r>
          </a:p>
        </p:txBody>
      </p:sp>
    </p:spTree>
    <p:extLst>
      <p:ext uri="{BB962C8B-B14F-4D97-AF65-F5344CB8AC3E}">
        <p14:creationId xmlns:p14="http://schemas.microsoft.com/office/powerpoint/2010/main" val="1488109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7A32B-3E8E-4141-9AE0-DB9048CCC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DF0FB-3F6C-864F-A196-248E27B8DE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4BEAF-52C5-1E4F-8A32-4C80EB183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DD18C-5A5B-6747-B850-E21B10C5F5E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94B92-E1A5-4943-AF88-135A87C80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13BFB-36D1-2E4C-ABA8-F3FB4044A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FA8E-EF6D-154D-9E0B-47F2B0126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832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>
          <a:xfrm>
            <a:off x="2350008" y="4827470"/>
            <a:ext cx="850392" cy="168275"/>
          </a:xfrm>
          <a:prstGeom prst="rect">
            <a:avLst/>
          </a:prstGeom>
        </p:spPr>
        <p:txBody>
          <a:bodyPr/>
          <a:lstStyle/>
          <a:p>
            <a:fld id="{D449B880-7044-C44D-BD50-CD6AD067753C}" type="datetime1">
              <a:rPr lang="en-US" smtClean="0"/>
              <a:t>8/4/2021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1994" y="4780684"/>
            <a:ext cx="5181600" cy="231266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800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98558" y="127411"/>
            <a:ext cx="7180264" cy="76200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931381" y="1526710"/>
            <a:ext cx="7347440" cy="29765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98557" y="896882"/>
            <a:ext cx="7180263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0" indent="0">
              <a:buNone/>
              <a:defRPr/>
            </a:lvl2pPr>
            <a:lvl3pPr marL="457189" indent="0">
              <a:buNone/>
              <a:defRPr/>
            </a:lvl3pPr>
            <a:lvl4pPr marL="631809" indent="0">
              <a:buNone/>
              <a:defRPr/>
            </a:lvl4pPr>
            <a:lvl5pPr marL="80484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1171854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1"/>
          <p:cNvSpPr>
            <a:spLocks noGrp="1"/>
          </p:cNvSpPr>
          <p:nvPr>
            <p:ph type="dt" sz="half" idx="14"/>
          </p:nvPr>
        </p:nvSpPr>
        <p:spPr>
          <a:xfrm>
            <a:off x="2350008" y="4827470"/>
            <a:ext cx="850392" cy="168275"/>
          </a:xfrm>
          <a:prstGeom prst="rect">
            <a:avLst/>
          </a:prstGeom>
        </p:spPr>
        <p:txBody>
          <a:bodyPr/>
          <a:lstStyle/>
          <a:p>
            <a:fld id="{CD3A0192-52A2-7B47-BFC1-4EACC4BBEB16}" type="datetime1">
              <a:rPr lang="en-US" smtClean="0"/>
              <a:t>8/4/2021</a:t>
            </a:fld>
            <a:endParaRPr lang="en-US" dirty="0"/>
          </a:p>
        </p:txBody>
      </p:sp>
      <p:sp>
        <p:nvSpPr>
          <p:cNvPr id="12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1994" y="4780684"/>
            <a:ext cx="5181600" cy="231266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13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800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98558" y="127411"/>
            <a:ext cx="7180264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98557" y="896882"/>
            <a:ext cx="7180263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0" indent="0">
              <a:buNone/>
              <a:defRPr/>
            </a:lvl2pPr>
            <a:lvl3pPr marL="457189" indent="0">
              <a:buNone/>
              <a:defRPr/>
            </a:lvl3pPr>
            <a:lvl4pPr marL="631809" indent="0">
              <a:buNone/>
              <a:defRPr/>
            </a:lvl4pPr>
            <a:lvl5pPr marL="80484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pic>
        <p:nvPicPr>
          <p:cNvPr id="9" name="Picture 8" descr="NM-Logo-Stacked-RGB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502" y="4712251"/>
            <a:ext cx="1451553" cy="27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00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1"/>
          <p:cNvSpPr>
            <a:spLocks noGrp="1"/>
          </p:cNvSpPr>
          <p:nvPr>
            <p:ph type="dt" sz="half" idx="14"/>
          </p:nvPr>
        </p:nvSpPr>
        <p:spPr>
          <a:xfrm>
            <a:off x="2350008" y="4827470"/>
            <a:ext cx="850392" cy="168275"/>
          </a:xfrm>
          <a:prstGeom prst="rect">
            <a:avLst/>
          </a:prstGeom>
        </p:spPr>
        <p:txBody>
          <a:bodyPr/>
          <a:lstStyle/>
          <a:p>
            <a:fld id="{CD3A0192-52A2-7B47-BFC1-4EACC4BBEB16}" type="datetime1">
              <a:rPr lang="en-US" smtClean="0"/>
              <a:t>8/4/2021</a:t>
            </a:fld>
            <a:endParaRPr lang="en-US" dirty="0"/>
          </a:p>
        </p:txBody>
      </p:sp>
      <p:sp>
        <p:nvSpPr>
          <p:cNvPr id="12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1994" y="4780684"/>
            <a:ext cx="5181600" cy="231266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13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800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98558" y="127411"/>
            <a:ext cx="7180264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98557" y="896882"/>
            <a:ext cx="7180263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0" indent="0">
              <a:buNone/>
              <a:defRPr/>
            </a:lvl2pPr>
            <a:lvl3pPr marL="457189" indent="0">
              <a:buNone/>
              <a:defRPr/>
            </a:lvl3pPr>
            <a:lvl4pPr marL="631809" indent="0">
              <a:buNone/>
              <a:defRPr/>
            </a:lvl4pPr>
            <a:lvl5pPr marL="80484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pic>
        <p:nvPicPr>
          <p:cNvPr id="9" name="Picture 8" descr="NM-Logo-Stacked-RGB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502" y="4712251"/>
            <a:ext cx="1451553" cy="27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02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11"/>
          <p:cNvSpPr>
            <a:spLocks noGrp="1"/>
          </p:cNvSpPr>
          <p:nvPr>
            <p:ph type="dt" sz="half" idx="14"/>
          </p:nvPr>
        </p:nvSpPr>
        <p:spPr>
          <a:xfrm>
            <a:off x="2350008" y="4827470"/>
            <a:ext cx="850392" cy="168275"/>
          </a:xfrm>
          <a:prstGeom prst="rect">
            <a:avLst/>
          </a:prstGeom>
        </p:spPr>
        <p:txBody>
          <a:bodyPr/>
          <a:lstStyle/>
          <a:p>
            <a:fld id="{54DBB637-B19A-B145-B79F-82A972FF24F0}" type="datetime1">
              <a:rPr lang="en-US" smtClean="0"/>
              <a:t>8/4/2021</a:t>
            </a:fld>
            <a:endParaRPr lang="en-US" dirty="0"/>
          </a:p>
        </p:txBody>
      </p:sp>
      <p:sp>
        <p:nvSpPr>
          <p:cNvPr id="14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1994" y="4780684"/>
            <a:ext cx="5181600" cy="231266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15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800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98558" y="127411"/>
            <a:ext cx="7180264" cy="76200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31381" y="1526711"/>
            <a:ext cx="3577127" cy="2976561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98556" y="896882"/>
            <a:ext cx="7180264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0" indent="0">
              <a:buNone/>
              <a:defRPr/>
            </a:lvl2pPr>
            <a:lvl3pPr marL="457189" indent="0">
              <a:buNone/>
              <a:defRPr/>
            </a:lvl3pPr>
            <a:lvl4pPr marL="631809" indent="0">
              <a:buNone/>
              <a:defRPr/>
            </a:lvl4pPr>
            <a:lvl5pPr marL="80484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17"/>
          </p:nvPr>
        </p:nvSpPr>
        <p:spPr>
          <a:xfrm>
            <a:off x="4695833" y="1524607"/>
            <a:ext cx="3582987" cy="2978665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6329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1100604" y="126213"/>
            <a:ext cx="7159932" cy="762000"/>
          </a:xfrm>
          <a:prstGeom prst="rect">
            <a:avLst/>
          </a:prstGeom>
        </p:spPr>
        <p:txBody>
          <a:bodyPr vert="horz" lIns="0" tIns="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932609" y="1524784"/>
            <a:ext cx="7350339" cy="2978954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2350008" y="4833819"/>
            <a:ext cx="850392" cy="168275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>
              <a:defRPr lang="en-US" sz="800" smtClean="0"/>
            </a:lvl1pPr>
          </a:lstStyle>
          <a:p>
            <a:fld id="{4DD056AA-046F-1E41-8A7D-BECBA863898E}" type="datetime1">
              <a:rPr lang="en-US" smtClean="0"/>
              <a:t>8/4/2021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1994" y="4787033"/>
            <a:ext cx="5181600" cy="23126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605F62"/>
                </a:solidFill>
              </a:rPr>
              <a:t>Presentation or Section Title</a:t>
            </a:r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799" y="4787034"/>
            <a:ext cx="346745" cy="231266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NM-Logo-Stacked-RGB.jpg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497" y="4711113"/>
            <a:ext cx="1449146" cy="270462"/>
          </a:xfrm>
          <a:prstGeom prst="rect">
            <a:avLst/>
          </a:prstGeom>
        </p:spPr>
      </p:pic>
      <p:pic>
        <p:nvPicPr>
          <p:cNvPr id="4" name="Picture 3" descr="PPT-RGB-Shapes1.ai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0198" y="380325"/>
            <a:ext cx="1572122" cy="54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38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9" r:id="rId3"/>
    <p:sldLayoutId id="2147483671" r:id="rId4"/>
    <p:sldLayoutId id="2147483672" r:id="rId5"/>
    <p:sldLayoutId id="2147483673" r:id="rId6"/>
    <p:sldLayoutId id="2147483674" r:id="rId7"/>
    <p:sldLayoutId id="2147483676" r:id="rId8"/>
    <p:sldLayoutId id="2147483678" r:id="rId9"/>
    <p:sldLayoutId id="2147483679" r:id="rId10"/>
    <p:sldLayoutId id="2147483680" r:id="rId11"/>
    <p:sldLayoutId id="2147483681" r:id="rId12"/>
    <p:sldLayoutId id="2147483682" r:id="rId13"/>
  </p:sldLayoutIdLst>
  <p:hf hdr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tabLst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4625" indent="-174625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03225" indent="-228600" algn="l" defTabSz="457200" rtl="0" eaLnBrk="1" latinLnBrk="0" hangingPunct="1">
        <a:spcBef>
          <a:spcPct val="20000"/>
        </a:spcBef>
        <a:buSzPct val="80000"/>
        <a:buFont typeface="Lucida Grande"/>
        <a:buChar char="-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630238" indent="-174625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58838" indent="-176213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25525" indent="-166688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35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cell.2020.04.011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tiff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tiff"/><Relationship Id="rId3" Type="http://schemas.openxmlformats.org/officeDocument/2006/relationships/image" Target="../media/image56.png"/><Relationship Id="rId7" Type="http://schemas.openxmlformats.org/officeDocument/2006/relationships/image" Target="../media/image6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jpeg"/><Relationship Id="rId5" Type="http://schemas.openxmlformats.org/officeDocument/2006/relationships/image" Target="../media/image58.tiff"/><Relationship Id="rId10" Type="http://schemas.openxmlformats.org/officeDocument/2006/relationships/image" Target="../media/image63.jpeg"/><Relationship Id="rId4" Type="http://schemas.openxmlformats.org/officeDocument/2006/relationships/image" Target="../media/image57.tiff"/><Relationship Id="rId9" Type="http://schemas.openxmlformats.org/officeDocument/2006/relationships/image" Target="../media/image62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cov-lineages.org/lineages/lineage_B.1.2.html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102.jpeg"/><Relationship Id="rId3" Type="http://schemas.openxmlformats.org/officeDocument/2006/relationships/image" Target="../media/image92.tiff"/><Relationship Id="rId7" Type="http://schemas.openxmlformats.org/officeDocument/2006/relationships/image" Target="../media/image96.tiff"/><Relationship Id="rId12" Type="http://schemas.openxmlformats.org/officeDocument/2006/relationships/image" Target="../media/image101.png"/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5.tiff"/><Relationship Id="rId11" Type="http://schemas.openxmlformats.org/officeDocument/2006/relationships/image" Target="../media/image100.gif"/><Relationship Id="rId5" Type="http://schemas.openxmlformats.org/officeDocument/2006/relationships/image" Target="../media/image94.jpeg"/><Relationship Id="rId10" Type="http://schemas.openxmlformats.org/officeDocument/2006/relationships/image" Target="../media/image99.tiff"/><Relationship Id="rId4" Type="http://schemas.openxmlformats.org/officeDocument/2006/relationships/image" Target="../media/image93.tiff"/><Relationship Id="rId9" Type="http://schemas.openxmlformats.org/officeDocument/2006/relationships/image" Target="../media/image98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covidtracking.com/data/state/illinoi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0.png"/><Relationship Id="rId7" Type="http://schemas.openxmlformats.org/officeDocument/2006/relationships/hyperlink" Target="https://artic.network/ncov-2019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Pandemic insights from SARS-CoV-2 viral sequencing and genomics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1072495" y="3579660"/>
            <a:ext cx="7263276" cy="738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b="1" dirty="0">
                <a:solidFill>
                  <a:prstClr val="white"/>
                </a:solidFill>
              </a:rPr>
              <a:t>Egon A. Ozer, MD PhD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solidFill>
                  <a:prstClr val="white"/>
                </a:solidFill>
              </a:rPr>
              <a:t>Department of Medicine, Division of Infectious Diseases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solidFill>
                  <a:prstClr val="white"/>
                </a:solidFill>
              </a:rPr>
              <a:t>Director, Center for Pathogen Genomics and Microbial Evolution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solidFill>
                  <a:prstClr val="white"/>
                </a:solidFill>
              </a:rPr>
              <a:t>Northwestern Feinberg School of Medicine, Chicago IL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dirty="0" err="1">
                <a:solidFill>
                  <a:prstClr val="white"/>
                </a:solidFill>
              </a:rPr>
              <a:t>e-ozer@northwestern.edu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197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167965-A5D6-1843-9515-82EE9BC20778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6556" y="0"/>
            <a:ext cx="6015915" cy="49798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1208FE-4302-F645-B7DB-6CCB72A03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98" y="1308157"/>
            <a:ext cx="4775115" cy="994172"/>
          </a:xfrm>
        </p:spPr>
        <p:txBody>
          <a:bodyPr>
            <a:noAutofit/>
          </a:bodyPr>
          <a:lstStyle/>
          <a:p>
            <a:r>
              <a:rPr lang="en-US" sz="2700" dirty="0"/>
              <a:t>Whole genome sequencing of SARS-CoV-2 isolates from patients in Chicago revealed</a:t>
            </a:r>
            <a:br>
              <a:rPr lang="en-US" sz="2700" dirty="0"/>
            </a:br>
            <a:r>
              <a:rPr lang="en-US" sz="2700" dirty="0"/>
              <a:t>three distinct clades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9BF275-181B-1E44-9D2D-2AB01849BB31}"/>
              </a:ext>
            </a:extLst>
          </p:cNvPr>
          <p:cNvSpPr/>
          <p:nvPr/>
        </p:nvSpPr>
        <p:spPr>
          <a:xfrm>
            <a:off x="3936146" y="4896645"/>
            <a:ext cx="510988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 dirty="0"/>
              <a:t>Lorenzo-Redondo R, et al. </a:t>
            </a:r>
            <a:r>
              <a:rPr lang="en-US" sz="1050" dirty="0" err="1"/>
              <a:t>EBioMedicine</a:t>
            </a:r>
            <a:r>
              <a:rPr lang="en-US" sz="1050" dirty="0"/>
              <a:t>. 2020 Dec;62:103112</a:t>
            </a:r>
          </a:p>
        </p:txBody>
      </p:sp>
    </p:spTree>
    <p:extLst>
      <p:ext uri="{BB962C8B-B14F-4D97-AF65-F5344CB8AC3E}">
        <p14:creationId xmlns:p14="http://schemas.microsoft.com/office/powerpoint/2010/main" val="1269400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425C62-E110-AC4D-87AF-C7831079C5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9304" y="273844"/>
            <a:ext cx="5541984" cy="46857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47BC4F4-35D7-5240-A36A-B3F0891E2F8F}"/>
              </a:ext>
            </a:extLst>
          </p:cNvPr>
          <p:cNvSpPr/>
          <p:nvPr/>
        </p:nvSpPr>
        <p:spPr>
          <a:xfrm>
            <a:off x="8179905" y="198782"/>
            <a:ext cx="954157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3AB02A-1771-4F48-9881-A274547AB46D}"/>
              </a:ext>
            </a:extLst>
          </p:cNvPr>
          <p:cNvSpPr/>
          <p:nvPr/>
        </p:nvSpPr>
        <p:spPr>
          <a:xfrm>
            <a:off x="8189844" y="4348888"/>
            <a:ext cx="954157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364088-F98F-BE49-B0FF-C194BAC8389C}"/>
              </a:ext>
            </a:extLst>
          </p:cNvPr>
          <p:cNvSpPr/>
          <p:nvPr/>
        </p:nvSpPr>
        <p:spPr>
          <a:xfrm>
            <a:off x="3087702" y="198782"/>
            <a:ext cx="954157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CE31EEA-6CDC-C541-8D69-692608B2E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5072" y="4383165"/>
            <a:ext cx="1190957" cy="45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EF2A7-9538-FA44-9AFD-87408BFCCC3C}"/>
              </a:ext>
            </a:extLst>
          </p:cNvPr>
          <p:cNvSpPr txBox="1">
            <a:spLocks/>
          </p:cNvSpPr>
          <p:nvPr/>
        </p:nvSpPr>
        <p:spPr>
          <a:xfrm>
            <a:off x="320733" y="2195848"/>
            <a:ext cx="2372427" cy="249594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Compared to 901 US SARS-CoV-2 isolates as of April 4, 2020</a:t>
            </a:r>
          </a:p>
          <a:p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660B74-5F4A-2D4F-A790-0E4CFECC7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493" y="198782"/>
            <a:ext cx="2810435" cy="1684165"/>
          </a:xfrm>
        </p:spPr>
        <p:txBody>
          <a:bodyPr>
            <a:normAutofit/>
          </a:bodyPr>
          <a:lstStyle/>
          <a:p>
            <a:r>
              <a:rPr lang="en-US" dirty="0"/>
              <a:t>Chicago sequences in the context of the US epidemic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FEE5AA-5A7F-A84A-85E7-3F0910D71EB4}"/>
              </a:ext>
            </a:extLst>
          </p:cNvPr>
          <p:cNvSpPr/>
          <p:nvPr/>
        </p:nvSpPr>
        <p:spPr>
          <a:xfrm>
            <a:off x="3936146" y="4896645"/>
            <a:ext cx="510988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 dirty="0"/>
              <a:t>Lorenzo-Redondo R, et al. </a:t>
            </a:r>
            <a:r>
              <a:rPr lang="en-US" sz="1050" dirty="0" err="1"/>
              <a:t>EBioMedicine</a:t>
            </a:r>
            <a:r>
              <a:rPr lang="en-US" sz="1050" dirty="0"/>
              <a:t>. 2020 Dec;62:103112</a:t>
            </a:r>
          </a:p>
        </p:txBody>
      </p:sp>
    </p:spTree>
    <p:extLst>
      <p:ext uri="{BB962C8B-B14F-4D97-AF65-F5344CB8AC3E}">
        <p14:creationId xmlns:p14="http://schemas.microsoft.com/office/powerpoint/2010/main" val="542164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60B74-5F4A-2D4F-A790-0E4CFECC7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380" y="202104"/>
            <a:ext cx="2472359" cy="2121487"/>
          </a:xfrm>
        </p:spPr>
        <p:txBody>
          <a:bodyPr/>
          <a:lstStyle/>
          <a:p>
            <a:r>
              <a:rPr lang="en-US" dirty="0"/>
              <a:t>Clade 2 is centered in the Chicago area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425C62-E110-AC4D-87AF-C7831079C5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8879" y="202104"/>
            <a:ext cx="2884832" cy="46283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CF3B2C-76FA-7A4F-9F61-014B07E382B6}"/>
              </a:ext>
            </a:extLst>
          </p:cNvPr>
          <p:cNvSpPr/>
          <p:nvPr/>
        </p:nvSpPr>
        <p:spPr>
          <a:xfrm>
            <a:off x="2892288" y="919947"/>
            <a:ext cx="954157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8AF924-6129-9C4D-8C3B-8E4151541F3C}"/>
              </a:ext>
            </a:extLst>
          </p:cNvPr>
          <p:cNvSpPr txBox="1"/>
          <p:nvPr/>
        </p:nvSpPr>
        <p:spPr>
          <a:xfrm>
            <a:off x="6510131" y="2046592"/>
            <a:ext cx="2077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Centered around IL, little expansion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8E1060-F691-3744-99EE-05C589F8C15F}"/>
              </a:ext>
            </a:extLst>
          </p:cNvPr>
          <p:cNvSpPr txBox="1"/>
          <p:nvPr/>
        </p:nvSpPr>
        <p:spPr>
          <a:xfrm>
            <a:off x="6510130" y="608323"/>
            <a:ext cx="2196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Centered around WA, moderate expansion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274B1D-116E-8B47-9747-8FCB0C46428F}"/>
              </a:ext>
            </a:extLst>
          </p:cNvPr>
          <p:cNvSpPr txBox="1"/>
          <p:nvPr/>
        </p:nvSpPr>
        <p:spPr>
          <a:xfrm>
            <a:off x="6530008" y="3724241"/>
            <a:ext cx="2196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Centered around NY, extensive expansion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14C5DC-4EAF-4A4E-8740-933E17469F12}"/>
              </a:ext>
            </a:extLst>
          </p:cNvPr>
          <p:cNvSpPr/>
          <p:nvPr/>
        </p:nvSpPr>
        <p:spPr>
          <a:xfrm>
            <a:off x="3936146" y="4896645"/>
            <a:ext cx="510988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 dirty="0"/>
              <a:t>Lorenzo-Redondo R, et al. </a:t>
            </a:r>
            <a:r>
              <a:rPr lang="en-US" sz="1050" dirty="0" err="1"/>
              <a:t>EBioMedicine</a:t>
            </a:r>
            <a:r>
              <a:rPr lang="en-US" sz="1050" dirty="0"/>
              <a:t>. 2020 Dec;62:103112</a:t>
            </a:r>
          </a:p>
        </p:txBody>
      </p:sp>
    </p:spTree>
    <p:extLst>
      <p:ext uri="{BB962C8B-B14F-4D97-AF65-F5344CB8AC3E}">
        <p14:creationId xmlns:p14="http://schemas.microsoft.com/office/powerpoint/2010/main" val="130299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4F17A1-0605-0D4F-BA76-98CCEF8FED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896" y="490460"/>
            <a:ext cx="7158163" cy="476408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7D2A0ED-6AEE-5B42-86F2-6C22C062449A}"/>
              </a:ext>
            </a:extLst>
          </p:cNvPr>
          <p:cNvSpPr txBox="1">
            <a:spLocks/>
          </p:cNvSpPr>
          <p:nvPr/>
        </p:nvSpPr>
        <p:spPr>
          <a:xfrm>
            <a:off x="238992" y="-278359"/>
            <a:ext cx="9104631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/>
              <a:t>Chicago isolates in the context of global SARS-CoV-2 genomes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96D7887-BF08-6E44-B7FF-07AD646799BD}"/>
              </a:ext>
            </a:extLst>
          </p:cNvPr>
          <p:cNvSpPr txBox="1">
            <a:spLocks/>
          </p:cNvSpPr>
          <p:nvPr/>
        </p:nvSpPr>
        <p:spPr>
          <a:xfrm>
            <a:off x="6754091" y="490460"/>
            <a:ext cx="2291937" cy="287129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Compared to 3,099 global SARS-CoV-2 isolates as of April 4, 2020</a:t>
            </a:r>
          </a:p>
          <a:p>
            <a:endParaRPr lang="en-US" sz="18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7CDDE88-B456-3C43-934F-80ABC0FD3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8588" y="4421254"/>
            <a:ext cx="1190957" cy="45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6AC77B-42D0-E643-B0AC-0EEBC8EB3332}"/>
              </a:ext>
            </a:extLst>
          </p:cNvPr>
          <p:cNvSpPr/>
          <p:nvPr/>
        </p:nvSpPr>
        <p:spPr>
          <a:xfrm>
            <a:off x="3936146" y="4896645"/>
            <a:ext cx="510988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 dirty="0"/>
              <a:t>Lorenzo-Redondo R, et al. </a:t>
            </a:r>
            <a:r>
              <a:rPr lang="en-US" sz="1050" dirty="0" err="1"/>
              <a:t>EBioMedicine</a:t>
            </a:r>
            <a:r>
              <a:rPr lang="en-US" sz="1050" dirty="0"/>
              <a:t>. 2020 Dec;62:103112</a:t>
            </a:r>
          </a:p>
        </p:txBody>
      </p:sp>
    </p:spTree>
    <p:extLst>
      <p:ext uri="{BB962C8B-B14F-4D97-AF65-F5344CB8AC3E}">
        <p14:creationId xmlns:p14="http://schemas.microsoft.com/office/powerpoint/2010/main" val="3794291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644E9-95A0-FC40-9D5A-826B3C518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19" y="80833"/>
            <a:ext cx="3237620" cy="2144207"/>
          </a:xfrm>
        </p:spPr>
        <p:txBody>
          <a:bodyPr/>
          <a:lstStyle/>
          <a:p>
            <a:r>
              <a:rPr lang="en-US" dirty="0"/>
              <a:t>Correlations between clade and clinical characteristics?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2A714E-FFF6-ED4C-B0D4-169145AC65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7938" y="495771"/>
            <a:ext cx="5603762" cy="41204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F310C4E-CD72-7246-890D-589B78B54E64}"/>
              </a:ext>
            </a:extLst>
          </p:cNvPr>
          <p:cNvSpPr/>
          <p:nvPr/>
        </p:nvSpPr>
        <p:spPr>
          <a:xfrm>
            <a:off x="3387939" y="975360"/>
            <a:ext cx="5451262" cy="14478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A52F19-7966-B74C-8E0A-4DB25749B979}"/>
              </a:ext>
            </a:extLst>
          </p:cNvPr>
          <p:cNvSpPr/>
          <p:nvPr/>
        </p:nvSpPr>
        <p:spPr>
          <a:xfrm>
            <a:off x="3936146" y="4896645"/>
            <a:ext cx="510988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 dirty="0"/>
              <a:t>Lorenzo-Redondo R, et al. </a:t>
            </a:r>
            <a:r>
              <a:rPr lang="en-US" sz="1050" dirty="0" err="1"/>
              <a:t>EBioMedicine</a:t>
            </a:r>
            <a:r>
              <a:rPr lang="en-US" sz="1050" dirty="0"/>
              <a:t>. 2020 Dec;62:103112</a:t>
            </a:r>
          </a:p>
        </p:txBody>
      </p:sp>
    </p:spTree>
    <p:extLst>
      <p:ext uri="{BB962C8B-B14F-4D97-AF65-F5344CB8AC3E}">
        <p14:creationId xmlns:p14="http://schemas.microsoft.com/office/powerpoint/2010/main" val="104758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0954DBC-29A6-DF43-BA8D-A9B281D2B2A4}"/>
              </a:ext>
            </a:extLst>
          </p:cNvPr>
          <p:cNvSpPr txBox="1">
            <a:spLocks/>
          </p:cNvSpPr>
          <p:nvPr/>
        </p:nvSpPr>
        <p:spPr>
          <a:xfrm>
            <a:off x="1391480" y="272143"/>
            <a:ext cx="6285646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/>
              <a:t>Clade 1 has higher viral loads in the nose and throat than Clade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A045F8-3FAB-9644-9E0E-B94D4C1D11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12" t="24620" r="19877" b="24979"/>
          <a:stretch/>
        </p:blipFill>
        <p:spPr>
          <a:xfrm>
            <a:off x="2146853" y="1171850"/>
            <a:ext cx="5348379" cy="35178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E5649E-09C9-2646-9344-070CD02912CD}"/>
              </a:ext>
            </a:extLst>
          </p:cNvPr>
          <p:cNvSpPr/>
          <p:nvPr/>
        </p:nvSpPr>
        <p:spPr>
          <a:xfrm>
            <a:off x="3936146" y="4896646"/>
            <a:ext cx="510988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 dirty="0"/>
              <a:t>Lorenzo-Redondo R, et al. </a:t>
            </a:r>
            <a:r>
              <a:rPr lang="en-US" sz="1050" dirty="0" err="1"/>
              <a:t>EBioMedicine</a:t>
            </a:r>
            <a:r>
              <a:rPr lang="en-US" sz="1050" dirty="0"/>
              <a:t>. 2020 Dec;62:103112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000FA6-881A-254C-BC06-895A4016EA2A}"/>
              </a:ext>
            </a:extLst>
          </p:cNvPr>
          <p:cNvSpPr txBox="1"/>
          <p:nvPr/>
        </p:nvSpPr>
        <p:spPr>
          <a:xfrm>
            <a:off x="283762" y="1788794"/>
            <a:ext cx="18630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PCR Cycle (Ct value) = Number of rounds of amplification before detected by test instrument</a:t>
            </a:r>
          </a:p>
        </p:txBody>
      </p:sp>
    </p:spTree>
    <p:extLst>
      <p:ext uri="{BB962C8B-B14F-4D97-AF65-F5344CB8AC3E}">
        <p14:creationId xmlns:p14="http://schemas.microsoft.com/office/powerpoint/2010/main" val="3415201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68475-5F9C-4745-B5F9-0D48C128E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220" y="313016"/>
            <a:ext cx="7481414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Some clade-defining mutations map to functionally relevant sites in viral enzymes</a:t>
            </a:r>
          </a:p>
        </p:txBody>
      </p:sp>
      <p:pic>
        <p:nvPicPr>
          <p:cNvPr id="5" name="Picture 6" descr="Insights into the SARS-CoV-2 Genome, Transcriptome, and ...">
            <a:extLst>
              <a:ext uri="{FF2B5EF4-FFF2-40B4-BE49-F238E27FC236}">
                <a16:creationId xmlns:a16="http://schemas.microsoft.com/office/drawing/2014/main" id="{3A1E5447-EF70-C545-844C-3F0C45FA29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47889" y="3266549"/>
            <a:ext cx="5088367" cy="139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26A881-BC51-634B-A3E3-A5F7750347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8792" y="1357717"/>
            <a:ext cx="6766560" cy="18529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693FBC5-9ABB-C947-9DE6-60E0572C006B}"/>
              </a:ext>
            </a:extLst>
          </p:cNvPr>
          <p:cNvSpPr/>
          <p:nvPr/>
        </p:nvSpPr>
        <p:spPr>
          <a:xfrm>
            <a:off x="179874" y="4609324"/>
            <a:ext cx="2145417" cy="5341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BC9825-90E0-3D40-8A15-CD86CBCB045B}"/>
              </a:ext>
            </a:extLst>
          </p:cNvPr>
          <p:cNvSpPr/>
          <p:nvPr/>
        </p:nvSpPr>
        <p:spPr>
          <a:xfrm>
            <a:off x="3936146" y="4896645"/>
            <a:ext cx="510988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 dirty="0"/>
              <a:t>Lorenzo-Redondo R, et al. </a:t>
            </a:r>
            <a:r>
              <a:rPr lang="en-US" sz="1050" dirty="0" err="1"/>
              <a:t>EBioMedicine</a:t>
            </a:r>
            <a:r>
              <a:rPr lang="en-US" sz="1050" dirty="0"/>
              <a:t>. 2020 Dec;62:103112</a:t>
            </a:r>
          </a:p>
        </p:txBody>
      </p:sp>
    </p:spTree>
    <p:extLst>
      <p:ext uri="{BB962C8B-B14F-4D97-AF65-F5344CB8AC3E}">
        <p14:creationId xmlns:p14="http://schemas.microsoft.com/office/powerpoint/2010/main" val="916390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C514512-EA5A-2D48-ABB0-E64F3F1CD9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0437" y="1226438"/>
            <a:ext cx="4949264" cy="365246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4C4B4A-CE70-B346-89F6-1E584E9634CE}"/>
              </a:ext>
            </a:extLst>
          </p:cNvPr>
          <p:cNvSpPr/>
          <p:nvPr/>
        </p:nvSpPr>
        <p:spPr>
          <a:xfrm>
            <a:off x="3557631" y="854613"/>
            <a:ext cx="465610" cy="3033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BAD79A-FD82-2E4C-88F9-1EB9E0376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579" y="520247"/>
            <a:ext cx="4108360" cy="381000"/>
          </a:xfrm>
        </p:spPr>
        <p:txBody>
          <a:bodyPr>
            <a:normAutofit fontScale="90000"/>
          </a:bodyPr>
          <a:lstStyle/>
          <a:p>
            <a:r>
              <a:rPr lang="en-US" dirty="0"/>
              <a:t>D614G mutation in Spike protein defines </a:t>
            </a:r>
            <a:r>
              <a:rPr lang="en-US" dirty="0">
                <a:solidFill>
                  <a:srgbClr val="00B0F0"/>
                </a:solidFill>
              </a:rPr>
              <a:t>Clade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AFFEA9-28A2-3D4C-9995-4CFF5ABFC034}"/>
              </a:ext>
            </a:extLst>
          </p:cNvPr>
          <p:cNvSpPr txBox="1"/>
          <p:nvPr/>
        </p:nvSpPr>
        <p:spPr>
          <a:xfrm>
            <a:off x="5855574" y="4845581"/>
            <a:ext cx="28841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err="1"/>
              <a:t>BioRxiv</a:t>
            </a:r>
            <a:r>
              <a:rPr lang="en-US" sz="1000" dirty="0"/>
              <a:t> </a:t>
            </a:r>
            <a:r>
              <a:rPr lang="en-US" sz="1000" dirty="0" err="1"/>
              <a:t>doi</a:t>
            </a:r>
            <a:r>
              <a:rPr lang="en-US" sz="1000" dirty="0"/>
              <a:t>: 10.20944/preprints202005.0407.v1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1C977BB-5C2B-7041-B55A-C3B7F43C9561}"/>
              </a:ext>
            </a:extLst>
          </p:cNvPr>
          <p:cNvSpPr txBox="1">
            <a:spLocks/>
          </p:cNvSpPr>
          <p:nvPr/>
        </p:nvSpPr>
        <p:spPr>
          <a:xfrm>
            <a:off x="490400" y="1136644"/>
            <a:ext cx="3565972" cy="278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Spike is the main viral protein required for entry into the host cell</a:t>
            </a:r>
          </a:p>
          <a:p>
            <a:r>
              <a:rPr lang="en-US" sz="1800" dirty="0"/>
              <a:t>Spike must be cleaved by host proteases to activate it for entry</a:t>
            </a:r>
          </a:p>
          <a:p>
            <a:pPr lvl="1"/>
            <a:r>
              <a:rPr lang="en-US" sz="1400" dirty="0"/>
              <a:t>AA change modifies cleavage site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B4BA52-0DDA-644B-A5BD-FB660B602A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7764" y="334460"/>
            <a:ext cx="2835802" cy="7765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D185B59-60B3-F54D-9CF2-81C6D8CC6E48}"/>
              </a:ext>
            </a:extLst>
          </p:cNvPr>
          <p:cNvSpPr/>
          <p:nvPr/>
        </p:nvSpPr>
        <p:spPr>
          <a:xfrm>
            <a:off x="8311394" y="308832"/>
            <a:ext cx="312171" cy="82781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4CCF56-CFB2-9B4B-BD24-1F57793ED4C9}"/>
              </a:ext>
            </a:extLst>
          </p:cNvPr>
          <p:cNvSpPr/>
          <p:nvPr/>
        </p:nvSpPr>
        <p:spPr>
          <a:xfrm flipV="1">
            <a:off x="3688086" y="3911401"/>
            <a:ext cx="465610" cy="4249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C559EC-638C-5541-8E8B-86C537782E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78" y="2934331"/>
            <a:ext cx="2345739" cy="213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1197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7AFFEA9-28A2-3D4C-9995-4CFF5ABFC034}"/>
              </a:ext>
            </a:extLst>
          </p:cNvPr>
          <p:cNvSpPr txBox="1"/>
          <p:nvPr/>
        </p:nvSpPr>
        <p:spPr>
          <a:xfrm>
            <a:off x="3671931" y="4689275"/>
            <a:ext cx="5356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err="1"/>
              <a:t>BioRxiv</a:t>
            </a:r>
            <a:r>
              <a:rPr lang="en-US" sz="1000" dirty="0"/>
              <a:t> </a:t>
            </a:r>
            <a:r>
              <a:rPr lang="en-US" sz="1000" dirty="0" err="1"/>
              <a:t>doi</a:t>
            </a:r>
            <a:r>
              <a:rPr lang="en-US" sz="1000" dirty="0"/>
              <a:t>: 10.1101/2020.06.20.161323v2, 10.1101/2020.06.12.148726</a:t>
            </a:r>
          </a:p>
          <a:p>
            <a:pPr algn="r"/>
            <a:r>
              <a:rPr lang="en-US" sz="1000" dirty="0" err="1"/>
              <a:t>Plante</a:t>
            </a:r>
            <a:r>
              <a:rPr lang="en-US" sz="1000" dirty="0"/>
              <a:t>, J.A., Liu, Y., Liu, J. et al. Spike mutation D614G alters SARS-CoV-2 fitness. Nature (2020)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1C977BB-5C2B-7041-B55A-C3B7F43C9561}"/>
              </a:ext>
            </a:extLst>
          </p:cNvPr>
          <p:cNvSpPr txBox="1">
            <a:spLocks/>
          </p:cNvSpPr>
          <p:nvPr/>
        </p:nvSpPr>
        <p:spPr>
          <a:xfrm>
            <a:off x="338765" y="1152881"/>
            <a:ext cx="3565972" cy="33124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Increased infectivity of </a:t>
            </a:r>
            <a:r>
              <a:rPr lang="en-US" sz="1800" dirty="0" err="1"/>
              <a:t>pseudotyped</a:t>
            </a:r>
            <a:r>
              <a:rPr lang="en-US" sz="1800" dirty="0"/>
              <a:t> G614 viruses over D614</a:t>
            </a:r>
          </a:p>
          <a:p>
            <a:r>
              <a:rPr lang="en-US" sz="1800" dirty="0"/>
              <a:t>S1 domain mediates receptor binding, S2 mediates downstream membrane fusion</a:t>
            </a:r>
          </a:p>
          <a:p>
            <a:r>
              <a:rPr lang="en-US" sz="1800" dirty="0"/>
              <a:t>G614 thought to stabilize spike protein by reducing S1 shedding.</a:t>
            </a:r>
          </a:p>
          <a:p>
            <a:pPr lvl="1"/>
            <a:r>
              <a:rPr lang="en-US" sz="1500" dirty="0"/>
              <a:t>No increase in ACE2 binding efficiency over D614</a:t>
            </a:r>
          </a:p>
          <a:p>
            <a:r>
              <a:rPr lang="en-US" sz="1800" dirty="0"/>
              <a:t>D614G enhances viral replication and produces greater upper airway (but not lower airway) viral titers in animal models </a:t>
            </a:r>
          </a:p>
          <a:p>
            <a:endParaRPr lang="en-US" sz="19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B4BA52-0DDA-644B-A5BD-FB660B602A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7764" y="334460"/>
            <a:ext cx="2835802" cy="7765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D185B59-60B3-F54D-9CF2-81C6D8CC6E48}"/>
              </a:ext>
            </a:extLst>
          </p:cNvPr>
          <p:cNvSpPr/>
          <p:nvPr/>
        </p:nvSpPr>
        <p:spPr>
          <a:xfrm>
            <a:off x="8311394" y="308832"/>
            <a:ext cx="312171" cy="82781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4CCF56-CFB2-9B4B-BD24-1F57793ED4C9}"/>
              </a:ext>
            </a:extLst>
          </p:cNvPr>
          <p:cNvSpPr/>
          <p:nvPr/>
        </p:nvSpPr>
        <p:spPr>
          <a:xfrm flipV="1">
            <a:off x="3671931" y="4002404"/>
            <a:ext cx="465610" cy="4249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09F4AD-C01B-A645-877D-9C538B80E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7548" y="1749714"/>
            <a:ext cx="2738648" cy="24343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A657E7-EA97-9648-B6D7-F40491D493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4217" y="1760191"/>
            <a:ext cx="2499784" cy="246561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6FF5D2F-7532-244A-B0FC-96646C440200}"/>
              </a:ext>
            </a:extLst>
          </p:cNvPr>
          <p:cNvSpPr/>
          <p:nvPr/>
        </p:nvSpPr>
        <p:spPr>
          <a:xfrm>
            <a:off x="3904737" y="1861937"/>
            <a:ext cx="232805" cy="352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29D704-C509-D444-8D37-3433EF78D46D}"/>
              </a:ext>
            </a:extLst>
          </p:cNvPr>
          <p:cNvSpPr/>
          <p:nvPr/>
        </p:nvSpPr>
        <p:spPr>
          <a:xfrm>
            <a:off x="6574909" y="1662656"/>
            <a:ext cx="232805" cy="352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5CB24614-3FB8-AC43-94E8-101B5EF60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579" y="520247"/>
            <a:ext cx="4108360" cy="381000"/>
          </a:xfrm>
        </p:spPr>
        <p:txBody>
          <a:bodyPr>
            <a:normAutofit fontScale="90000"/>
          </a:bodyPr>
          <a:lstStyle/>
          <a:p>
            <a:r>
              <a:rPr lang="en-US" dirty="0"/>
              <a:t>D614G mutation in Spike protein defines </a:t>
            </a:r>
            <a:r>
              <a:rPr lang="en-US" dirty="0">
                <a:solidFill>
                  <a:srgbClr val="00B0F0"/>
                </a:solidFill>
              </a:rPr>
              <a:t>Clade 1</a:t>
            </a:r>
          </a:p>
        </p:txBody>
      </p:sp>
    </p:spTree>
    <p:extLst>
      <p:ext uri="{BB962C8B-B14F-4D97-AF65-F5344CB8AC3E}">
        <p14:creationId xmlns:p14="http://schemas.microsoft.com/office/powerpoint/2010/main" val="727972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77A2DCA-18B3-C742-949F-EB3A2B4DD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578" y="300897"/>
            <a:ext cx="7679082" cy="532504"/>
          </a:xfrm>
        </p:spPr>
        <p:txBody>
          <a:bodyPr>
            <a:normAutofit/>
          </a:bodyPr>
          <a:lstStyle/>
          <a:p>
            <a:r>
              <a:rPr lang="en-US" dirty="0"/>
              <a:t>S:614G mutation has become dominant worldwide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6E47208-DCDD-EB41-B34A-8ABE145F2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978" y="1642447"/>
            <a:ext cx="2387938" cy="2820383"/>
          </a:xfrm>
        </p:spPr>
        <p:txBody>
          <a:bodyPr/>
          <a:lstStyle/>
          <a:p>
            <a:r>
              <a:rPr lang="en-US" sz="2000" dirty="0"/>
              <a:t>Currently &lt; 1% of all isolates globally are S:614D</a:t>
            </a:r>
          </a:p>
          <a:p>
            <a:r>
              <a:rPr lang="en-US" sz="2000" dirty="0"/>
              <a:t>Strongly suggests early acquisition of beneficial mutation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61DE13A-BA42-AA45-8F08-98528B133D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327" y="1513267"/>
            <a:ext cx="5554728" cy="27090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CC76AF-50AA-3B4B-AD7D-720BD890DA7F}"/>
              </a:ext>
            </a:extLst>
          </p:cNvPr>
          <p:cNvSpPr txBox="1"/>
          <p:nvPr/>
        </p:nvSpPr>
        <p:spPr>
          <a:xfrm>
            <a:off x="8068420" y="4216609"/>
            <a:ext cx="9156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nextstrain.org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76593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505F0-AAE0-A045-B255-89097BAEE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SARS-CoV-2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E1DD5-18C4-844B-8DA9-7FFE79B1E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30680"/>
            <a:ext cx="7886700" cy="3263504"/>
          </a:xfrm>
        </p:spPr>
        <p:txBody>
          <a:bodyPr/>
          <a:lstStyle/>
          <a:p>
            <a:r>
              <a:rPr lang="en-US" dirty="0" err="1"/>
              <a:t>Betacoronavirus</a:t>
            </a:r>
            <a:endParaRPr lang="en-US" dirty="0"/>
          </a:p>
          <a:p>
            <a:r>
              <a:rPr lang="en-US" dirty="0"/>
              <a:t>Positive-sense single-stranded RNA genome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3EEBB5-12A2-E343-9E07-256BA2BF99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540" y="1943352"/>
            <a:ext cx="5336210" cy="24508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02B5D9-8F1E-5A40-A783-49506AA353D5}"/>
              </a:ext>
            </a:extLst>
          </p:cNvPr>
          <p:cNvSpPr/>
          <p:nvPr/>
        </p:nvSpPr>
        <p:spPr>
          <a:xfrm>
            <a:off x="3101008" y="4804946"/>
            <a:ext cx="60429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/>
              <a:t>Kim et al., Cell (2020), </a:t>
            </a:r>
            <a:r>
              <a:rPr lang="en-US" sz="800" dirty="0">
                <a:hlinkClick r:id="rId3"/>
              </a:rPr>
              <a:t>https://doi.org/10.1016/j.cell.2020.04.011</a:t>
            </a:r>
            <a:endParaRPr lang="en-US" sz="800" dirty="0"/>
          </a:p>
          <a:p>
            <a:pPr algn="r"/>
            <a:r>
              <a:rPr lang="en-US" sz="800" dirty="0"/>
              <a:t>Pal, M., </a:t>
            </a:r>
            <a:r>
              <a:rPr lang="en-US" sz="800" dirty="0" err="1"/>
              <a:t>Berhanu</a:t>
            </a:r>
            <a:r>
              <a:rPr lang="en-US" sz="800" dirty="0"/>
              <a:t>, G., Desalegn, C., &amp; Kandi, V. (2020). </a:t>
            </a:r>
            <a:r>
              <a:rPr lang="en-US" sz="800" i="1" dirty="0" err="1"/>
              <a:t>Cureus</a:t>
            </a:r>
            <a:r>
              <a:rPr lang="en-US" sz="800" dirty="0"/>
              <a:t>, </a:t>
            </a:r>
            <a:r>
              <a:rPr lang="en-US" sz="800" i="1" dirty="0"/>
              <a:t>12</a:t>
            </a:r>
            <a:r>
              <a:rPr lang="en-US" sz="800" dirty="0"/>
              <a:t>(3), e7423. https://</a:t>
            </a:r>
            <a:r>
              <a:rPr lang="en-US" sz="800" dirty="0" err="1"/>
              <a:t>doi.org</a:t>
            </a:r>
            <a:r>
              <a:rPr lang="en-US" sz="800" dirty="0"/>
              <a:t>/10.7759/cureus.7423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42FAF3-31EC-C44D-AFC1-5C13F222ED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182" y="245147"/>
            <a:ext cx="3094196" cy="445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92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41118C-D8F1-C447-B4C4-145244BF0CE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4DBB637-B19A-B145-B79F-82A972FF24F0}" type="datetime1">
              <a:rPr lang="en-US" smtClean="0"/>
              <a:t>8/4/2021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9D4C97-BE87-7E4A-B560-FE49244C34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E88D7-6A95-3B4D-86D4-C7870FBE004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8111F6D-B5AA-1341-B774-7E7257C8C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Genomic Surveillance in Chicago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465E66-B42E-264D-ACDB-C0F4D86F2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6640" y="1012397"/>
            <a:ext cx="3686960" cy="2976561"/>
          </a:xfrm>
        </p:spPr>
        <p:txBody>
          <a:bodyPr/>
          <a:lstStyle/>
          <a:p>
            <a:r>
              <a:rPr lang="en-US" dirty="0"/>
              <a:t>Continued banking of clinical specimens</a:t>
            </a:r>
          </a:p>
          <a:p>
            <a:pPr lvl="1"/>
            <a:r>
              <a:rPr lang="en-US" dirty="0"/>
              <a:t>Northwestern Medicine Diagnostic Molecular Biology laboratory</a:t>
            </a:r>
          </a:p>
          <a:p>
            <a:pPr lvl="2"/>
            <a:r>
              <a:rPr lang="en-US" dirty="0"/>
              <a:t>Drive-thru testing, outpatient clinics, immediate care clinics, pre-surgical testing, healthcare workers, NU student health</a:t>
            </a:r>
          </a:p>
          <a:p>
            <a:r>
              <a:rPr lang="en-US" dirty="0"/>
              <a:t>Over 8,000 positive specimens banked</a:t>
            </a:r>
          </a:p>
          <a:p>
            <a:pPr lvl="1"/>
            <a:r>
              <a:rPr lang="en-US" dirty="0"/>
              <a:t>Inpatient specimens banked in NM clinical microbiology lab</a:t>
            </a:r>
          </a:p>
          <a:p>
            <a:pPr lvl="1"/>
            <a:r>
              <a:rPr lang="en-US" dirty="0"/>
              <a:t>Lurie Children’s Hospital </a:t>
            </a:r>
          </a:p>
        </p:txBody>
      </p:sp>
      <p:pic>
        <p:nvPicPr>
          <p:cNvPr id="13" name="Picture 1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75F9C3F8-62D4-F640-B087-2EDB7567A2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8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122218" y="940429"/>
            <a:ext cx="3269813" cy="364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462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CC82C-42A4-CD48-BE22-BC8069CE2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304" y="135783"/>
            <a:ext cx="6289526" cy="711315"/>
          </a:xfrm>
        </p:spPr>
        <p:txBody>
          <a:bodyPr/>
          <a:lstStyle/>
          <a:p>
            <a:r>
              <a:rPr lang="en-US" dirty="0"/>
              <a:t>Alpha (B.1.1.7)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2D5A3-8D6C-8442-8CA8-EEC5D8AA5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263" y="936780"/>
            <a:ext cx="4583499" cy="1854145"/>
          </a:xfrm>
        </p:spPr>
        <p:txBody>
          <a:bodyPr>
            <a:normAutofit/>
          </a:bodyPr>
          <a:lstStyle/>
          <a:p>
            <a:r>
              <a:rPr lang="en-US" sz="1600" dirty="0"/>
              <a:t>First isolated in Southeast UK on Sept 20</a:t>
            </a:r>
          </a:p>
          <a:p>
            <a:r>
              <a:rPr lang="en-US" sz="1600" dirty="0"/>
              <a:t>Differs by </a:t>
            </a:r>
            <a:r>
              <a:rPr lang="en-US" sz="1600" b="1" dirty="0"/>
              <a:t>14 genetic changes </a:t>
            </a:r>
            <a:r>
              <a:rPr lang="en-US" sz="1600" dirty="0"/>
              <a:t>from closest relatives</a:t>
            </a:r>
          </a:p>
          <a:p>
            <a:pPr lvl="1"/>
            <a:r>
              <a:rPr lang="en-US" sz="1600" b="1" dirty="0"/>
              <a:t>N501Y</a:t>
            </a:r>
            <a:r>
              <a:rPr lang="en-US" sz="1600" dirty="0"/>
              <a:t> in receptor binding domain, ↑ </a:t>
            </a:r>
            <a:r>
              <a:rPr lang="en-US" sz="1600" b="1" dirty="0"/>
              <a:t>spike</a:t>
            </a:r>
            <a:r>
              <a:rPr lang="en-US" sz="1600" dirty="0"/>
              <a:t> affinity for ACE2</a:t>
            </a:r>
          </a:p>
          <a:p>
            <a:r>
              <a:rPr lang="en-US" sz="1600" dirty="0"/>
              <a:t>Increased transmission, ? increased mortality</a:t>
            </a:r>
          </a:p>
          <a:p>
            <a:r>
              <a:rPr lang="en-US" sz="1600" dirty="0"/>
              <a:t>Currently dominant variant in the United States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CF0EDF-ED68-8B44-9C30-A0348A893FC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830984-49C7-C74E-8C89-8B380E724CD6}"/>
              </a:ext>
            </a:extLst>
          </p:cNvPr>
          <p:cNvSpPr txBox="1"/>
          <p:nvPr/>
        </p:nvSpPr>
        <p:spPr>
          <a:xfrm>
            <a:off x="6014929" y="115270"/>
            <a:ext cx="1905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Global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C141D3-D22E-4545-98DC-E27FB29BB9FF}"/>
              </a:ext>
            </a:extLst>
          </p:cNvPr>
          <p:cNvSpPr txBox="1"/>
          <p:nvPr/>
        </p:nvSpPr>
        <p:spPr>
          <a:xfrm>
            <a:off x="6085210" y="2612511"/>
            <a:ext cx="1905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United States</a:t>
            </a:r>
          </a:p>
        </p:txBody>
      </p:sp>
      <p:pic>
        <p:nvPicPr>
          <p:cNvPr id="22" name="Picture 21" descr="Chart, waterfall chart&#10;&#10;Description automatically generated">
            <a:extLst>
              <a:ext uri="{FF2B5EF4-FFF2-40B4-BE49-F238E27FC236}">
                <a16:creationId xmlns:a16="http://schemas.microsoft.com/office/drawing/2014/main" id="{B6EE173A-9C6F-0445-9CF3-B33E167F2E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2168" y="2951622"/>
            <a:ext cx="2873909" cy="153275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25A0DE3-5DD6-C748-91BF-A185FCAE7426}"/>
              </a:ext>
            </a:extLst>
          </p:cNvPr>
          <p:cNvSpPr/>
          <p:nvPr/>
        </p:nvSpPr>
        <p:spPr>
          <a:xfrm>
            <a:off x="4121905" y="4484374"/>
            <a:ext cx="1032655" cy="219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25" i="1" dirty="0">
                <a:solidFill>
                  <a:srgbClr val="333333"/>
                </a:solidFill>
                <a:latin typeface="interfaceregular"/>
              </a:rPr>
              <a:t>BMJ</a:t>
            </a:r>
            <a:r>
              <a:rPr lang="en-US" sz="825" dirty="0">
                <a:solidFill>
                  <a:srgbClr val="333333"/>
                </a:solidFill>
                <a:latin typeface="interfaceregular"/>
              </a:rPr>
              <a:t> 2021;372:n579</a:t>
            </a:r>
            <a:endParaRPr lang="en-US" sz="825" dirty="0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83BB1A10-6C3B-0E43-977E-4706D5AFB7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3641" y="276806"/>
            <a:ext cx="3448743" cy="1889671"/>
          </a:xfrm>
          <a:prstGeom prst="rect">
            <a:avLst/>
          </a:prstGeom>
        </p:spPr>
      </p:pic>
      <p:pic>
        <p:nvPicPr>
          <p:cNvPr id="9" name="Picture 8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459A3BCE-AF28-6E4E-B385-49281648F0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3642" y="2838300"/>
            <a:ext cx="3630334" cy="198917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D15FBC9-29CE-0543-AB21-9B3E48492E87}"/>
              </a:ext>
            </a:extLst>
          </p:cNvPr>
          <p:cNvGrpSpPr/>
          <p:nvPr/>
        </p:nvGrpSpPr>
        <p:grpSpPr>
          <a:xfrm>
            <a:off x="5643454" y="2253958"/>
            <a:ext cx="2940389" cy="355349"/>
            <a:chOff x="7524604" y="3005277"/>
            <a:chExt cx="3920519" cy="47379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B20ED68-09AD-1B4F-A240-DC6AE35E8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24604" y="3005277"/>
              <a:ext cx="3920519" cy="47379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B15259-6CBF-8446-9D04-3CDCC45E08CD}"/>
                </a:ext>
              </a:extLst>
            </p:cNvPr>
            <p:cNvSpPr/>
            <p:nvPr/>
          </p:nvSpPr>
          <p:spPr>
            <a:xfrm>
              <a:off x="7524604" y="3010107"/>
              <a:ext cx="2045185" cy="130962"/>
            </a:xfrm>
            <a:prstGeom prst="rect">
              <a:avLst/>
            </a:prstGeom>
            <a:solidFill>
              <a:srgbClr val="F9F9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675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Prevalence</a:t>
              </a:r>
            </a:p>
          </p:txBody>
        </p:sp>
      </p:grpSp>
      <p:pic>
        <p:nvPicPr>
          <p:cNvPr id="25" name="Picture 24" descr="Timeline&#10;&#10;Description automatically generated">
            <a:extLst>
              <a:ext uri="{FF2B5EF4-FFF2-40B4-BE49-F238E27FC236}">
                <a16:creationId xmlns:a16="http://schemas.microsoft.com/office/drawing/2014/main" id="{2063E4C3-450D-3346-95C5-3AB1E3A9E85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13" y="3085210"/>
            <a:ext cx="2122142" cy="97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60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61E16-FDBA-E44F-AEBC-0FACF3AB7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52" y="147755"/>
            <a:ext cx="6272154" cy="762000"/>
          </a:xfrm>
        </p:spPr>
        <p:txBody>
          <a:bodyPr>
            <a:normAutofit/>
          </a:bodyPr>
          <a:lstStyle/>
          <a:p>
            <a:r>
              <a:rPr lang="en-US" dirty="0"/>
              <a:t>Beta (B.1.351, 501Y.V2)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471B8-0AA7-6C42-BEC0-E130C205B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845" y="1025993"/>
            <a:ext cx="3955756" cy="2444889"/>
          </a:xfrm>
        </p:spPr>
        <p:txBody>
          <a:bodyPr>
            <a:normAutofit/>
          </a:bodyPr>
          <a:lstStyle/>
          <a:p>
            <a:r>
              <a:rPr lang="en-US" dirty="0"/>
              <a:t>First identified in Nelson Mandela Bay, South Africa in October</a:t>
            </a:r>
          </a:p>
          <a:p>
            <a:pPr lvl="1"/>
            <a:r>
              <a:rPr lang="en-US" dirty="0"/>
              <a:t>Rapidly became dominant lineage in South Africa</a:t>
            </a:r>
          </a:p>
          <a:p>
            <a:r>
              <a:rPr lang="en-US" b="1" dirty="0"/>
              <a:t>Eight spike mutations </a:t>
            </a:r>
            <a:r>
              <a:rPr lang="en-US" dirty="0"/>
              <a:t>including </a:t>
            </a:r>
            <a:r>
              <a:rPr lang="en-US" b="1" dirty="0"/>
              <a:t>N501Y </a:t>
            </a:r>
            <a:r>
              <a:rPr lang="en-US" dirty="0"/>
              <a:t>and </a:t>
            </a:r>
            <a:r>
              <a:rPr lang="en-US" b="1" dirty="0"/>
              <a:t>E484K</a:t>
            </a:r>
          </a:p>
          <a:p>
            <a:r>
              <a:rPr lang="en-US" dirty="0"/>
              <a:t>Remains relatively rare outside of Southern Africa</a:t>
            </a:r>
            <a:endParaRPr lang="en-US" b="1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D31E71-A52E-D94A-BD85-5FB420DF6F5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221F580-C0C7-FE4A-BB06-8E6F259722CB}" type="datetime1">
              <a:rPr lang="en-US" smtClean="0"/>
              <a:t>8/4/2021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DBF6D7-06DD-0F4F-AF26-C42C2CA4300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C8C865-B40E-0141-8A22-665064F3CD59}"/>
              </a:ext>
            </a:extLst>
          </p:cNvPr>
          <p:cNvSpPr/>
          <p:nvPr/>
        </p:nvSpPr>
        <p:spPr>
          <a:xfrm>
            <a:off x="4801904" y="2632549"/>
            <a:ext cx="372063" cy="1314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95D9E4-1FD1-9B43-A8FB-82BA16624013}"/>
              </a:ext>
            </a:extLst>
          </p:cNvPr>
          <p:cNvSpPr/>
          <p:nvPr/>
        </p:nvSpPr>
        <p:spPr>
          <a:xfrm>
            <a:off x="4688690" y="894511"/>
            <a:ext cx="372063" cy="1314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E738A1-C06C-3E47-984F-B0DA62C29CD8}"/>
              </a:ext>
            </a:extLst>
          </p:cNvPr>
          <p:cNvSpPr txBox="1"/>
          <p:nvPr/>
        </p:nvSpPr>
        <p:spPr>
          <a:xfrm>
            <a:off x="6014929" y="115270"/>
            <a:ext cx="1905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Global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8DF2CD-2BD8-DA45-A7DB-E94ECF49A7AF}"/>
              </a:ext>
            </a:extLst>
          </p:cNvPr>
          <p:cNvSpPr txBox="1"/>
          <p:nvPr/>
        </p:nvSpPr>
        <p:spPr>
          <a:xfrm>
            <a:off x="6085210" y="2612511"/>
            <a:ext cx="1905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United States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D904163-694F-0942-AD02-AEE268C314E9}"/>
              </a:ext>
            </a:extLst>
          </p:cNvPr>
          <p:cNvGrpSpPr/>
          <p:nvPr/>
        </p:nvGrpSpPr>
        <p:grpSpPr>
          <a:xfrm>
            <a:off x="5643454" y="2253958"/>
            <a:ext cx="2940389" cy="355349"/>
            <a:chOff x="7524604" y="3005277"/>
            <a:chExt cx="3920519" cy="47379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2733226-7CCC-1643-979B-BDCBD0EC3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24604" y="3005277"/>
              <a:ext cx="3920519" cy="473799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322DA56-FC0C-1849-9B92-9BA35E7DC672}"/>
                </a:ext>
              </a:extLst>
            </p:cNvPr>
            <p:cNvSpPr/>
            <p:nvPr/>
          </p:nvSpPr>
          <p:spPr>
            <a:xfrm>
              <a:off x="7524604" y="3010107"/>
              <a:ext cx="2045185" cy="130962"/>
            </a:xfrm>
            <a:prstGeom prst="rect">
              <a:avLst/>
            </a:prstGeom>
            <a:solidFill>
              <a:srgbClr val="F9F9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675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Prevalence</a:t>
              </a:r>
            </a:p>
          </p:txBody>
        </p:sp>
      </p:grp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B45FA159-BEC9-8B46-8A02-9774F763A7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956" y="242228"/>
            <a:ext cx="3553552" cy="1947099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3B198157-3427-054E-B035-D9BCB8E7AA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1237" y="2833586"/>
            <a:ext cx="3553552" cy="1947098"/>
          </a:xfrm>
          <a:prstGeom prst="rect">
            <a:avLst/>
          </a:prstGeom>
        </p:spPr>
      </p:pic>
      <p:pic>
        <p:nvPicPr>
          <p:cNvPr id="27" name="Picture 26" descr="Timeline&#10;&#10;Description automatically generated">
            <a:extLst>
              <a:ext uri="{FF2B5EF4-FFF2-40B4-BE49-F238E27FC236}">
                <a16:creationId xmlns:a16="http://schemas.microsoft.com/office/drawing/2014/main" id="{CD0D7F47-50F1-E94E-A5F5-79898FA1E08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124" y="3546108"/>
            <a:ext cx="2528197" cy="10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995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61E16-FDBA-E44F-AEBC-0FACF3AB7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313" y="116510"/>
            <a:ext cx="6294890" cy="762000"/>
          </a:xfrm>
        </p:spPr>
        <p:txBody>
          <a:bodyPr/>
          <a:lstStyle/>
          <a:p>
            <a:r>
              <a:rPr lang="en-US" dirty="0"/>
              <a:t>Gamma (P.1 or 501Y.V3)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471B8-0AA7-6C42-BEC0-E130C205B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828" y="1025992"/>
            <a:ext cx="3955756" cy="2934307"/>
          </a:xfrm>
        </p:spPr>
        <p:txBody>
          <a:bodyPr>
            <a:normAutofit/>
          </a:bodyPr>
          <a:lstStyle/>
          <a:p>
            <a:r>
              <a:rPr lang="en-US" dirty="0"/>
              <a:t>First identified in Japan in travelers from Brazil Jan 6, 2021</a:t>
            </a:r>
          </a:p>
          <a:p>
            <a:r>
              <a:rPr lang="en-US" b="1" dirty="0"/>
              <a:t>Spike mutations: N501Y,</a:t>
            </a:r>
            <a:r>
              <a:rPr lang="en-US" dirty="0"/>
              <a:t> </a:t>
            </a:r>
            <a:r>
              <a:rPr lang="en-US" b="1" dirty="0"/>
              <a:t>E484K </a:t>
            </a:r>
            <a:r>
              <a:rPr lang="en-US" dirty="0"/>
              <a:t>and </a:t>
            </a:r>
            <a:r>
              <a:rPr lang="en-US" b="1" dirty="0"/>
              <a:t>K417T</a:t>
            </a:r>
          </a:p>
          <a:p>
            <a:r>
              <a:rPr lang="en-US" dirty="0"/>
              <a:t>Caused reinfections in Brazil in early 2021</a:t>
            </a:r>
          </a:p>
          <a:p>
            <a:r>
              <a:rPr lang="en-US" dirty="0"/>
              <a:t>Uncommon outside South and North America</a:t>
            </a:r>
          </a:p>
          <a:p>
            <a:pPr lvl="1"/>
            <a:r>
              <a:rPr lang="en-US" dirty="0"/>
              <a:t>Second or third most common lineage in most US states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lvl="1"/>
            <a:endParaRPr lang="en-US" dirty="0"/>
          </a:p>
          <a:p>
            <a:pPr marL="342900" lvl="1" indent="0">
              <a:buNone/>
            </a:pP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D31E71-A52E-D94A-BD85-5FB420DF6F5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221F580-C0C7-FE4A-BB06-8E6F259722CB}" type="datetime1">
              <a:rPr lang="en-US" smtClean="0"/>
              <a:t>8/4/2021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DBF6D7-06DD-0F4F-AF26-C42C2CA4300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C8C865-B40E-0141-8A22-665064F3CD59}"/>
              </a:ext>
            </a:extLst>
          </p:cNvPr>
          <p:cNvSpPr/>
          <p:nvPr/>
        </p:nvSpPr>
        <p:spPr>
          <a:xfrm>
            <a:off x="4801904" y="2632549"/>
            <a:ext cx="372063" cy="1314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95D9E4-1FD1-9B43-A8FB-82BA16624013}"/>
              </a:ext>
            </a:extLst>
          </p:cNvPr>
          <p:cNvSpPr/>
          <p:nvPr/>
        </p:nvSpPr>
        <p:spPr>
          <a:xfrm>
            <a:off x="4688690" y="894511"/>
            <a:ext cx="372063" cy="1314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4526C0-15C9-2748-8BB6-07D17B381AC4}"/>
              </a:ext>
            </a:extLst>
          </p:cNvPr>
          <p:cNvSpPr txBox="1"/>
          <p:nvPr/>
        </p:nvSpPr>
        <p:spPr>
          <a:xfrm>
            <a:off x="6014929" y="115270"/>
            <a:ext cx="1905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Global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8C7502-4B00-B844-BE26-A0A659CF2572}"/>
              </a:ext>
            </a:extLst>
          </p:cNvPr>
          <p:cNvSpPr txBox="1"/>
          <p:nvPr/>
        </p:nvSpPr>
        <p:spPr>
          <a:xfrm>
            <a:off x="6085210" y="2612511"/>
            <a:ext cx="1905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United States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3C4CA5C-E62F-134C-BF05-09DF7C85C9A6}"/>
              </a:ext>
            </a:extLst>
          </p:cNvPr>
          <p:cNvGrpSpPr/>
          <p:nvPr/>
        </p:nvGrpSpPr>
        <p:grpSpPr>
          <a:xfrm>
            <a:off x="5643454" y="2253958"/>
            <a:ext cx="2940389" cy="355349"/>
            <a:chOff x="7524604" y="3005277"/>
            <a:chExt cx="3920519" cy="47379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5CDDF41-93B3-E347-84F1-7C75CCE41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24604" y="3005277"/>
              <a:ext cx="3920519" cy="473799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DC038E0-C7DC-8141-B926-B58C0ADCB1FC}"/>
                </a:ext>
              </a:extLst>
            </p:cNvPr>
            <p:cNvSpPr/>
            <p:nvPr/>
          </p:nvSpPr>
          <p:spPr>
            <a:xfrm>
              <a:off x="7524604" y="3010107"/>
              <a:ext cx="2045185" cy="130962"/>
            </a:xfrm>
            <a:prstGeom prst="rect">
              <a:avLst/>
            </a:prstGeom>
            <a:solidFill>
              <a:srgbClr val="F9F9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675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Prevalence</a:t>
              </a:r>
            </a:p>
          </p:txBody>
        </p:sp>
      </p:grp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33AB677-E70A-FD4A-8411-BB2323A103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3525" y="260994"/>
            <a:ext cx="3311648" cy="1814552"/>
          </a:xfrm>
          <a:prstGeom prst="rect">
            <a:avLst/>
          </a:prstGeom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93B68E2F-8315-7D49-91EB-F648D4CCC1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3525" y="2866426"/>
            <a:ext cx="3311648" cy="1814552"/>
          </a:xfrm>
          <a:prstGeom prst="rect">
            <a:avLst/>
          </a:prstGeom>
        </p:spPr>
      </p:pic>
      <p:pic>
        <p:nvPicPr>
          <p:cNvPr id="25" name="Picture 24" descr="Timeline&#10;&#10;Description automatically generated with low confidence">
            <a:extLst>
              <a:ext uri="{FF2B5EF4-FFF2-40B4-BE49-F238E27FC236}">
                <a16:creationId xmlns:a16="http://schemas.microsoft.com/office/drawing/2014/main" id="{9F7813E8-3610-BD4F-80B9-5F4D37E3FE1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613" y="3536071"/>
            <a:ext cx="2774246" cy="101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078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61E16-FDBA-E44F-AEBC-0FACF3AB7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233" y="116510"/>
            <a:ext cx="6336969" cy="762000"/>
          </a:xfrm>
        </p:spPr>
        <p:txBody>
          <a:bodyPr/>
          <a:lstStyle/>
          <a:p>
            <a:r>
              <a:rPr lang="en-US" dirty="0"/>
              <a:t>Delta (B.1.617.2, 21A)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471B8-0AA7-6C42-BEC0-E130C205B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828" y="1025992"/>
            <a:ext cx="3955756" cy="2934307"/>
          </a:xfrm>
        </p:spPr>
        <p:txBody>
          <a:bodyPr>
            <a:normAutofit/>
          </a:bodyPr>
          <a:lstStyle/>
          <a:p>
            <a:r>
              <a:rPr lang="en-US" dirty="0"/>
              <a:t>First detected in India in late 2020</a:t>
            </a:r>
          </a:p>
          <a:p>
            <a:r>
              <a:rPr lang="en-US" b="1" dirty="0"/>
              <a:t>Spike mutations: L452R, P681R</a:t>
            </a:r>
          </a:p>
          <a:p>
            <a:r>
              <a:rPr lang="en-US" dirty="0"/>
              <a:t>Approximately 75% more transmissible than original virus</a:t>
            </a:r>
          </a:p>
          <a:p>
            <a:r>
              <a:rPr lang="en-US" dirty="0"/>
              <a:t>Dominant variant in UK, growing prevalence in US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lvl="1"/>
            <a:endParaRPr lang="en-US" dirty="0"/>
          </a:p>
          <a:p>
            <a:pPr marL="342900" lvl="1" indent="0">
              <a:buNone/>
            </a:pP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D31E71-A52E-D94A-BD85-5FB420DF6F5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221F580-C0C7-FE4A-BB06-8E6F259722CB}" type="datetime1">
              <a:rPr lang="en-US" smtClean="0"/>
              <a:t>8/4/2021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DBF6D7-06DD-0F4F-AF26-C42C2CA4300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C8C865-B40E-0141-8A22-665064F3CD59}"/>
              </a:ext>
            </a:extLst>
          </p:cNvPr>
          <p:cNvSpPr/>
          <p:nvPr/>
        </p:nvSpPr>
        <p:spPr>
          <a:xfrm>
            <a:off x="4801904" y="2632549"/>
            <a:ext cx="372063" cy="1314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95D9E4-1FD1-9B43-A8FB-82BA16624013}"/>
              </a:ext>
            </a:extLst>
          </p:cNvPr>
          <p:cNvSpPr/>
          <p:nvPr/>
        </p:nvSpPr>
        <p:spPr>
          <a:xfrm>
            <a:off x="4688690" y="894511"/>
            <a:ext cx="372063" cy="1314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4526C0-15C9-2748-8BB6-07D17B381AC4}"/>
              </a:ext>
            </a:extLst>
          </p:cNvPr>
          <p:cNvSpPr txBox="1"/>
          <p:nvPr/>
        </p:nvSpPr>
        <p:spPr>
          <a:xfrm>
            <a:off x="6014929" y="115270"/>
            <a:ext cx="1905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Global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8C7502-4B00-B844-BE26-A0A659CF2572}"/>
              </a:ext>
            </a:extLst>
          </p:cNvPr>
          <p:cNvSpPr txBox="1"/>
          <p:nvPr/>
        </p:nvSpPr>
        <p:spPr>
          <a:xfrm>
            <a:off x="6085210" y="2612511"/>
            <a:ext cx="1905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United States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3C4CA5C-E62F-134C-BF05-09DF7C85C9A6}"/>
              </a:ext>
            </a:extLst>
          </p:cNvPr>
          <p:cNvGrpSpPr/>
          <p:nvPr/>
        </p:nvGrpSpPr>
        <p:grpSpPr>
          <a:xfrm>
            <a:off x="5643454" y="2253958"/>
            <a:ext cx="2940389" cy="355349"/>
            <a:chOff x="7524604" y="3005277"/>
            <a:chExt cx="3920519" cy="47379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5CDDF41-93B3-E347-84F1-7C75CCE41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24604" y="3005277"/>
              <a:ext cx="3920519" cy="473799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DC038E0-C7DC-8141-B926-B58C0ADCB1FC}"/>
                </a:ext>
              </a:extLst>
            </p:cNvPr>
            <p:cNvSpPr/>
            <p:nvPr/>
          </p:nvSpPr>
          <p:spPr>
            <a:xfrm>
              <a:off x="7524604" y="3010107"/>
              <a:ext cx="2045185" cy="130962"/>
            </a:xfrm>
            <a:prstGeom prst="rect">
              <a:avLst/>
            </a:prstGeom>
            <a:solidFill>
              <a:srgbClr val="F9F9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675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Prevalence</a:t>
              </a:r>
            </a:p>
          </p:txBody>
        </p:sp>
      </p:grp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50AC75C4-1AC7-484B-8702-15E963A3E6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2080" y="299106"/>
            <a:ext cx="3507359" cy="1921788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842E3B1F-9E77-DF44-92CA-2B68DFC513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2080" y="2866426"/>
            <a:ext cx="3507359" cy="1921788"/>
          </a:xfrm>
          <a:prstGeom prst="rect">
            <a:avLst/>
          </a:prstGeom>
        </p:spPr>
      </p:pic>
      <p:pic>
        <p:nvPicPr>
          <p:cNvPr id="15" name="Picture 14" descr="Timeline&#10;&#10;Description automatically generated">
            <a:extLst>
              <a:ext uri="{FF2B5EF4-FFF2-40B4-BE49-F238E27FC236}">
                <a16:creationId xmlns:a16="http://schemas.microsoft.com/office/drawing/2014/main" id="{09B7F3B1-8AD7-024E-B099-951894658FE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34" y="3550908"/>
            <a:ext cx="2604942" cy="102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128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A320C-3A68-6145-BF36-E321A1C7D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Variants of Interest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546CA-5D61-E542-B45D-111444F29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180" y="889411"/>
            <a:ext cx="7347440" cy="2976561"/>
          </a:xfrm>
        </p:spPr>
        <p:txBody>
          <a:bodyPr/>
          <a:lstStyle/>
          <a:p>
            <a:r>
              <a:rPr lang="en-US" dirty="0"/>
              <a:t>Have genetic changes associated with increased transmissibility, immune escape, or disease severity</a:t>
            </a:r>
          </a:p>
          <a:p>
            <a:r>
              <a:rPr lang="en-US" dirty="0"/>
              <a:t>Epidemiologic features suggesting emerging global risk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AEA48787-ED6D-0E4C-807D-308C11D2B1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0865" y="1981999"/>
            <a:ext cx="5835650" cy="25960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7B0E235-03EA-BB4D-BB7C-29507D70CA56}"/>
              </a:ext>
            </a:extLst>
          </p:cNvPr>
          <p:cNvSpPr/>
          <p:nvPr/>
        </p:nvSpPr>
        <p:spPr>
          <a:xfrm>
            <a:off x="3034515" y="4627972"/>
            <a:ext cx="4572000" cy="2135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788" dirty="0"/>
              <a:t>https://</a:t>
            </a:r>
            <a:r>
              <a:rPr lang="en-US" sz="788" dirty="0" err="1"/>
              <a:t>www.who.int</a:t>
            </a:r>
            <a:r>
              <a:rPr lang="en-US" sz="788" dirty="0"/>
              <a:t>/</a:t>
            </a:r>
            <a:r>
              <a:rPr lang="en-US" sz="788" dirty="0" err="1"/>
              <a:t>en</a:t>
            </a:r>
            <a:r>
              <a:rPr lang="en-US" sz="788" dirty="0"/>
              <a:t>/activities/tracking-SARS-CoV-2-variants/</a:t>
            </a:r>
          </a:p>
        </p:txBody>
      </p:sp>
    </p:spTree>
    <p:extLst>
      <p:ext uri="{BB962C8B-B14F-4D97-AF65-F5344CB8AC3E}">
        <p14:creationId xmlns:p14="http://schemas.microsoft.com/office/powerpoint/2010/main" val="3038942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18DA0-4492-D54D-A405-8B23EDACA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Spike Protein Mutations</a:t>
            </a:r>
          </a:p>
        </p:txBody>
      </p:sp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159B92FB-7A19-5C43-8D8A-C8FAC24646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557" y="946190"/>
            <a:ext cx="6741306" cy="38312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E2836A1-9C21-2E4A-A4BE-BED0DD375E0D}"/>
              </a:ext>
            </a:extLst>
          </p:cNvPr>
          <p:cNvSpPr/>
          <p:nvPr/>
        </p:nvSpPr>
        <p:spPr>
          <a:xfrm>
            <a:off x="5824520" y="4197311"/>
            <a:ext cx="1938351" cy="213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88" dirty="0">
                <a:solidFill>
                  <a:srgbClr val="333333"/>
                </a:solidFill>
                <a:latin typeface="GillSansRegular"/>
              </a:rPr>
              <a:t>https://</a:t>
            </a:r>
            <a:r>
              <a:rPr lang="en-US" sz="788" dirty="0" err="1">
                <a:solidFill>
                  <a:srgbClr val="333333"/>
                </a:solidFill>
                <a:latin typeface="GillSansRegular"/>
              </a:rPr>
              <a:t>doi.org</a:t>
            </a:r>
            <a:r>
              <a:rPr lang="en-US" sz="788" dirty="0">
                <a:solidFill>
                  <a:srgbClr val="333333"/>
                </a:solidFill>
                <a:latin typeface="GillSansRegular"/>
              </a:rPr>
              <a:t>/10.1101/2021.07.01.450707</a:t>
            </a:r>
            <a:endParaRPr lang="en-US" sz="788" dirty="0"/>
          </a:p>
        </p:txBody>
      </p:sp>
    </p:spTree>
    <p:extLst>
      <p:ext uri="{BB962C8B-B14F-4D97-AF65-F5344CB8AC3E}">
        <p14:creationId xmlns:p14="http://schemas.microsoft.com/office/powerpoint/2010/main" val="41403046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BDB3A-03F0-F74A-8950-E270F9190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603" y="363353"/>
            <a:ext cx="6916491" cy="536912"/>
          </a:xfrm>
        </p:spPr>
        <p:txBody>
          <a:bodyPr/>
          <a:lstStyle/>
          <a:p>
            <a:r>
              <a:rPr lang="en-US" dirty="0"/>
              <a:t>Biobanking and Sequencing Pipeline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658831-6A56-FC4C-9F9C-39B5631C32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1537" y="3484406"/>
            <a:ext cx="1289576" cy="6884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796824-62FA-1F4E-803E-B0DED83B1B86}"/>
              </a:ext>
            </a:extLst>
          </p:cNvPr>
          <p:cNvSpPr txBox="1"/>
          <p:nvPr/>
        </p:nvSpPr>
        <p:spPr>
          <a:xfrm>
            <a:off x="7284271" y="3618461"/>
            <a:ext cx="1214249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Whole Genome Sequencing on MiSeq or Nanopore</a:t>
            </a:r>
          </a:p>
          <a:p>
            <a:pPr algn="ctr"/>
            <a:endParaRPr 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01035E-DCB1-A943-8F2C-786E8F384E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111" y="2116929"/>
            <a:ext cx="858648" cy="8238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75DA10-0AD8-1F44-BA9C-601FB1CAE6B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8343" y="2107364"/>
            <a:ext cx="1262222" cy="8931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5284CA-EE7D-EE49-A8AA-400F6A8BA62E}"/>
              </a:ext>
            </a:extLst>
          </p:cNvPr>
          <p:cNvSpPr txBox="1"/>
          <p:nvPr/>
        </p:nvSpPr>
        <p:spPr>
          <a:xfrm>
            <a:off x="3794012" y="953516"/>
            <a:ext cx="207350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QiaCube HT </a:t>
            </a:r>
          </a:p>
          <a:p>
            <a:pPr algn="ctr"/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Viral RNA </a:t>
            </a:r>
          </a:p>
          <a:p>
            <a:pPr algn="ctr"/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Extraction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A99CC4-6735-5442-B666-62D7206E009E}"/>
              </a:ext>
            </a:extLst>
          </p:cNvPr>
          <p:cNvSpPr txBox="1"/>
          <p:nvPr/>
        </p:nvSpPr>
        <p:spPr>
          <a:xfrm>
            <a:off x="5618027" y="1694239"/>
            <a:ext cx="5510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Viral </a:t>
            </a:r>
          </a:p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RNA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08FBE1-5409-3645-A136-86FF4001FD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0063" y="1495438"/>
            <a:ext cx="821402" cy="7944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C72C5B-0E23-A948-816D-B15A774EB9B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9796" y="1085347"/>
            <a:ext cx="589637" cy="8053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68EF663-C25C-CD4B-AFBA-DE6878CCD3AA}"/>
              </a:ext>
            </a:extLst>
          </p:cNvPr>
          <p:cNvSpPr txBox="1"/>
          <p:nvPr/>
        </p:nvSpPr>
        <p:spPr>
          <a:xfrm>
            <a:off x="7200537" y="1188171"/>
            <a:ext cx="10911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qPCR </a:t>
            </a:r>
          </a:p>
          <a:p>
            <a:pPr algn="ctr"/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determination of viral loads </a:t>
            </a:r>
          </a:p>
          <a:p>
            <a:pPr algn="ctr"/>
            <a:endParaRPr 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87FFB65A-5921-104A-ABBF-2E3C101B9961}"/>
              </a:ext>
            </a:extLst>
          </p:cNvPr>
          <p:cNvSpPr/>
          <p:nvPr/>
        </p:nvSpPr>
        <p:spPr>
          <a:xfrm rot="19776477">
            <a:off x="6111830" y="1664002"/>
            <a:ext cx="404567" cy="160901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110392F6-C01B-7349-B725-CF8904A41783}"/>
              </a:ext>
            </a:extLst>
          </p:cNvPr>
          <p:cNvSpPr/>
          <p:nvPr/>
        </p:nvSpPr>
        <p:spPr>
          <a:xfrm rot="982973">
            <a:off x="6189796" y="2063374"/>
            <a:ext cx="404567" cy="160901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9C306C-845F-634D-ADFE-DD6190921B39}"/>
              </a:ext>
            </a:extLst>
          </p:cNvPr>
          <p:cNvSpPr txBox="1"/>
          <p:nvPr/>
        </p:nvSpPr>
        <p:spPr>
          <a:xfrm>
            <a:off x="6868933" y="2386698"/>
            <a:ext cx="18407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cDNA synthesis </a:t>
            </a:r>
          </a:p>
          <a:p>
            <a:pPr algn="ctr"/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and Multiplex PCR</a:t>
            </a:r>
          </a:p>
          <a:p>
            <a:pPr algn="ctr"/>
            <a:endParaRPr 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59FB5C3C-F71B-C842-BC22-AC7C0ECD7D8B}"/>
              </a:ext>
            </a:extLst>
          </p:cNvPr>
          <p:cNvSpPr/>
          <p:nvPr/>
        </p:nvSpPr>
        <p:spPr>
          <a:xfrm>
            <a:off x="6846324" y="3066001"/>
            <a:ext cx="105852" cy="302327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53DD6AC-97D5-B545-B138-230B552F2E11}"/>
              </a:ext>
            </a:extLst>
          </p:cNvPr>
          <p:cNvSpPr txBox="1"/>
          <p:nvPr/>
        </p:nvSpPr>
        <p:spPr>
          <a:xfrm>
            <a:off x="1088603" y="1771399"/>
            <a:ext cx="110535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Nasopharyngeal Swabs</a:t>
            </a:r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461B02DD-4BAA-2344-996A-778E95424E91}"/>
              </a:ext>
            </a:extLst>
          </p:cNvPr>
          <p:cNvSpPr/>
          <p:nvPr/>
        </p:nvSpPr>
        <p:spPr>
          <a:xfrm rot="16200000">
            <a:off x="5422477" y="1739464"/>
            <a:ext cx="116572" cy="274526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E8223BE-89CA-D443-8ED1-10D4285918A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8311" y="1520727"/>
            <a:ext cx="1294016" cy="129401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8AB3FD3-A822-0C48-8C98-0201642A2004}"/>
              </a:ext>
            </a:extLst>
          </p:cNvPr>
          <p:cNvSpPr txBox="1"/>
          <p:nvPr/>
        </p:nvSpPr>
        <p:spPr>
          <a:xfrm>
            <a:off x="2996231" y="1279804"/>
            <a:ext cx="114971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Biobanking</a:t>
            </a:r>
          </a:p>
        </p:txBody>
      </p:sp>
      <p:sp>
        <p:nvSpPr>
          <p:cNvPr id="31" name="Down Arrow 30">
            <a:extLst>
              <a:ext uri="{FF2B5EF4-FFF2-40B4-BE49-F238E27FC236}">
                <a16:creationId xmlns:a16="http://schemas.microsoft.com/office/drawing/2014/main" id="{D6CE9D8D-4E29-E743-A30A-103D4AA4172B}"/>
              </a:ext>
            </a:extLst>
          </p:cNvPr>
          <p:cNvSpPr/>
          <p:nvPr/>
        </p:nvSpPr>
        <p:spPr>
          <a:xfrm rot="16200000">
            <a:off x="2653285" y="1752338"/>
            <a:ext cx="116573" cy="773645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2" name="Down Arrow 31">
            <a:extLst>
              <a:ext uri="{FF2B5EF4-FFF2-40B4-BE49-F238E27FC236}">
                <a16:creationId xmlns:a16="http://schemas.microsoft.com/office/drawing/2014/main" id="{4D16261A-5AA3-9440-96B1-329ED76A56E3}"/>
              </a:ext>
            </a:extLst>
          </p:cNvPr>
          <p:cNvSpPr/>
          <p:nvPr/>
        </p:nvSpPr>
        <p:spPr>
          <a:xfrm rot="16200000">
            <a:off x="4066985" y="2030471"/>
            <a:ext cx="116572" cy="274526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CA061391-971D-E44E-A970-D6B6ACB07AB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53" y="1612997"/>
            <a:ext cx="1109474" cy="1109474"/>
          </a:xfrm>
          <a:prstGeom prst="rect">
            <a:avLst/>
          </a:prstGeom>
        </p:spPr>
      </p:pic>
      <p:pic>
        <p:nvPicPr>
          <p:cNvPr id="36" name="Picture 35" descr="A desk with a computer and a computer on it&#10;&#10;Description automatically generated with low confidence">
            <a:extLst>
              <a:ext uri="{FF2B5EF4-FFF2-40B4-BE49-F238E27FC236}">
                <a16:creationId xmlns:a16="http://schemas.microsoft.com/office/drawing/2014/main" id="{10CA969A-B4BC-E947-98A1-C7386D59DB7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2397" y="3368221"/>
            <a:ext cx="2614061" cy="160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760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91072-9A17-B045-A2CC-575287D71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602" y="126213"/>
            <a:ext cx="7551941" cy="762000"/>
          </a:xfrm>
        </p:spPr>
        <p:txBody>
          <a:bodyPr/>
          <a:lstStyle/>
          <a:p>
            <a:r>
              <a:rPr lang="en-US" dirty="0"/>
              <a:t>SARS-CoV-2 Genomic Surveillance at Northwestern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C3E48-E097-E243-897D-BCC75AE00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399" y="986391"/>
            <a:ext cx="3441835" cy="2978954"/>
          </a:xfrm>
        </p:spPr>
        <p:txBody>
          <a:bodyPr/>
          <a:lstStyle/>
          <a:p>
            <a:r>
              <a:rPr lang="en-US" dirty="0"/>
              <a:t>Northwestern Medicine</a:t>
            </a:r>
          </a:p>
          <a:p>
            <a:pPr lvl="1"/>
            <a:r>
              <a:rPr lang="en-US" dirty="0"/>
              <a:t>Banked 8,555 positive specimens (3/14/20 – 7/6/21)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793E1-548B-5644-8809-20E435407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B0132-3FF9-4442-AE5B-85EE1516A35E}" type="datetime1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5AE3A-9C83-E44D-99CF-B27B1AA31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DAEB5-4969-DC47-96D7-3CCD2E54E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FA8E-EF6D-154D-9E0B-47F2B0126028}" type="slidenum">
              <a:rPr lang="en-US" smtClean="0"/>
              <a:t>28</a:t>
            </a:fld>
            <a:endParaRPr lang="en-US"/>
          </a:p>
        </p:txBody>
      </p:sp>
      <p:pic>
        <p:nvPicPr>
          <p:cNvPr id="10" name="Picture 9" descr="Chart, bar chart&#10;&#10;Description automatically generated">
            <a:extLst>
              <a:ext uri="{FF2B5EF4-FFF2-40B4-BE49-F238E27FC236}">
                <a16:creationId xmlns:a16="http://schemas.microsoft.com/office/drawing/2014/main" id="{FA56664F-5DF9-054F-A166-C7D0F609A4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964" y="1984304"/>
            <a:ext cx="4992480" cy="2640592"/>
          </a:xfrm>
          <a:prstGeom prst="rect">
            <a:avLst/>
          </a:prstGeom>
        </p:spPr>
      </p:pic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A903EA40-C433-0A4A-B857-C828EDB8A8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0174" y="808700"/>
            <a:ext cx="3922643" cy="294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854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15DA4F7-A3BF-7244-B5D2-FD1ED8936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977" y="412094"/>
            <a:ext cx="7512755" cy="533197"/>
          </a:xfrm>
        </p:spPr>
        <p:txBody>
          <a:bodyPr>
            <a:normAutofit fontScale="90000"/>
          </a:bodyPr>
          <a:lstStyle/>
          <a:p>
            <a:r>
              <a:rPr lang="en-US" sz="3900" dirty="0"/>
              <a:t>Banked positive isolates at Northwestern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2463B2-0AF8-2640-B2F6-F19CF36C2D00}"/>
              </a:ext>
            </a:extLst>
          </p:cNvPr>
          <p:cNvSpPr txBox="1"/>
          <p:nvPr/>
        </p:nvSpPr>
        <p:spPr>
          <a:xfrm>
            <a:off x="3950035" y="4666675"/>
            <a:ext cx="1243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Cook County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0D7068-7FF4-8544-A1F4-23A06FD56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0239" y="910476"/>
            <a:ext cx="3754230" cy="382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20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1D167E-1D1F-164B-B571-8DFBC3616A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949" y="2156916"/>
            <a:ext cx="5276028" cy="21372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0306170-939D-4F48-BE3E-C023C4DD0E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458" y="2359845"/>
            <a:ext cx="2345739" cy="21343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302039-B65A-BE4F-BB86-0F7CF64E0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SARS-CoV-2 is always mutating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6858C-F514-794A-990C-944117AD6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593" y="1056856"/>
            <a:ext cx="7184017" cy="2342519"/>
          </a:xfrm>
        </p:spPr>
        <p:txBody>
          <a:bodyPr/>
          <a:lstStyle/>
          <a:p>
            <a:r>
              <a:rPr lang="en-US" dirty="0"/>
              <a:t>COVID-19 virus SARS-CoV-2 is one of the </a:t>
            </a:r>
            <a:r>
              <a:rPr lang="en-US" b="1" dirty="0"/>
              <a:t>slowest-mutating human viruses </a:t>
            </a:r>
          </a:p>
          <a:p>
            <a:r>
              <a:rPr lang="en-US" dirty="0"/>
              <a:t>Most concerning mutations have been in the </a:t>
            </a:r>
            <a:r>
              <a:rPr lang="en-US" b="1" dirty="0"/>
              <a:t>spike</a:t>
            </a:r>
            <a:r>
              <a:rPr lang="en-US" dirty="0"/>
              <a:t> protein</a:t>
            </a:r>
          </a:p>
          <a:p>
            <a:pPr lvl="1"/>
            <a:r>
              <a:rPr lang="en-US" dirty="0"/>
              <a:t>Binds ACE2 receptor</a:t>
            </a:r>
          </a:p>
          <a:p>
            <a:pPr lvl="1"/>
            <a:r>
              <a:rPr lang="en-US" dirty="0"/>
              <a:t>Mediates cell entry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B51387-9B6E-8243-9F64-89BE8D57F53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221F580-C0C7-FE4A-BB06-8E6F259722CB}" type="datetime1">
              <a:rPr lang="en-US" smtClean="0"/>
              <a:t>8/4/2021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FB0768-A803-E24C-84A3-E01391CBE78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5B801C-5299-2F44-9C10-A01431076E3B}"/>
              </a:ext>
            </a:extLst>
          </p:cNvPr>
          <p:cNvSpPr txBox="1"/>
          <p:nvPr/>
        </p:nvSpPr>
        <p:spPr>
          <a:xfrm>
            <a:off x="5954141" y="4294130"/>
            <a:ext cx="265010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dirty="0"/>
              <a:t>Proc Natl </a:t>
            </a:r>
            <a:r>
              <a:rPr lang="en-US" sz="700" dirty="0" err="1"/>
              <a:t>Acad</a:t>
            </a:r>
            <a:r>
              <a:rPr lang="en-US" sz="700" dirty="0"/>
              <a:t> Sci U S A. 2020 Oct 6; 117(40): 24614–24616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C22BDA-85E4-4144-B5A6-608218CDF4CA}"/>
              </a:ext>
            </a:extLst>
          </p:cNvPr>
          <p:cNvSpPr txBox="1"/>
          <p:nvPr/>
        </p:nvSpPr>
        <p:spPr>
          <a:xfrm>
            <a:off x="3901909" y="4056176"/>
            <a:ext cx="965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/>
              <a:t>Coronaviruses</a:t>
            </a:r>
          </a:p>
        </p:txBody>
      </p:sp>
    </p:spTree>
    <p:extLst>
      <p:ext uri="{BB962C8B-B14F-4D97-AF65-F5344CB8AC3E}">
        <p14:creationId xmlns:p14="http://schemas.microsoft.com/office/powerpoint/2010/main" val="17906300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FE911-C4AE-1246-9D01-4E1F39FE8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A6F77-753B-2146-900B-0DF2449EDCEF}" type="datetime1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EC82ED-33DE-9A43-9AF6-054F170AB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63235-F481-6941-B734-BED79207E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FA8E-EF6D-154D-9E0B-47F2B0126028}" type="slidenum">
              <a:rPr lang="en-US" smtClean="0"/>
              <a:t>30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AB7E32-93AB-F443-8708-6CA14EAA5C78}"/>
              </a:ext>
            </a:extLst>
          </p:cNvPr>
          <p:cNvSpPr txBox="1"/>
          <p:nvPr/>
        </p:nvSpPr>
        <p:spPr>
          <a:xfrm>
            <a:off x="5766057" y="832362"/>
            <a:ext cx="635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81F5A4-3ACD-7D46-8554-8354E56390AE}"/>
              </a:ext>
            </a:extLst>
          </p:cNvPr>
          <p:cNvSpPr txBox="1"/>
          <p:nvPr/>
        </p:nvSpPr>
        <p:spPr>
          <a:xfrm>
            <a:off x="1503690" y="788823"/>
            <a:ext cx="1198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Proportion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D6DFB42-7925-714C-A521-6DF7BD34B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604" y="126213"/>
            <a:ext cx="7382996" cy="762000"/>
          </a:xfrm>
        </p:spPr>
        <p:txBody>
          <a:bodyPr/>
          <a:lstStyle/>
          <a:p>
            <a:r>
              <a:rPr lang="en-US" dirty="0"/>
              <a:t>Clade / Lineage distribution in Chicago (by month)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FC22CC6-74EB-2841-BB04-7ECAD9ED8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93" y="1116418"/>
            <a:ext cx="4744278" cy="35582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45F05A-6F26-1044-9B62-400C55B8B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484" y="1116418"/>
            <a:ext cx="4744278" cy="355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88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06E05-4AD7-E944-B630-B1EA00BDB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920EF-3CD9-F549-9911-19ECE44AEFD6}" type="datetime1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6F7AE-3457-FA40-B7E2-43DDD07A4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A25D2-E71F-6440-9478-88E35478F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FA8E-EF6D-154D-9E0B-47F2B0126028}" type="slidenum">
              <a:rPr lang="en-US" smtClean="0"/>
              <a:t>31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5BD11B6-8565-C14B-8C62-A6A2CFBAD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Clade / Lineage distribution in Chicago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02F446-080B-2945-B639-4CB2DACC54AF}"/>
              </a:ext>
            </a:extLst>
          </p:cNvPr>
          <p:cNvSpPr txBox="1">
            <a:spLocks/>
          </p:cNvSpPr>
          <p:nvPr/>
        </p:nvSpPr>
        <p:spPr>
          <a:xfrm>
            <a:off x="1100604" y="126213"/>
            <a:ext cx="7382996" cy="762000"/>
          </a:xfrm>
          <a:prstGeom prst="rect">
            <a:avLst/>
          </a:prstGeom>
        </p:spPr>
        <p:txBody>
          <a:bodyPr vert="horz" lIns="0" tIns="0" rIns="91440" bIns="45720" rtlCol="0" anchor="b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Clade / Lineage distribution in Chicago (by month)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7EAE9D-5BC9-DA43-AA73-EFCC918D8402}"/>
              </a:ext>
            </a:extLst>
          </p:cNvPr>
          <p:cNvSpPr txBox="1"/>
          <p:nvPr/>
        </p:nvSpPr>
        <p:spPr>
          <a:xfrm>
            <a:off x="1470327" y="888213"/>
            <a:ext cx="1490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Northwestern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20B2A-7F68-5540-A974-275C637233B2}"/>
              </a:ext>
            </a:extLst>
          </p:cNvPr>
          <p:cNvSpPr txBox="1"/>
          <p:nvPr/>
        </p:nvSpPr>
        <p:spPr>
          <a:xfrm>
            <a:off x="5751114" y="832623"/>
            <a:ext cx="1626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Lurie Children’s</a:t>
            </a:r>
          </a:p>
        </p:txBody>
      </p:sp>
      <p:pic>
        <p:nvPicPr>
          <p:cNvPr id="11" name="Picture 10" descr="Chart, bar chart&#10;&#10;Description automatically generated">
            <a:extLst>
              <a:ext uri="{FF2B5EF4-FFF2-40B4-BE49-F238E27FC236}">
                <a16:creationId xmlns:a16="http://schemas.microsoft.com/office/drawing/2014/main" id="{6730248D-A0CF-7F43-9D46-7C8139227A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667" y="1223098"/>
            <a:ext cx="4579812" cy="3434859"/>
          </a:xfrm>
          <a:prstGeom prst="rect">
            <a:avLst/>
          </a:prstGeom>
        </p:spPr>
      </p:pic>
      <p:pic>
        <p:nvPicPr>
          <p:cNvPr id="12" name="Picture 11" descr="Chart, bar chart&#10;&#10;Description automatically generated">
            <a:extLst>
              <a:ext uri="{FF2B5EF4-FFF2-40B4-BE49-F238E27FC236}">
                <a16:creationId xmlns:a16="http://schemas.microsoft.com/office/drawing/2014/main" id="{351E61DA-AA98-1C48-B8A3-F7550C3CFC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1773" y="1223098"/>
            <a:ext cx="4579812" cy="343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324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80E62-D5C8-E04A-A6EE-40C11E0DC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604" y="126213"/>
            <a:ext cx="7551940" cy="762000"/>
          </a:xfrm>
        </p:spPr>
        <p:txBody>
          <a:bodyPr/>
          <a:lstStyle/>
          <a:p>
            <a:r>
              <a:rPr lang="en-US" dirty="0"/>
              <a:t>SARS-CoV-2 Genomic Surveillance, Global and USA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30FA2-2737-1D4D-8976-51F5823D2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D330A-C58F-E24C-8EC0-B09E99952455}" type="datetime1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32C88B-5A5E-2549-9A84-197792421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7D88E-D7B3-4C4E-8120-C6254F887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FA8E-EF6D-154D-9E0B-47F2B0126028}" type="slidenum">
              <a:rPr lang="en-US" smtClean="0"/>
              <a:t>32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C70784-1653-2243-8508-CFB9D5B7E7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85" t="19893" r="1587" b="21174"/>
          <a:stretch/>
        </p:blipFill>
        <p:spPr>
          <a:xfrm>
            <a:off x="68420" y="788001"/>
            <a:ext cx="6337765" cy="21837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86F8D7-D8ED-2742-A251-052779F98B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168" b="14932"/>
          <a:stretch/>
        </p:blipFill>
        <p:spPr>
          <a:xfrm>
            <a:off x="3893980" y="2906187"/>
            <a:ext cx="5181600" cy="19733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771DD0-D3FD-764C-B1B4-FA6EAA505D86}"/>
              </a:ext>
            </a:extLst>
          </p:cNvPr>
          <p:cNvSpPr txBox="1"/>
          <p:nvPr/>
        </p:nvSpPr>
        <p:spPr>
          <a:xfrm>
            <a:off x="6946471" y="4625885"/>
            <a:ext cx="21291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Data Source: GISAID, June 7, 2021</a:t>
            </a:r>
          </a:p>
        </p:txBody>
      </p:sp>
    </p:spTree>
    <p:extLst>
      <p:ext uri="{BB962C8B-B14F-4D97-AF65-F5344CB8AC3E}">
        <p14:creationId xmlns:p14="http://schemas.microsoft.com/office/powerpoint/2010/main" val="28462078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80E62-D5C8-E04A-A6EE-40C11E0DC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604" y="126213"/>
            <a:ext cx="7551940" cy="762000"/>
          </a:xfrm>
        </p:spPr>
        <p:txBody>
          <a:bodyPr/>
          <a:lstStyle/>
          <a:p>
            <a:r>
              <a:rPr lang="en-US" dirty="0"/>
              <a:t>SARS-CoV-2 Genomic Surveillance, Illinois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30FA2-2737-1D4D-8976-51F5823D2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D330A-C58F-E24C-8EC0-B09E99952455}" type="datetime1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32C88B-5A5E-2549-9A84-197792421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7D88E-D7B3-4C4E-8120-C6254F887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FA8E-EF6D-154D-9E0B-47F2B0126028}" type="slidenum">
              <a:rPr lang="en-US" smtClean="0"/>
              <a:t>33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189840-9514-4345-9661-92826AC76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945236"/>
            <a:ext cx="5181600" cy="35715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3A77C0-E68D-4643-B999-CA624830F37C}"/>
              </a:ext>
            </a:extLst>
          </p:cNvPr>
          <p:cNvSpPr txBox="1"/>
          <p:nvPr/>
        </p:nvSpPr>
        <p:spPr>
          <a:xfrm>
            <a:off x="6946471" y="4625885"/>
            <a:ext cx="21291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Data Source: GISAID, June 7, 2021</a:t>
            </a:r>
          </a:p>
        </p:txBody>
      </p:sp>
    </p:spTree>
    <p:extLst>
      <p:ext uri="{BB962C8B-B14F-4D97-AF65-F5344CB8AC3E}">
        <p14:creationId xmlns:p14="http://schemas.microsoft.com/office/powerpoint/2010/main" val="35172414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Chart, bar chart&#10;&#10;Description automatically generated">
            <a:extLst>
              <a:ext uri="{FF2B5EF4-FFF2-40B4-BE49-F238E27FC236}">
                <a16:creationId xmlns:a16="http://schemas.microsoft.com/office/drawing/2014/main" id="{8B47890A-23E8-6547-AA8F-A7C57A732149}"/>
              </a:ext>
            </a:extLst>
          </p:cNvPr>
          <p:cNvPicPr>
            <a:picLocks noGrp="1" noChangeAspect="1"/>
          </p:cNvPicPr>
          <p:nvPr>
            <p:ph sz="half" idx="1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9386" y="2329441"/>
            <a:ext cx="4247896" cy="2005463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81F4D1-E1BF-CE45-8EE4-4F7381A4B52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4DBB637-B19A-B145-B79F-82A972FF24F0}" type="datetime1">
              <a:rPr lang="en-US" smtClean="0"/>
              <a:t>8/4/2021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B2C09A-A2B8-6745-A35B-BF3479E0D98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3EFA11-910D-CA41-9499-8AA919BC9B3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FCB875A-92AC-AD40-93BB-845F6DE4D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20G / B.1.2 lineage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3AAB35-059D-A140-80A9-911602DD1E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6649" y="965859"/>
            <a:ext cx="4104259" cy="2976561"/>
          </a:xfrm>
        </p:spPr>
        <p:txBody>
          <a:bodyPr/>
          <a:lstStyle/>
          <a:p>
            <a:r>
              <a:rPr lang="en-US" dirty="0"/>
              <a:t>One of the most abundant single lineages in United States Nov 2020 – Mar 2021</a:t>
            </a:r>
          </a:p>
          <a:p>
            <a:pPr lvl="1"/>
            <a:r>
              <a:rPr lang="en-US" dirty="0"/>
              <a:t>Most abundant lineage in Chicago area</a:t>
            </a:r>
          </a:p>
          <a:p>
            <a:r>
              <a:rPr lang="en-US" dirty="0">
                <a:sym typeface="Wingdings" pitchFamily="2" charset="2"/>
              </a:rPr>
              <a:t> 95% of all isolates worldwide from the US</a:t>
            </a:r>
          </a:p>
          <a:p>
            <a:r>
              <a:rPr lang="en-US" dirty="0">
                <a:sym typeface="Wingdings" pitchFamily="2" charset="2"/>
              </a:rPr>
              <a:t>No major spike mutations:</a:t>
            </a:r>
          </a:p>
          <a:p>
            <a:pPr lvl="1"/>
            <a:r>
              <a:rPr lang="en-US" dirty="0">
                <a:sym typeface="Wingdings" pitchFamily="2" charset="2"/>
              </a:rPr>
              <a:t>100% D614G</a:t>
            </a:r>
          </a:p>
          <a:p>
            <a:pPr lvl="1"/>
            <a:r>
              <a:rPr lang="en-US" dirty="0">
                <a:sym typeface="Wingdings" pitchFamily="2" charset="2"/>
              </a:rPr>
              <a:t>10% Q677H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0E5DBD-8174-B24A-89B9-F75D928B36BD}"/>
              </a:ext>
            </a:extLst>
          </p:cNvPr>
          <p:cNvSpPr/>
          <p:nvPr/>
        </p:nvSpPr>
        <p:spPr>
          <a:xfrm>
            <a:off x="5375769" y="4334904"/>
            <a:ext cx="348330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 err="1"/>
              <a:t>Nextstrain.org</a:t>
            </a:r>
            <a:endParaRPr lang="en-US" sz="900" dirty="0"/>
          </a:p>
          <a:p>
            <a:pPr algn="r"/>
            <a:r>
              <a:rPr lang="en-US" sz="900" dirty="0">
                <a:hlinkClick r:id="rId3"/>
              </a:rPr>
              <a:t>https://cov-lineages.org/lineages/lineage_B.1.2.html</a:t>
            </a:r>
            <a:endParaRPr lang="en-US" sz="900" dirty="0"/>
          </a:p>
          <a:p>
            <a:pPr algn="r"/>
            <a:r>
              <a:rPr lang="en-US" sz="900" dirty="0"/>
              <a:t>https://</a:t>
            </a:r>
            <a:r>
              <a:rPr lang="en-US" sz="900" dirty="0" err="1"/>
              <a:t>outbreak.info</a:t>
            </a:r>
            <a:r>
              <a:rPr lang="en-US" sz="900" dirty="0"/>
              <a:t>/</a:t>
            </a:r>
            <a:r>
              <a:rPr lang="en-US" sz="900" dirty="0" err="1"/>
              <a:t>compare-lineages?pango</a:t>
            </a:r>
            <a:r>
              <a:rPr lang="en-US" sz="900" dirty="0"/>
              <a:t>=B.1.2</a:t>
            </a:r>
          </a:p>
        </p:txBody>
      </p:sp>
      <p:pic>
        <p:nvPicPr>
          <p:cNvPr id="15" name="Picture 1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43D5B6C-3D28-3C48-BC1C-354895B98D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8690" y="436290"/>
            <a:ext cx="4329289" cy="17703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A87698D-5F6F-4C4F-A6E2-0D83B1A2F206}"/>
              </a:ext>
            </a:extLst>
          </p:cNvPr>
          <p:cNvSpPr txBox="1"/>
          <p:nvPr/>
        </p:nvSpPr>
        <p:spPr>
          <a:xfrm>
            <a:off x="6186312" y="139079"/>
            <a:ext cx="1559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North America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470F7B-95EE-6344-BC07-42412E3C3AB7}"/>
              </a:ext>
            </a:extLst>
          </p:cNvPr>
          <p:cNvSpPr/>
          <p:nvPr/>
        </p:nvSpPr>
        <p:spPr>
          <a:xfrm>
            <a:off x="7027333" y="1764141"/>
            <a:ext cx="293511" cy="203200"/>
          </a:xfrm>
          <a:prstGeom prst="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54F1A28-C88E-6340-A16B-A1884EC3D3E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7045" y="2927654"/>
            <a:ext cx="2158634" cy="140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327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0EBAF6-A9CF-CC46-9BE8-F3FB3754F08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4DBB637-B19A-B145-B79F-82A972FF24F0}" type="datetime1">
              <a:rPr lang="en-US" smtClean="0"/>
              <a:t>8/4/2021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CE886E-8BAE-CE4D-AEAE-0802CB7DE3B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9A0596-4961-9946-8C00-39A32B216EB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9B3355-3DEF-F14F-A3DC-AE4B8B273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20G / B.1.2 lineage clinical features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9FCBD2-C3DF-D540-93E5-9C7741677D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8003" y="996133"/>
            <a:ext cx="7095019" cy="2976561"/>
          </a:xfrm>
        </p:spPr>
        <p:txBody>
          <a:bodyPr/>
          <a:lstStyle/>
          <a:p>
            <a:r>
              <a:rPr lang="en-US" dirty="0"/>
              <a:t>1,104 isolates with clinical data from Northwestern (Mar 2020 – Mar 2021)</a:t>
            </a:r>
          </a:p>
          <a:p>
            <a:r>
              <a:rPr lang="en-US" dirty="0"/>
              <a:t>Viral loads lower in clade 19 isolates, no differences among clade 20 isolates</a:t>
            </a:r>
          </a:p>
          <a:p>
            <a:r>
              <a:rPr lang="en-US" dirty="0"/>
              <a:t>Fewer hospitalizations among patients infected with 20G isolates</a:t>
            </a:r>
          </a:p>
          <a:p>
            <a:pPr lvl="1"/>
            <a:r>
              <a:rPr lang="en-US" dirty="0"/>
              <a:t>Lower disease severity score (4C) among hospitalized with 20G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707E4EAA-5977-B747-9DCA-8D45B0CDCF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419" y="2310875"/>
            <a:ext cx="3567178" cy="2208934"/>
          </a:xfrm>
          <a:prstGeom prst="rect">
            <a:avLst/>
          </a:prstGeom>
        </p:spPr>
      </p:pic>
      <p:pic>
        <p:nvPicPr>
          <p:cNvPr id="12" name="Picture 11" descr="Chart, box and whisker chart&#10;&#10;Description automatically generated">
            <a:extLst>
              <a:ext uri="{FF2B5EF4-FFF2-40B4-BE49-F238E27FC236}">
                <a16:creationId xmlns:a16="http://schemas.microsoft.com/office/drawing/2014/main" id="{72AA37B4-8690-3845-94ED-404B42E9BD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5181" y="2369486"/>
            <a:ext cx="3461496" cy="215032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2517531-D494-2A45-B099-19815C5943A5}"/>
              </a:ext>
            </a:extLst>
          </p:cNvPr>
          <p:cNvSpPr/>
          <p:nvPr/>
        </p:nvSpPr>
        <p:spPr>
          <a:xfrm>
            <a:off x="3268133" y="2777067"/>
            <a:ext cx="428978" cy="1742742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CC1089-A5E3-0C47-ABF2-7540D9C499E1}"/>
              </a:ext>
            </a:extLst>
          </p:cNvPr>
          <p:cNvSpPr/>
          <p:nvPr/>
        </p:nvSpPr>
        <p:spPr>
          <a:xfrm>
            <a:off x="7078133" y="2833512"/>
            <a:ext cx="428978" cy="1742742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2775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E23466-5183-6B46-AF5C-9A4A2944ABB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4DBB637-B19A-B145-B79F-82A972FF24F0}" type="datetime1">
              <a:rPr lang="en-US" smtClean="0"/>
              <a:t>8/4/2021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BD0B8-BA73-ED4F-BB1F-9C36BECD474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395C8D-CC60-ED47-ACAD-856B84659B8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EE00F6A-80CD-0441-B4D9-071E1BF3E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Intra-host Variability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8CC2A8-B9BE-A74B-A8C8-2023D5EA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5886" y="1206794"/>
            <a:ext cx="3577127" cy="2976561"/>
          </a:xfrm>
        </p:spPr>
        <p:txBody>
          <a:bodyPr/>
          <a:lstStyle/>
          <a:p>
            <a:r>
              <a:rPr lang="en-US" dirty="0"/>
              <a:t>34 hospitalized individuals enrolled in longitudinal study</a:t>
            </a:r>
          </a:p>
          <a:p>
            <a:pPr lvl="1"/>
            <a:r>
              <a:rPr lang="en-US" dirty="0"/>
              <a:t>Nasopharyngeal swab collected every 4 days during hospitalization</a:t>
            </a:r>
          </a:p>
          <a:p>
            <a:r>
              <a:rPr lang="en-US" dirty="0"/>
              <a:t>83 specimens sequenced</a:t>
            </a:r>
          </a:p>
          <a:p>
            <a:pPr lvl="1"/>
            <a:r>
              <a:rPr lang="en-US" dirty="0"/>
              <a:t>9 participants with evidence of viral diversification</a:t>
            </a:r>
          </a:p>
          <a:p>
            <a:r>
              <a:rPr lang="en-US" dirty="0"/>
              <a:t>Diversification not associated with infection outcome (no ICU, ICU, or death)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C2855D-9197-AD4F-9842-B4C5BF7AB7DC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4190" y="640228"/>
            <a:ext cx="4494534" cy="386051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ABFDA2C-FDB8-1544-BFFE-D5EBBC6D2578}"/>
              </a:ext>
            </a:extLst>
          </p:cNvPr>
          <p:cNvSpPr/>
          <p:nvPr/>
        </p:nvSpPr>
        <p:spPr>
          <a:xfrm>
            <a:off x="5425685" y="4500738"/>
            <a:ext cx="337303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333333"/>
                </a:solidFill>
                <a:latin typeface="GillSansRegular"/>
              </a:rPr>
              <a:t>Simons et al, </a:t>
            </a:r>
            <a:r>
              <a:rPr lang="en-US" sz="900" dirty="0" err="1">
                <a:solidFill>
                  <a:srgbClr val="333333"/>
                </a:solidFill>
                <a:latin typeface="GillSansRegular"/>
              </a:rPr>
              <a:t>MedRxiv</a:t>
            </a:r>
            <a:r>
              <a:rPr lang="en-US" sz="900" dirty="0">
                <a:solidFill>
                  <a:srgbClr val="333333"/>
                </a:solidFill>
                <a:latin typeface="GillSansRegular"/>
              </a:rPr>
              <a:t>: https://</a:t>
            </a:r>
            <a:r>
              <a:rPr lang="en-US" sz="900" dirty="0" err="1">
                <a:solidFill>
                  <a:srgbClr val="333333"/>
                </a:solidFill>
                <a:latin typeface="GillSansRegular"/>
              </a:rPr>
              <a:t>doi.org</a:t>
            </a:r>
            <a:r>
              <a:rPr lang="en-US" sz="900" dirty="0">
                <a:solidFill>
                  <a:srgbClr val="333333"/>
                </a:solidFill>
                <a:latin typeface="GillSansRegular"/>
              </a:rPr>
              <a:t>/10.1101/2021.07.02.21259665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8583130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4DAD48-7D2B-1445-ACF7-250A3CD2B85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4DBB637-B19A-B145-B79F-82A972FF24F0}" type="datetime1">
              <a:rPr lang="en-US" smtClean="0"/>
              <a:t>8/4/2021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97AAE0-A475-3243-B35E-3E3673136D1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9D0D86-103F-3E49-9F21-88748BEF3F6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C25690B-76C6-AD42-9081-6EA33BDC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SARS-CoV-2 sequencing in Nigeria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CB668-A46F-8E4E-8775-F33AA2447A0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Little genomic surveillance in Nigeria</a:t>
            </a:r>
          </a:p>
          <a:p>
            <a:pPr lvl="1"/>
            <a:r>
              <a:rPr lang="en-US" dirty="0"/>
              <a:t>300 public genome sequences through Feb 2021</a:t>
            </a:r>
          </a:p>
          <a:p>
            <a:r>
              <a:rPr lang="en-US" dirty="0"/>
              <a:t>80 specimens from collaborators in Ibadan, Oyo state, Nigeria</a:t>
            </a:r>
          </a:p>
          <a:p>
            <a:pPr lvl="1"/>
            <a:r>
              <a:rPr lang="en-US" dirty="0" err="1"/>
              <a:t>Olubusuyi</a:t>
            </a:r>
            <a:r>
              <a:rPr lang="en-US" dirty="0"/>
              <a:t> M. </a:t>
            </a:r>
            <a:r>
              <a:rPr lang="en-US" dirty="0" err="1"/>
              <a:t>Adewumi</a:t>
            </a:r>
            <a:r>
              <a:rPr lang="en-US" dirty="0"/>
              <a:t> , Univ of Ibadan</a:t>
            </a:r>
          </a:p>
          <a:p>
            <a:pPr lvl="1"/>
            <a:r>
              <a:rPr lang="en-US" dirty="0"/>
              <a:t>Collected Jan 2</a:t>
            </a:r>
            <a:r>
              <a:rPr lang="en-US" baseline="30000" dirty="0"/>
              <a:t>nd</a:t>
            </a:r>
            <a:r>
              <a:rPr lang="en-US" dirty="0"/>
              <a:t> – Jan 14</a:t>
            </a:r>
            <a:r>
              <a:rPr lang="en-US" baseline="30000" dirty="0"/>
              <a:t>th</a:t>
            </a:r>
            <a:r>
              <a:rPr lang="en-US" dirty="0"/>
              <a:t> 2021</a:t>
            </a:r>
          </a:p>
          <a:p>
            <a:r>
              <a:rPr lang="en-US" dirty="0"/>
              <a:t>Sequenced 74 isolates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6DEA31-A6C1-C640-AE09-9BA95E4F1572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8068" y="1060575"/>
            <a:ext cx="4533626" cy="34888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BEC138-5DA6-E54B-AC84-875F278FBCCC}"/>
              </a:ext>
            </a:extLst>
          </p:cNvPr>
          <p:cNvSpPr txBox="1"/>
          <p:nvPr/>
        </p:nvSpPr>
        <p:spPr>
          <a:xfrm>
            <a:off x="5469467" y="4580613"/>
            <a:ext cx="3336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Ozer et al, </a:t>
            </a:r>
            <a:r>
              <a:rPr lang="en-US" sz="1000" dirty="0" err="1"/>
              <a:t>MedRxiv</a:t>
            </a:r>
            <a:r>
              <a:rPr lang="en-US" sz="1000" dirty="0"/>
              <a:t> 4/23/21 10.1101/2021.04.09.21255206 </a:t>
            </a:r>
          </a:p>
        </p:txBody>
      </p:sp>
    </p:spTree>
    <p:extLst>
      <p:ext uri="{BB962C8B-B14F-4D97-AF65-F5344CB8AC3E}">
        <p14:creationId xmlns:p14="http://schemas.microsoft.com/office/powerpoint/2010/main" val="39910705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4DAD48-7D2B-1445-ACF7-250A3CD2B85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4DBB637-B19A-B145-B79F-82A972FF24F0}" type="datetime1">
              <a:rPr lang="en-US" smtClean="0"/>
              <a:t>8/4/2021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97AAE0-A475-3243-B35E-3E3673136D1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9D0D86-103F-3E49-9F21-88748BEF3F6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C25690B-76C6-AD42-9081-6EA33BDC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SARS-CoV-2 sequencing in Nigeria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CB668-A46F-8E4E-8775-F33AA2447A0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Isolates from other states in Nigeria confirmed recent emergence of B.1.1.7 and B.1.525</a:t>
            </a:r>
          </a:p>
          <a:p>
            <a:r>
              <a:rPr lang="en-US" dirty="0"/>
              <a:t>Both appeared monophyletic</a:t>
            </a:r>
          </a:p>
          <a:p>
            <a:pPr lvl="1"/>
            <a:r>
              <a:rPr lang="en-US" dirty="0"/>
              <a:t>Suggest single introduction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42289B-B04B-B54E-82F8-AE250B0E7269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938" y="889411"/>
            <a:ext cx="4330706" cy="37512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CF4A03-D1BD-DC48-861D-C8FEB1FB1970}"/>
              </a:ext>
            </a:extLst>
          </p:cNvPr>
          <p:cNvSpPr txBox="1"/>
          <p:nvPr/>
        </p:nvSpPr>
        <p:spPr>
          <a:xfrm>
            <a:off x="5469467" y="4580613"/>
            <a:ext cx="3336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Ozer et al, </a:t>
            </a:r>
            <a:r>
              <a:rPr lang="en-US" sz="1000" dirty="0" err="1"/>
              <a:t>MedRxiv</a:t>
            </a:r>
            <a:r>
              <a:rPr lang="en-US" sz="1000" dirty="0"/>
              <a:t> 4/23/21 10.1101/2021.04.09.21255206 </a:t>
            </a:r>
          </a:p>
        </p:txBody>
      </p:sp>
    </p:spTree>
    <p:extLst>
      <p:ext uri="{BB962C8B-B14F-4D97-AF65-F5344CB8AC3E}">
        <p14:creationId xmlns:p14="http://schemas.microsoft.com/office/powerpoint/2010/main" val="21763941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4DAD48-7D2B-1445-ACF7-250A3CD2B85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4DBB637-B19A-B145-B79F-82A972FF24F0}" type="datetime1">
              <a:rPr lang="en-US" smtClean="0"/>
              <a:t>8/4/2021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97AAE0-A475-3243-B35E-3E3673136D1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9D0D86-103F-3E49-9F21-88748BEF3F6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C25690B-76C6-AD42-9081-6EA33BDC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B.1.525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CB668-A46F-8E4E-8775-F33AA2447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0314" y="1083469"/>
            <a:ext cx="3577127" cy="2976561"/>
          </a:xfrm>
        </p:spPr>
        <p:txBody>
          <a:bodyPr/>
          <a:lstStyle/>
          <a:p>
            <a:r>
              <a:rPr lang="en-US" dirty="0"/>
              <a:t>Most prevalent lineage in Nigeria</a:t>
            </a:r>
          </a:p>
          <a:p>
            <a:r>
              <a:rPr lang="en-US" dirty="0"/>
              <a:t>May be outcompeting B.1.1.7</a:t>
            </a:r>
          </a:p>
          <a:p>
            <a:r>
              <a:rPr lang="en-US" dirty="0"/>
              <a:t>Examine phenotypic features</a:t>
            </a:r>
          </a:p>
          <a:p>
            <a:endParaRPr lang="en-US" dirty="0"/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79AEFE24-E725-6A4E-91A3-F5C88CC8BE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0489" y="1280438"/>
            <a:ext cx="5181600" cy="2084476"/>
          </a:xfrm>
          <a:prstGeom prst="rect">
            <a:avLst/>
          </a:prstGeom>
        </p:spPr>
      </p:pic>
      <p:pic>
        <p:nvPicPr>
          <p:cNvPr id="13" name="Picture 12" descr="A picture containing waterfall chart&#10;&#10;Description automatically generated">
            <a:extLst>
              <a:ext uri="{FF2B5EF4-FFF2-40B4-BE49-F238E27FC236}">
                <a16:creationId xmlns:a16="http://schemas.microsoft.com/office/drawing/2014/main" id="{4A7CC904-5008-454A-9757-8FD7F57974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101" y="2322676"/>
            <a:ext cx="3537388" cy="130559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CB98C27-AD3E-4D45-A8D0-4ED2AEADA398}"/>
              </a:ext>
            </a:extLst>
          </p:cNvPr>
          <p:cNvSpPr/>
          <p:nvPr/>
        </p:nvSpPr>
        <p:spPr>
          <a:xfrm>
            <a:off x="5375769" y="4334904"/>
            <a:ext cx="34833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 err="1"/>
              <a:t>Nextstrain.org</a:t>
            </a:r>
            <a:endParaRPr lang="en-US" sz="900" dirty="0"/>
          </a:p>
          <a:p>
            <a:pPr algn="r"/>
            <a:r>
              <a:rPr lang="en-US" sz="900" dirty="0"/>
              <a:t>https://</a:t>
            </a:r>
            <a:r>
              <a:rPr lang="en-US" sz="900" dirty="0" err="1"/>
              <a:t>outbreak.info</a:t>
            </a:r>
            <a:r>
              <a:rPr lang="en-US" sz="900" dirty="0"/>
              <a:t>/</a:t>
            </a:r>
            <a:r>
              <a:rPr lang="en-US" sz="900" dirty="0" err="1"/>
              <a:t>compare-lineages?pango</a:t>
            </a:r>
            <a:r>
              <a:rPr lang="en-US" sz="900" dirty="0"/>
              <a:t>=B.1.525</a:t>
            </a:r>
          </a:p>
        </p:txBody>
      </p:sp>
    </p:spTree>
    <p:extLst>
      <p:ext uri="{BB962C8B-B14F-4D97-AF65-F5344CB8AC3E}">
        <p14:creationId xmlns:p14="http://schemas.microsoft.com/office/powerpoint/2010/main" val="1668920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947150D-15B4-FE44-BC94-8DD6C40B0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619" y="500746"/>
            <a:ext cx="7453772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Tracking mutations using whole genome sequencing can provide insights into the molecular epidemiology of pathogens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B84152B3-577E-8C49-A556-133D5D0605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9666" y="2048082"/>
            <a:ext cx="5659917" cy="166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12D102C-FD0D-9E4B-B70C-721444213C82}"/>
              </a:ext>
            </a:extLst>
          </p:cNvPr>
          <p:cNvSpPr/>
          <p:nvPr/>
        </p:nvSpPr>
        <p:spPr>
          <a:xfrm>
            <a:off x="4517232" y="4857194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000" dirty="0" err="1"/>
              <a:t>Pybus</a:t>
            </a:r>
            <a:r>
              <a:rPr lang="en-US" sz="1000" dirty="0"/>
              <a:t>, O., </a:t>
            </a:r>
            <a:r>
              <a:rPr lang="en-US" sz="1000" dirty="0" err="1"/>
              <a:t>Rambaut</a:t>
            </a:r>
            <a:r>
              <a:rPr lang="en-US" sz="1000" dirty="0"/>
              <a:t>, A. 2009 </a:t>
            </a:r>
            <a:r>
              <a:rPr lang="en-US" sz="1000" i="1" dirty="0"/>
              <a:t>Nat. Rev. Genet.</a:t>
            </a:r>
            <a:endParaRPr lang="en-US" sz="1000" dirty="0"/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356D8317-B5F4-684D-B253-6DAB9EC79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3624" y="5326380"/>
            <a:ext cx="1945727" cy="178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67FADA8-23FC-6348-BB1A-81F9FDC2B4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31405" y="2020493"/>
            <a:ext cx="2857828" cy="172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9D15FF2-0DEE-9142-BB39-241EEF64B8D8}"/>
              </a:ext>
            </a:extLst>
          </p:cNvPr>
          <p:cNvSpPr/>
          <p:nvPr/>
        </p:nvSpPr>
        <p:spPr>
          <a:xfrm>
            <a:off x="209666" y="2053254"/>
            <a:ext cx="215153" cy="2917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88769A-EBAE-0943-9B09-860F5BA92444}"/>
              </a:ext>
            </a:extLst>
          </p:cNvPr>
          <p:cNvSpPr/>
          <p:nvPr/>
        </p:nvSpPr>
        <p:spPr>
          <a:xfrm>
            <a:off x="2169351" y="2004131"/>
            <a:ext cx="215153" cy="2917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B0F417-10B8-1142-ACC2-3AA51D54AEB1}"/>
              </a:ext>
            </a:extLst>
          </p:cNvPr>
          <p:cNvSpPr/>
          <p:nvPr/>
        </p:nvSpPr>
        <p:spPr>
          <a:xfrm>
            <a:off x="4236612" y="2053254"/>
            <a:ext cx="215153" cy="2917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3E4250-239E-3943-BEBD-FB84A5AB09DF}"/>
              </a:ext>
            </a:extLst>
          </p:cNvPr>
          <p:cNvSpPr/>
          <p:nvPr/>
        </p:nvSpPr>
        <p:spPr>
          <a:xfrm>
            <a:off x="6123828" y="2004131"/>
            <a:ext cx="215153" cy="2917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FA2A9E-D4FA-3942-929E-0A74D0FC7B42}"/>
              </a:ext>
            </a:extLst>
          </p:cNvPr>
          <p:cNvSpPr txBox="1"/>
          <p:nvPr/>
        </p:nvSpPr>
        <p:spPr>
          <a:xfrm>
            <a:off x="223624" y="1653462"/>
            <a:ext cx="13577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Ancestry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A8963E-AF84-F04D-A6A0-70D9861DF327}"/>
              </a:ext>
            </a:extLst>
          </p:cNvPr>
          <p:cNvSpPr txBox="1"/>
          <p:nvPr/>
        </p:nvSpPr>
        <p:spPr>
          <a:xfrm>
            <a:off x="2349990" y="1653462"/>
            <a:ext cx="13577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Timing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D91533-AB29-4149-A04C-0DFFAFA19D85}"/>
              </a:ext>
            </a:extLst>
          </p:cNvPr>
          <p:cNvSpPr txBox="1"/>
          <p:nvPr/>
        </p:nvSpPr>
        <p:spPr>
          <a:xfrm>
            <a:off x="4451765" y="1653462"/>
            <a:ext cx="13577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Mutations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CF1E2F-8A6D-CA4F-A9A8-B8DEE907C505}"/>
              </a:ext>
            </a:extLst>
          </p:cNvPr>
          <p:cNvSpPr txBox="1"/>
          <p:nvPr/>
        </p:nvSpPr>
        <p:spPr>
          <a:xfrm>
            <a:off x="6775205" y="1653462"/>
            <a:ext cx="1770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Geographical Spread</a:t>
            </a:r>
          </a:p>
        </p:txBody>
      </p:sp>
    </p:spTree>
    <p:extLst>
      <p:ext uri="{BB962C8B-B14F-4D97-AF65-F5344CB8AC3E}">
        <p14:creationId xmlns:p14="http://schemas.microsoft.com/office/powerpoint/2010/main" val="22216063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4DAD48-7D2B-1445-ACF7-250A3CD2B85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4DBB637-B19A-B145-B79F-82A972FF24F0}" type="datetime1">
              <a:rPr lang="en-US" smtClean="0"/>
              <a:t>8/4/2021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97AAE0-A475-3243-B35E-3E3673136D1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9D0D86-103F-3E49-9F21-88748BEF3F6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C25690B-76C6-AD42-9081-6EA33BDC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B.1.525 cell entry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CB668-A46F-8E4E-8775-F33AA2447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0314" y="1083469"/>
            <a:ext cx="3577127" cy="2976561"/>
          </a:xfrm>
        </p:spPr>
        <p:txBody>
          <a:bodyPr/>
          <a:lstStyle/>
          <a:p>
            <a:r>
              <a:rPr lang="en-US" dirty="0"/>
              <a:t>Generated </a:t>
            </a:r>
            <a:r>
              <a:rPr lang="en-US" dirty="0" err="1"/>
              <a:t>psedotyped</a:t>
            </a:r>
            <a:r>
              <a:rPr lang="en-US" dirty="0"/>
              <a:t> virus with individual B.1.525 spike protein mutations</a:t>
            </a:r>
          </a:p>
          <a:p>
            <a:pPr lvl="1"/>
            <a:r>
              <a:rPr lang="en-US" dirty="0"/>
              <a:t>Joao </a:t>
            </a:r>
            <a:r>
              <a:rPr lang="en-US" dirty="0" err="1"/>
              <a:t>Mamede</a:t>
            </a:r>
            <a:r>
              <a:rPr lang="en-US" dirty="0"/>
              <a:t>, Rush</a:t>
            </a:r>
          </a:p>
          <a:p>
            <a:r>
              <a:rPr lang="en-US" dirty="0"/>
              <a:t>Measured cell entry in HeLa-ACE2 cell culture</a:t>
            </a:r>
          </a:p>
          <a:p>
            <a:r>
              <a:rPr lang="en-US" dirty="0"/>
              <a:t>B.1.525 </a:t>
            </a:r>
            <a:r>
              <a:rPr lang="en-US" dirty="0" err="1"/>
              <a:t>pseudotyped</a:t>
            </a:r>
            <a:r>
              <a:rPr lang="en-US" dirty="0"/>
              <a:t> virus (8Mut) showed the most efficient cell entry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B98C27-AD3E-4D45-A8D0-4ED2AEADA398}"/>
              </a:ext>
            </a:extLst>
          </p:cNvPr>
          <p:cNvSpPr/>
          <p:nvPr/>
        </p:nvSpPr>
        <p:spPr>
          <a:xfrm>
            <a:off x="5330613" y="4481429"/>
            <a:ext cx="348330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/>
              <a:t>https://</a:t>
            </a:r>
            <a:r>
              <a:rPr lang="en-US" sz="900" dirty="0" err="1"/>
              <a:t>outbreak.info</a:t>
            </a:r>
            <a:r>
              <a:rPr lang="en-US" sz="900" dirty="0"/>
              <a:t>/</a:t>
            </a:r>
            <a:r>
              <a:rPr lang="en-US" sz="900" dirty="0" err="1"/>
              <a:t>compare-lineages?pango</a:t>
            </a:r>
            <a:r>
              <a:rPr lang="en-US" sz="900" dirty="0"/>
              <a:t>=B.1.525</a:t>
            </a:r>
          </a:p>
        </p:txBody>
      </p:sp>
      <p:pic>
        <p:nvPicPr>
          <p:cNvPr id="8" name="Picture 7" descr="Timeline&#10;&#10;Description automatically generated">
            <a:extLst>
              <a:ext uri="{FF2B5EF4-FFF2-40B4-BE49-F238E27FC236}">
                <a16:creationId xmlns:a16="http://schemas.microsoft.com/office/drawing/2014/main" id="{B121A9E5-399B-F641-8A60-948300A49B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0613" y="298675"/>
            <a:ext cx="2755900" cy="12429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714AB2-09A5-0043-A63A-966FF940C3C7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5553" b="47855"/>
          <a:stretch/>
        </p:blipFill>
        <p:spPr>
          <a:xfrm>
            <a:off x="4594457" y="1610065"/>
            <a:ext cx="3872042" cy="288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917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C25690B-76C6-AD42-9081-6EA33BDC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B.1.525 neutralization escape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CB668-A46F-8E4E-8775-F33AA2447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0315" y="1083470"/>
            <a:ext cx="3577127" cy="2976561"/>
          </a:xfrm>
        </p:spPr>
        <p:txBody>
          <a:bodyPr/>
          <a:lstStyle/>
          <a:p>
            <a:r>
              <a:rPr lang="en-US" sz="1600" dirty="0"/>
              <a:t>Obtained serum from immunized individuals and COVID-19 recovered</a:t>
            </a:r>
          </a:p>
          <a:p>
            <a:pPr lvl="1"/>
            <a:r>
              <a:rPr lang="en-US" sz="1600" dirty="0"/>
              <a:t>Pfizer vaccine n=4</a:t>
            </a:r>
          </a:p>
          <a:p>
            <a:pPr lvl="1"/>
            <a:r>
              <a:rPr lang="en-US" sz="1600" dirty="0" err="1"/>
              <a:t>Moderna</a:t>
            </a:r>
            <a:r>
              <a:rPr lang="en-US" sz="1600" dirty="0"/>
              <a:t> vaccine n=4</a:t>
            </a:r>
          </a:p>
          <a:p>
            <a:pPr lvl="2"/>
            <a:r>
              <a:rPr lang="en-US" sz="1200" dirty="0"/>
              <a:t>Both 2 weeks after second dose</a:t>
            </a:r>
          </a:p>
          <a:p>
            <a:pPr lvl="1"/>
            <a:r>
              <a:rPr lang="en-US" sz="1600" dirty="0"/>
              <a:t>Convalescent from Oyo State n=9</a:t>
            </a:r>
          </a:p>
          <a:p>
            <a:pPr lvl="2"/>
            <a:r>
              <a:rPr lang="en-US" sz="1200" dirty="0"/>
              <a:t>7 days – 4 weeks after diagnosis</a:t>
            </a:r>
          </a:p>
          <a:p>
            <a:pPr lvl="2"/>
            <a:r>
              <a:rPr lang="en-US" sz="1200" dirty="0"/>
              <a:t>May 2020 – Jun 2020</a:t>
            </a:r>
          </a:p>
          <a:p>
            <a:pPr lvl="1"/>
            <a:r>
              <a:rPr lang="en-US" sz="1600" dirty="0"/>
              <a:t>Incubated </a:t>
            </a:r>
            <a:r>
              <a:rPr lang="en-US" sz="1600" dirty="0" err="1"/>
              <a:t>pseudotyped</a:t>
            </a:r>
            <a:r>
              <a:rPr lang="en-US" sz="1600" dirty="0"/>
              <a:t> virus in sera and measured relative cell entry</a:t>
            </a:r>
          </a:p>
          <a:p>
            <a:pPr lvl="1"/>
            <a:r>
              <a:rPr lang="en-US" sz="1600" dirty="0"/>
              <a:t>Convalescent serum showed less neutralization of B.1.525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58F3A6-D4A3-0440-913A-A6CF6A34A647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786" t="14901" b="8554"/>
          <a:stretch/>
        </p:blipFill>
        <p:spPr>
          <a:xfrm>
            <a:off x="4688690" y="710003"/>
            <a:ext cx="3704262" cy="424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5691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7D9456-5A6B-7347-839C-893B3843D5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6396" y="702933"/>
            <a:ext cx="4319755" cy="43143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DEB6C0-6580-C248-91EF-265157C00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West Africa SARS-CoV-2 Sequencing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7C749-6938-A248-948C-BD375099A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77063"/>
            <a:ext cx="4395581" cy="326350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Obtained 100 SARS-CoV-2 isolates each from Mali and Guinea</a:t>
            </a:r>
          </a:p>
          <a:p>
            <a:pPr lvl="1"/>
            <a:r>
              <a:rPr lang="en-US" dirty="0"/>
              <a:t>Collected between Dec 2020 and April 2021</a:t>
            </a:r>
          </a:p>
          <a:p>
            <a:pPr lvl="1"/>
            <a:r>
              <a:rPr lang="en-US" dirty="0"/>
              <a:t>Average ages: Mali 56 (19-81), Guinea 34 (16-74)</a:t>
            </a:r>
          </a:p>
          <a:p>
            <a:r>
              <a:rPr lang="en-US" dirty="0"/>
              <a:t>Every patient treated with chloroquine, azithromycin and vitamin C</a:t>
            </a:r>
          </a:p>
          <a:p>
            <a:r>
              <a:rPr lang="en-US" dirty="0"/>
              <a:t>Only 1 death in Mali cohort (40 </a:t>
            </a:r>
            <a:r>
              <a:rPr lang="en-US" dirty="0" err="1"/>
              <a:t>yo</a:t>
            </a:r>
            <a:r>
              <a:rPr lang="en-US" dirty="0"/>
              <a:t> M with no comorbidities), 0 deaths in Guinea cohort</a:t>
            </a:r>
          </a:p>
          <a:p>
            <a:r>
              <a:rPr lang="en-US" dirty="0"/>
              <a:t>Most specimens were either high Ct or stored in wrong transport media</a:t>
            </a:r>
          </a:p>
          <a:p>
            <a:pPr lvl="1"/>
            <a:r>
              <a:rPr lang="en-US" dirty="0"/>
              <a:t>Only could sequence 4 from Mali and 19 from Guinea</a:t>
            </a:r>
          </a:p>
        </p:txBody>
      </p:sp>
    </p:spTree>
    <p:extLst>
      <p:ext uri="{BB962C8B-B14F-4D97-AF65-F5344CB8AC3E}">
        <p14:creationId xmlns:p14="http://schemas.microsoft.com/office/powerpoint/2010/main" val="24267482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E8DB702C-30DB-B44D-B59C-67F0F6EDE7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975" y="231085"/>
            <a:ext cx="5762051" cy="483013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D3EF8F1-EE88-7543-A1F5-43027B8C8E2A}"/>
              </a:ext>
            </a:extLst>
          </p:cNvPr>
          <p:cNvCxnSpPr>
            <a:cxnSpLocks/>
          </p:cNvCxnSpPr>
          <p:nvPr/>
        </p:nvCxnSpPr>
        <p:spPr>
          <a:xfrm flipH="1">
            <a:off x="6045476" y="767797"/>
            <a:ext cx="1520687" cy="19381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26D45B2-A278-7F49-8E98-7C752313D05C}"/>
              </a:ext>
            </a:extLst>
          </p:cNvPr>
          <p:cNvCxnSpPr>
            <a:cxnSpLocks/>
          </p:cNvCxnSpPr>
          <p:nvPr/>
        </p:nvCxnSpPr>
        <p:spPr>
          <a:xfrm flipH="1">
            <a:off x="6045476" y="2377937"/>
            <a:ext cx="1407549" cy="26821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0CCB3E1-7E53-B048-BD68-07A042FD38B0}"/>
              </a:ext>
            </a:extLst>
          </p:cNvPr>
          <p:cNvCxnSpPr>
            <a:cxnSpLocks/>
          </p:cNvCxnSpPr>
          <p:nvPr/>
        </p:nvCxnSpPr>
        <p:spPr>
          <a:xfrm flipH="1">
            <a:off x="6443042" y="4375703"/>
            <a:ext cx="1407549" cy="26821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334FF0C-7D66-1746-84C8-89A5EE80E6CF}"/>
              </a:ext>
            </a:extLst>
          </p:cNvPr>
          <p:cNvSpPr txBox="1"/>
          <p:nvPr/>
        </p:nvSpPr>
        <p:spPr>
          <a:xfrm>
            <a:off x="7578761" y="587705"/>
            <a:ext cx="5902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Alpha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A2B6D3-11A5-1843-A2B1-A3AA5D2D4577}"/>
              </a:ext>
            </a:extLst>
          </p:cNvPr>
          <p:cNvSpPr txBox="1"/>
          <p:nvPr/>
        </p:nvSpPr>
        <p:spPr>
          <a:xfrm>
            <a:off x="7566163" y="2135455"/>
            <a:ext cx="106535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Eta, B.1.525,</a:t>
            </a:r>
          </a:p>
          <a:p>
            <a:r>
              <a:rPr lang="en-US" sz="1350" dirty="0"/>
              <a:t>”Nigeria”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940E24-A70C-5744-ABBA-75FA6D9395EA}"/>
              </a:ext>
            </a:extLst>
          </p:cNvPr>
          <p:cNvSpPr txBox="1"/>
          <p:nvPr/>
        </p:nvSpPr>
        <p:spPr>
          <a:xfrm>
            <a:off x="7850591" y="4107379"/>
            <a:ext cx="126425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Clade 19</a:t>
            </a:r>
          </a:p>
          <a:p>
            <a:r>
              <a:rPr lang="en-US" sz="1350" dirty="0"/>
              <a:t>Mostly extinct?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40092221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2A91C-D97D-A440-8784-6204FAE65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Clade 19 isolates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17EF262E-1D51-204C-87BF-C032822E42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81163"/>
            <a:ext cx="9144000" cy="139632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1221CE5-305F-A84D-AD37-3ADCBE41F1F9}"/>
              </a:ext>
            </a:extLst>
          </p:cNvPr>
          <p:cNvCxnSpPr>
            <a:cxnSpLocks/>
          </p:cNvCxnSpPr>
          <p:nvPr/>
        </p:nvCxnSpPr>
        <p:spPr>
          <a:xfrm>
            <a:off x="4813772" y="982542"/>
            <a:ext cx="620449" cy="7967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FBB1561-D6F8-E547-973E-F15B8B00ED55}"/>
              </a:ext>
            </a:extLst>
          </p:cNvPr>
          <p:cNvCxnSpPr>
            <a:cxnSpLocks/>
          </p:cNvCxnSpPr>
          <p:nvPr/>
        </p:nvCxnSpPr>
        <p:spPr>
          <a:xfrm flipV="1">
            <a:off x="6225240" y="2534696"/>
            <a:ext cx="225257" cy="3006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15F9A6D-883F-D24A-970A-AF5FC761BB8F}"/>
              </a:ext>
            </a:extLst>
          </p:cNvPr>
          <p:cNvCxnSpPr>
            <a:cxnSpLocks/>
          </p:cNvCxnSpPr>
          <p:nvPr/>
        </p:nvCxnSpPr>
        <p:spPr>
          <a:xfrm flipH="1" flipV="1">
            <a:off x="7019512" y="2534696"/>
            <a:ext cx="354895" cy="1503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5AA9842-21CE-B74D-8AA6-C5EDB49BADDE}"/>
              </a:ext>
            </a:extLst>
          </p:cNvPr>
          <p:cNvCxnSpPr>
            <a:cxnSpLocks/>
          </p:cNvCxnSpPr>
          <p:nvPr/>
        </p:nvCxnSpPr>
        <p:spPr>
          <a:xfrm>
            <a:off x="7019512" y="923180"/>
            <a:ext cx="83239" cy="8561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E3B5B13-A6E9-2C4E-82F5-6E066857EC66}"/>
              </a:ext>
            </a:extLst>
          </p:cNvPr>
          <p:cNvCxnSpPr>
            <a:cxnSpLocks/>
          </p:cNvCxnSpPr>
          <p:nvPr/>
        </p:nvCxnSpPr>
        <p:spPr>
          <a:xfrm flipH="1">
            <a:off x="7207115" y="923180"/>
            <a:ext cx="267547" cy="5356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7C5E3A7-4231-9041-A771-EEBADA7056CB}"/>
              </a:ext>
            </a:extLst>
          </p:cNvPr>
          <p:cNvCxnSpPr>
            <a:cxnSpLocks/>
          </p:cNvCxnSpPr>
          <p:nvPr/>
        </p:nvCxnSpPr>
        <p:spPr>
          <a:xfrm>
            <a:off x="5538584" y="923180"/>
            <a:ext cx="59634" cy="5140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E5027D8-FF60-3D4F-93FE-265B72D235FC}"/>
              </a:ext>
            </a:extLst>
          </p:cNvPr>
          <p:cNvSpPr txBox="1"/>
          <p:nvPr/>
        </p:nvSpPr>
        <p:spPr>
          <a:xfrm>
            <a:off x="4031897" y="474711"/>
            <a:ext cx="89107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deltaY144</a:t>
            </a:r>
          </a:p>
          <a:p>
            <a:r>
              <a:rPr lang="en-US" sz="1350" dirty="0"/>
              <a:t>Alpha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D3CA32A-EF23-C847-925B-B1F6A0EA33E3}"/>
              </a:ext>
            </a:extLst>
          </p:cNvPr>
          <p:cNvSpPr txBox="1"/>
          <p:nvPr/>
        </p:nvSpPr>
        <p:spPr>
          <a:xfrm>
            <a:off x="5074871" y="408556"/>
            <a:ext cx="73609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R190S</a:t>
            </a:r>
          </a:p>
          <a:p>
            <a:r>
              <a:rPr lang="en-US" sz="1350" dirty="0"/>
              <a:t>Gamma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2D3BEEB-51B2-CE4F-9C22-FDBFB80BBDCE}"/>
              </a:ext>
            </a:extLst>
          </p:cNvPr>
          <p:cNvSpPr txBox="1"/>
          <p:nvPr/>
        </p:nvSpPr>
        <p:spPr>
          <a:xfrm>
            <a:off x="5616395" y="2685025"/>
            <a:ext cx="61587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L452R</a:t>
            </a:r>
          </a:p>
          <a:p>
            <a:r>
              <a:rPr lang="en-US" sz="1350" dirty="0"/>
              <a:t>Delta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1F2DAE6-0AC7-AB4E-B552-B79B15D5CBD9}"/>
              </a:ext>
            </a:extLst>
          </p:cNvPr>
          <p:cNvSpPr txBox="1"/>
          <p:nvPr/>
        </p:nvSpPr>
        <p:spPr>
          <a:xfrm>
            <a:off x="7314150" y="2520083"/>
            <a:ext cx="66717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D614N</a:t>
            </a:r>
          </a:p>
          <a:p>
            <a:endParaRPr lang="en-US" sz="135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D04E43-8DB0-3F46-B5FB-BA04E4ED0062}"/>
              </a:ext>
            </a:extLst>
          </p:cNvPr>
          <p:cNvSpPr txBox="1"/>
          <p:nvPr/>
        </p:nvSpPr>
        <p:spPr>
          <a:xfrm>
            <a:off x="6560679" y="450915"/>
            <a:ext cx="73609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H655Y</a:t>
            </a:r>
          </a:p>
          <a:p>
            <a:r>
              <a:rPr lang="en-US" sz="1350" dirty="0"/>
              <a:t>Gamma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0C622EF-B2DB-1849-823D-3A35CD84A706}"/>
              </a:ext>
            </a:extLst>
          </p:cNvPr>
          <p:cNvSpPr txBox="1"/>
          <p:nvPr/>
        </p:nvSpPr>
        <p:spPr>
          <a:xfrm>
            <a:off x="7314150" y="450915"/>
            <a:ext cx="6463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P681H</a:t>
            </a:r>
          </a:p>
          <a:p>
            <a:r>
              <a:rPr lang="en-US" sz="1350" dirty="0"/>
              <a:t>Alpha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01C4471-4733-5D4A-B695-DB28462C97D4}"/>
              </a:ext>
            </a:extLst>
          </p:cNvPr>
          <p:cNvSpPr txBox="1"/>
          <p:nvPr/>
        </p:nvSpPr>
        <p:spPr>
          <a:xfrm>
            <a:off x="2817744" y="1437200"/>
            <a:ext cx="2680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F20633C-CC36-5545-8F2D-A3FA0C4B352F}"/>
              </a:ext>
            </a:extLst>
          </p:cNvPr>
          <p:cNvSpPr txBox="1"/>
          <p:nvPr/>
        </p:nvSpPr>
        <p:spPr>
          <a:xfrm>
            <a:off x="2817744" y="1621493"/>
            <a:ext cx="2680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7482570-9B51-6247-8D45-F5D9F625AAB7}"/>
              </a:ext>
            </a:extLst>
          </p:cNvPr>
          <p:cNvSpPr txBox="1"/>
          <p:nvPr/>
        </p:nvSpPr>
        <p:spPr>
          <a:xfrm>
            <a:off x="2817744" y="1782569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6139795-8590-D94D-A39B-8ACAE4D0C946}"/>
              </a:ext>
            </a:extLst>
          </p:cNvPr>
          <p:cNvSpPr txBox="1"/>
          <p:nvPr/>
        </p:nvSpPr>
        <p:spPr>
          <a:xfrm>
            <a:off x="2817744" y="1935464"/>
            <a:ext cx="4708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A.27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F0047DD-85A3-7F41-97B0-747E82ABA7C5}"/>
              </a:ext>
            </a:extLst>
          </p:cNvPr>
          <p:cNvSpPr txBox="1"/>
          <p:nvPr/>
        </p:nvSpPr>
        <p:spPr>
          <a:xfrm>
            <a:off x="2817744" y="2079581"/>
            <a:ext cx="4708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A.21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9BC6895-AE75-E942-B925-188A5FD66533}"/>
              </a:ext>
            </a:extLst>
          </p:cNvPr>
          <p:cNvSpPr txBox="1"/>
          <p:nvPr/>
        </p:nvSpPr>
        <p:spPr>
          <a:xfrm>
            <a:off x="2817744" y="2259847"/>
            <a:ext cx="4708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A.21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AD0FAB1-E7DE-6E44-B804-E5F95EA60B74}"/>
              </a:ext>
            </a:extLst>
          </p:cNvPr>
          <p:cNvCxnSpPr>
            <a:cxnSpLocks/>
          </p:cNvCxnSpPr>
          <p:nvPr/>
        </p:nvCxnSpPr>
        <p:spPr>
          <a:xfrm flipH="1" flipV="1">
            <a:off x="6560680" y="2002553"/>
            <a:ext cx="156906" cy="76085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E4E10038-DA02-364B-B92C-C9685B078102}"/>
              </a:ext>
            </a:extLst>
          </p:cNvPr>
          <p:cNvSpPr txBox="1"/>
          <p:nvPr/>
        </p:nvSpPr>
        <p:spPr>
          <a:xfrm>
            <a:off x="6430732" y="2719943"/>
            <a:ext cx="73609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E484K</a:t>
            </a:r>
          </a:p>
          <a:p>
            <a:r>
              <a:rPr lang="en-US" sz="1350" dirty="0"/>
              <a:t>Beta,</a:t>
            </a:r>
          </a:p>
          <a:p>
            <a:r>
              <a:rPr lang="en-US" sz="1350" dirty="0"/>
              <a:t>Gamma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38E2F8F-F90A-9D41-830B-C002411967DA}"/>
              </a:ext>
            </a:extLst>
          </p:cNvPr>
          <p:cNvCxnSpPr>
            <a:cxnSpLocks/>
          </p:cNvCxnSpPr>
          <p:nvPr/>
        </p:nvCxnSpPr>
        <p:spPr>
          <a:xfrm>
            <a:off x="6382795" y="923180"/>
            <a:ext cx="234638" cy="5356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1747131E-3FAD-8847-949E-2039E333B03A}"/>
              </a:ext>
            </a:extLst>
          </p:cNvPr>
          <p:cNvSpPr txBox="1"/>
          <p:nvPr/>
        </p:nvSpPr>
        <p:spPr>
          <a:xfrm>
            <a:off x="5857191" y="0"/>
            <a:ext cx="7360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N501Y</a:t>
            </a:r>
          </a:p>
          <a:p>
            <a:r>
              <a:rPr lang="en-US" sz="1350" dirty="0"/>
              <a:t>Alpha,</a:t>
            </a:r>
          </a:p>
          <a:p>
            <a:r>
              <a:rPr lang="en-US" sz="1350" dirty="0"/>
              <a:t>Beta,</a:t>
            </a:r>
          </a:p>
          <a:p>
            <a:r>
              <a:rPr lang="en-US" sz="1350" dirty="0"/>
              <a:t>Gamma</a:t>
            </a:r>
          </a:p>
        </p:txBody>
      </p:sp>
      <p:pic>
        <p:nvPicPr>
          <p:cNvPr id="42" name="Picture 41" descr="Calendar&#10;&#10;Description automatically generated">
            <a:extLst>
              <a:ext uri="{FF2B5EF4-FFF2-40B4-BE49-F238E27FC236}">
                <a16:creationId xmlns:a16="http://schemas.microsoft.com/office/drawing/2014/main" id="{5942C151-FB25-BE41-B0D4-58197520D1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163" y="2557770"/>
            <a:ext cx="4549754" cy="258573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5EEAE3D1-BB96-5941-8392-8776105F6172}"/>
              </a:ext>
            </a:extLst>
          </p:cNvPr>
          <p:cNvSpPr/>
          <p:nvPr/>
        </p:nvSpPr>
        <p:spPr>
          <a:xfrm>
            <a:off x="2401143" y="4723932"/>
            <a:ext cx="2489784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700" dirty="0">
                <a:solidFill>
                  <a:srgbClr val="333333"/>
                </a:solidFill>
                <a:latin typeface="GillSansRegular"/>
              </a:rPr>
              <a:t>https://</a:t>
            </a:r>
            <a:r>
              <a:rPr lang="en-US" sz="700" dirty="0" err="1">
                <a:solidFill>
                  <a:srgbClr val="333333"/>
                </a:solidFill>
                <a:latin typeface="GillSansRegular"/>
              </a:rPr>
              <a:t>doi.org</a:t>
            </a:r>
            <a:r>
              <a:rPr lang="en-US" sz="700" dirty="0">
                <a:solidFill>
                  <a:srgbClr val="333333"/>
                </a:solidFill>
                <a:latin typeface="GillSansRegular"/>
              </a:rPr>
              <a:t>/10.1101/2021.07.01.450707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25048937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A1211-76EF-8F4A-A8D8-AB6B4BDDF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19631-871E-6C43-8272-C74575EA5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381" y="889411"/>
            <a:ext cx="7347440" cy="2976561"/>
          </a:xfrm>
        </p:spPr>
        <p:txBody>
          <a:bodyPr/>
          <a:lstStyle/>
          <a:p>
            <a:r>
              <a:rPr lang="en-US" dirty="0"/>
              <a:t>SARS-CoV-2 is a slowly-mutating virus with emerging variants</a:t>
            </a:r>
          </a:p>
          <a:p>
            <a:r>
              <a:rPr lang="en-US" dirty="0"/>
              <a:t>Some variants result in phenotype changes:</a:t>
            </a:r>
          </a:p>
          <a:p>
            <a:pPr lvl="1"/>
            <a:r>
              <a:rPr lang="en-US" dirty="0"/>
              <a:t>Transmission</a:t>
            </a:r>
          </a:p>
          <a:p>
            <a:pPr lvl="1"/>
            <a:r>
              <a:rPr lang="en-US" dirty="0"/>
              <a:t>Immune escape  </a:t>
            </a:r>
          </a:p>
          <a:p>
            <a:r>
              <a:rPr lang="en-US" dirty="0"/>
              <a:t>Genomic surveillance is necessary to identify and track emerging variants</a:t>
            </a:r>
          </a:p>
          <a:p>
            <a:r>
              <a:rPr lang="en-US" dirty="0"/>
              <a:t>Sequencing of isolates from Africa and other under-represented locations is important for identifying new and emerging threats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CEA329-5A32-224A-A97A-3863B9DD6E2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221F580-C0C7-FE4A-BB06-8E6F259722CB}" type="datetime1">
              <a:rPr lang="en-US" smtClean="0"/>
              <a:t>8/4/2021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09682C-B034-3844-9120-1497DC6FF01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2368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1A3F79-F463-6E43-8144-A38F593C68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3050" y="4433707"/>
            <a:ext cx="2023552" cy="6955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2E46BE-9664-2F4F-B872-71A940EBD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9567"/>
            <a:ext cx="7777626" cy="748117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F43B69-0F78-944E-8B43-04EC998983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222" y="843115"/>
            <a:ext cx="1139969" cy="11683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FB28DC-A00F-9F43-81B7-43E051D155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6100" y="843115"/>
            <a:ext cx="1117199" cy="13052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64477F-378A-5E46-8961-E09DEB9936B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3754" y="856343"/>
            <a:ext cx="1329950" cy="13299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E21FE7-4CA8-CC43-84C3-F6D284BE9A1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3754" y="2643250"/>
            <a:ext cx="1305299" cy="13052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F5855C-40D9-3D48-8637-7A5A570B062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793" y="2743249"/>
            <a:ext cx="1286015" cy="128601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E56FD4C-811C-C944-9D78-B43601D00375}"/>
              </a:ext>
            </a:extLst>
          </p:cNvPr>
          <p:cNvSpPr txBox="1">
            <a:spLocks/>
          </p:cNvSpPr>
          <p:nvPr/>
        </p:nvSpPr>
        <p:spPr>
          <a:xfrm>
            <a:off x="4563552" y="99567"/>
            <a:ext cx="2379873" cy="361452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Chao Qi, PhD</a:t>
            </a:r>
          </a:p>
          <a:p>
            <a:r>
              <a:rPr lang="en-US" sz="1800" dirty="0"/>
              <a:t>Larry Jennings, MD PhD</a:t>
            </a:r>
          </a:p>
          <a:p>
            <a:r>
              <a:rPr lang="en-US" sz="1800" dirty="0"/>
              <a:t>Teresa </a:t>
            </a:r>
            <a:r>
              <a:rPr lang="en-US" sz="1800" dirty="0" err="1"/>
              <a:t>Zembower</a:t>
            </a:r>
            <a:r>
              <a:rPr lang="en-US" sz="1800" dirty="0"/>
              <a:t>, MD</a:t>
            </a:r>
          </a:p>
          <a:p>
            <a:r>
              <a:rPr lang="en-US" sz="1800" dirty="0"/>
              <a:t>Hannah Nam, MD</a:t>
            </a:r>
          </a:p>
          <a:p>
            <a:r>
              <a:rPr lang="en-US" sz="1800" dirty="0"/>
              <a:t>Scott Roberts, MD</a:t>
            </a:r>
          </a:p>
          <a:p>
            <a:r>
              <a:rPr lang="en-US" sz="1800"/>
              <a:t>Lindsay </a:t>
            </a:r>
            <a:r>
              <a:rPr lang="en-US" sz="1800" dirty="0"/>
              <a:t>Morrison, MD</a:t>
            </a:r>
          </a:p>
          <a:p>
            <a:r>
              <a:rPr lang="en-US" sz="1800" dirty="0"/>
              <a:t>Taylor Dean</a:t>
            </a:r>
          </a:p>
          <a:p>
            <a:r>
              <a:rPr lang="en-US" sz="1800" dirty="0"/>
              <a:t>Samuel </a:t>
            </a:r>
            <a:r>
              <a:rPr lang="en-US" sz="1800" dirty="0" err="1"/>
              <a:t>Gatesy</a:t>
            </a:r>
            <a:endParaRPr lang="en-US" sz="1800" dirty="0"/>
          </a:p>
          <a:p>
            <a:r>
              <a:rPr lang="en-US" sz="1800" dirty="0"/>
              <a:t>Sophie Nozick</a:t>
            </a:r>
          </a:p>
          <a:p>
            <a:r>
              <a:rPr lang="en-US" sz="1800" dirty="0"/>
              <a:t>Bill Muller, MD PhD</a:t>
            </a:r>
          </a:p>
          <a:p>
            <a:r>
              <a:rPr lang="en-US" sz="1800" dirty="0"/>
              <a:t>Al Hauser, MD PhD</a:t>
            </a:r>
          </a:p>
          <a:p>
            <a:r>
              <a:rPr lang="en-US" sz="1800" dirty="0" err="1"/>
              <a:t>Olubusuyi</a:t>
            </a:r>
            <a:r>
              <a:rPr lang="en-US" sz="1800" dirty="0"/>
              <a:t> M. </a:t>
            </a:r>
            <a:r>
              <a:rPr lang="en-US" sz="1800" dirty="0" err="1"/>
              <a:t>Adewumi</a:t>
            </a:r>
            <a:r>
              <a:rPr lang="en-US" sz="1800" dirty="0"/>
              <a:t>, PhD</a:t>
            </a:r>
          </a:p>
          <a:p>
            <a:r>
              <a:rPr lang="en-US" sz="1800" dirty="0"/>
              <a:t>Joao </a:t>
            </a:r>
            <a:r>
              <a:rPr lang="en-US" sz="1800" dirty="0" err="1"/>
              <a:t>Mamede</a:t>
            </a:r>
            <a:r>
              <a:rPr lang="en-US" sz="1800" dirty="0"/>
              <a:t>, PhD</a:t>
            </a:r>
          </a:p>
          <a:p>
            <a:pPr>
              <a:lnSpc>
                <a:spcPct val="110000"/>
              </a:lnSpc>
            </a:pPr>
            <a:endParaRPr lang="en-US" sz="1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A44519-2339-8941-9F66-F9E4636F0E64}"/>
              </a:ext>
            </a:extLst>
          </p:cNvPr>
          <p:cNvSpPr txBox="1"/>
          <p:nvPr/>
        </p:nvSpPr>
        <p:spPr>
          <a:xfrm>
            <a:off x="6718149" y="59616"/>
            <a:ext cx="20728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Funding Sources:</a:t>
            </a:r>
          </a:p>
          <a:p>
            <a:endParaRPr lang="en-US" sz="15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A5A585A-BAD5-7E4C-B0D2-03B4F038C7AD}"/>
              </a:ext>
            </a:extLst>
          </p:cNvPr>
          <p:cNvSpPr txBox="1">
            <a:spLocks/>
          </p:cNvSpPr>
          <p:nvPr/>
        </p:nvSpPr>
        <p:spPr>
          <a:xfrm>
            <a:off x="6710305" y="399022"/>
            <a:ext cx="2459918" cy="1122296"/>
          </a:xfrm>
          <a:prstGeom prst="rect">
            <a:avLst/>
          </a:prstGeom>
        </p:spPr>
        <p:txBody>
          <a:bodyPr>
            <a:noAutofit/>
          </a:bodyPr>
          <a:lstStyle>
            <a:lvl1pPr marL="174625" indent="-174625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225" indent="-228600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23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96925" indent="-16668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1550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/>
              <a:t>Northwestern Emerging and Re-emerging Pathogens Program</a:t>
            </a:r>
          </a:p>
          <a:p>
            <a:r>
              <a:rPr lang="en-US" sz="1500" dirty="0"/>
              <a:t>Dixon Translational Research Award</a:t>
            </a:r>
          </a:p>
          <a:p>
            <a:r>
              <a:rPr lang="en-US" sz="1500" dirty="0"/>
              <a:t>NUCATS Seed Grant</a:t>
            </a:r>
          </a:p>
          <a:p>
            <a:r>
              <a:rPr lang="en-US" sz="1500" dirty="0"/>
              <a:t>Cancer Center Supplement Award</a:t>
            </a:r>
          </a:p>
          <a:p>
            <a:r>
              <a:rPr lang="en-US" sz="1500" dirty="0" err="1"/>
              <a:t>Walder</a:t>
            </a:r>
            <a:r>
              <a:rPr lang="en-US" sz="1500" dirty="0"/>
              <a:t> Foundation</a:t>
            </a:r>
          </a:p>
          <a:p>
            <a:r>
              <a:rPr lang="en-US" sz="1500" dirty="0"/>
              <a:t>NIH/NIAID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6109C7-E917-7949-936F-6F1C16F50010}"/>
              </a:ext>
            </a:extLst>
          </p:cNvPr>
          <p:cNvSpPr txBox="1"/>
          <p:nvPr/>
        </p:nvSpPr>
        <p:spPr>
          <a:xfrm>
            <a:off x="306986" y="2030125"/>
            <a:ext cx="13698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Ramon Lorenzo-Redondo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F0DA72-8671-594C-AEA6-F7AE49A14D9E}"/>
              </a:ext>
            </a:extLst>
          </p:cNvPr>
          <p:cNvSpPr txBox="1"/>
          <p:nvPr/>
        </p:nvSpPr>
        <p:spPr>
          <a:xfrm>
            <a:off x="3418376" y="2184467"/>
            <a:ext cx="10683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Lacy Simons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FD70BF-CCB1-D84F-95CF-42503E8B09F5}"/>
              </a:ext>
            </a:extLst>
          </p:cNvPr>
          <p:cNvSpPr txBox="1"/>
          <p:nvPr/>
        </p:nvSpPr>
        <p:spPr>
          <a:xfrm>
            <a:off x="1791737" y="2125231"/>
            <a:ext cx="127277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Judd Hultquist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76CFEE-9A55-2642-BFB7-B170F4199EAA}"/>
              </a:ext>
            </a:extLst>
          </p:cNvPr>
          <p:cNvSpPr txBox="1"/>
          <p:nvPr/>
        </p:nvSpPr>
        <p:spPr>
          <a:xfrm>
            <a:off x="3222049" y="3950330"/>
            <a:ext cx="13052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Chad Achenbach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9F2816-5EF1-A447-8DE0-D3CFF67113DD}"/>
              </a:ext>
            </a:extLst>
          </p:cNvPr>
          <p:cNvSpPr txBox="1"/>
          <p:nvPr/>
        </p:nvSpPr>
        <p:spPr>
          <a:xfrm>
            <a:off x="2006503" y="4025365"/>
            <a:ext cx="90912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Mike </a:t>
            </a:r>
            <a:r>
              <a:rPr lang="en-US" sz="1350" dirty="0" err="1"/>
              <a:t>Ison</a:t>
            </a:r>
            <a:endParaRPr lang="en-US" sz="1350" dirty="0"/>
          </a:p>
        </p:txBody>
      </p:sp>
      <p:pic>
        <p:nvPicPr>
          <p:cNvPr id="25" name="Picture 24" descr="Text&#10;&#10;Description automatically generated">
            <a:extLst>
              <a:ext uri="{FF2B5EF4-FFF2-40B4-BE49-F238E27FC236}">
                <a16:creationId xmlns:a16="http://schemas.microsoft.com/office/drawing/2014/main" id="{04491D20-6471-5E48-8391-1E6DC3D8D03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083" y="3621421"/>
            <a:ext cx="2509732" cy="4754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8EF44F3-8C46-EE4B-BC3A-46239611425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893" y="4050941"/>
            <a:ext cx="2425691" cy="48647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F75F544-E8BF-E94D-A076-32923A2F4B5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596" y="3125212"/>
            <a:ext cx="1422310" cy="4622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C55F3BF-24A3-0F4A-A1EA-A979AA93075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9071" y="3765692"/>
            <a:ext cx="1717772" cy="36645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8CF39FB-B8DD-3B41-8736-2CC0B2BCC01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8411" y="4196420"/>
            <a:ext cx="843706" cy="84698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796B04A-CBDF-3245-8BD2-B7035B238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475" y="2681319"/>
            <a:ext cx="1110262" cy="143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314BF37-2A22-CA48-A18F-706E697F2281}"/>
              </a:ext>
            </a:extLst>
          </p:cNvPr>
          <p:cNvSpPr txBox="1"/>
          <p:nvPr/>
        </p:nvSpPr>
        <p:spPr>
          <a:xfrm>
            <a:off x="244035" y="4113557"/>
            <a:ext cx="12011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Larry </a:t>
            </a:r>
            <a:r>
              <a:rPr lang="en-US" sz="1350" dirty="0" err="1"/>
              <a:t>Kociolek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0843248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e-ozer@northwestern.edu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871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2FA34-0B13-3849-A2FF-F32DF5E2A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2919479" cy="3263504"/>
          </a:xfrm>
        </p:spPr>
        <p:txBody>
          <a:bodyPr/>
          <a:lstStyle/>
          <a:p>
            <a:r>
              <a:rPr lang="en-US" dirty="0"/>
              <a:t>Phylogenetic comparison to other </a:t>
            </a:r>
            <a:r>
              <a:rPr lang="en-US" dirty="0" err="1"/>
              <a:t>betacoronaviruses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EFE8FD-6C8A-534C-86F4-05D4057E2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905" y="273844"/>
            <a:ext cx="5449864" cy="450061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D4B879-E3EC-394F-89BE-F2D4538A2C14}"/>
              </a:ext>
            </a:extLst>
          </p:cNvPr>
          <p:cNvSpPr/>
          <p:nvPr/>
        </p:nvSpPr>
        <p:spPr>
          <a:xfrm>
            <a:off x="4530363" y="4857655"/>
            <a:ext cx="455722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latin typeface="arial" panose="020B0604020202020204" pitchFamily="34" charset="0"/>
              </a:rPr>
              <a:t>Lu R et al. Lancet. 2020 Feb 22;395(10224):565-574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B3E02E-F866-1242-8DFD-4C7B40829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310" y="383314"/>
            <a:ext cx="3500053" cy="563283"/>
          </a:xfrm>
        </p:spPr>
        <p:txBody>
          <a:bodyPr/>
          <a:lstStyle/>
          <a:p>
            <a:r>
              <a:rPr lang="en-US" dirty="0"/>
              <a:t>Origins of SARS-CoV-2</a:t>
            </a:r>
          </a:p>
        </p:txBody>
      </p:sp>
    </p:spTree>
    <p:extLst>
      <p:ext uri="{BB962C8B-B14F-4D97-AF65-F5344CB8AC3E}">
        <p14:creationId xmlns:p14="http://schemas.microsoft.com/office/powerpoint/2010/main" val="126835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9B0A2-8F67-784E-B5D1-7D2054927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825" y="273844"/>
            <a:ext cx="3016356" cy="1063178"/>
          </a:xfrm>
        </p:spPr>
        <p:txBody>
          <a:bodyPr/>
          <a:lstStyle/>
          <a:p>
            <a:r>
              <a:rPr lang="en-US" dirty="0"/>
              <a:t>Multiple early global introductions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31A65C-DE38-1E48-A13D-E346F06E68C0}"/>
              </a:ext>
            </a:extLst>
          </p:cNvPr>
          <p:cNvSpPr/>
          <p:nvPr/>
        </p:nvSpPr>
        <p:spPr>
          <a:xfrm>
            <a:off x="6498724" y="4889584"/>
            <a:ext cx="264527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err="1"/>
              <a:t>Worobey</a:t>
            </a:r>
            <a:r>
              <a:rPr lang="en-US" sz="1050" dirty="0"/>
              <a:t> et al, </a:t>
            </a:r>
            <a:r>
              <a:rPr lang="en-US" sz="1050" i="1" dirty="0"/>
              <a:t>Science</a:t>
            </a:r>
            <a:r>
              <a:rPr lang="en-US" sz="1050" dirty="0"/>
              <a:t>, 30 Oct 2020:564-570</a:t>
            </a:r>
            <a:endParaRPr lang="en-US" sz="1050" dirty="0">
              <a:solidFill>
                <a:srgbClr val="0433FF"/>
              </a:solidFill>
              <a:latin typeface="Helvetica" pitchFamily="2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D768A3E-3956-234F-8ED8-483FF00A2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2522054" cy="3263504"/>
          </a:xfrm>
        </p:spPr>
        <p:txBody>
          <a:bodyPr/>
          <a:lstStyle/>
          <a:p>
            <a:r>
              <a:rPr lang="en-US" dirty="0"/>
              <a:t>“Dead-end” introductions into Europe and US followed later by sustained transmissions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89F940B5-7FFD-A942-BE55-0B5D7C9E43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193" y="383469"/>
            <a:ext cx="4376561" cy="437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82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85E8E-7E62-9B4F-BF5E-6E28CD647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725" y="680005"/>
            <a:ext cx="7159932" cy="762000"/>
          </a:xfrm>
        </p:spPr>
        <p:txBody>
          <a:bodyPr>
            <a:noAutofit/>
          </a:bodyPr>
          <a:lstStyle/>
          <a:p>
            <a:r>
              <a:rPr lang="en-US" sz="2700" dirty="0"/>
              <a:t>The second confirmed case of COVID-19 in the US was in Chicago, but deaths and cases were slow to rise compared to Washington and New York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A92189-75B6-844C-9707-9076FA5677C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8263" y="1672439"/>
            <a:ext cx="4207475" cy="30364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485AE49-9BC7-044B-A0E4-CA98AA682818}"/>
              </a:ext>
            </a:extLst>
          </p:cNvPr>
          <p:cNvSpPr/>
          <p:nvPr/>
        </p:nvSpPr>
        <p:spPr>
          <a:xfrm>
            <a:off x="7179871" y="4892789"/>
            <a:ext cx="189987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hlinkClick r:id="rId4"/>
              </a:rPr>
              <a:t>https://covidtracking.com/data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621150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DBDD53-E09F-F34C-9224-1EB8501A9C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423" y="1630016"/>
            <a:ext cx="3130827" cy="30956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043026-CE38-5D4B-9B6F-6ADF56D203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5330" y="1290329"/>
            <a:ext cx="5040699" cy="31226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1208FE-4302-F645-B7DB-6CCB72A03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418" y="363970"/>
            <a:ext cx="5549456" cy="885374"/>
          </a:xfrm>
        </p:spPr>
        <p:txBody>
          <a:bodyPr>
            <a:noAutofit/>
          </a:bodyPr>
          <a:lstStyle/>
          <a:p>
            <a:r>
              <a:rPr lang="en-US" sz="2700" dirty="0"/>
              <a:t>Characteristics of 88 sequenced isolates from Northwestern Medicine March 2020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EA00DB-AA1D-7A48-9101-48C7F50FB76D}"/>
              </a:ext>
            </a:extLst>
          </p:cNvPr>
          <p:cNvSpPr/>
          <p:nvPr/>
        </p:nvSpPr>
        <p:spPr>
          <a:xfrm>
            <a:off x="3936146" y="4896645"/>
            <a:ext cx="510988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 dirty="0"/>
              <a:t>Lorenzo-Redondo R, et al. </a:t>
            </a:r>
            <a:r>
              <a:rPr lang="en-US" sz="1050" dirty="0" err="1"/>
              <a:t>EBioMedicine</a:t>
            </a:r>
            <a:r>
              <a:rPr lang="en-US" sz="1050" dirty="0"/>
              <a:t>. 2020 Dec;62:103112</a:t>
            </a:r>
          </a:p>
        </p:txBody>
      </p:sp>
    </p:spTree>
    <p:extLst>
      <p:ext uri="{BB962C8B-B14F-4D97-AF65-F5344CB8AC3E}">
        <p14:creationId xmlns:p14="http://schemas.microsoft.com/office/powerpoint/2010/main" val="3840019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132CC-C4CB-9048-8C63-0EC091F61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SARS-CoV-2 Whole Genome Sequencing Strategy</a:t>
            </a:r>
          </a:p>
        </p:txBody>
      </p:sp>
      <p:pic>
        <p:nvPicPr>
          <p:cNvPr id="1026" name="Picture 2" descr="https://artic.network/assets/images/artic-logo-sticker.png">
            <a:extLst>
              <a:ext uri="{FF2B5EF4-FFF2-40B4-BE49-F238E27FC236}">
                <a16:creationId xmlns:a16="http://schemas.microsoft.com/office/drawing/2014/main" id="{8DE7A4F5-7C77-F242-8414-FA490CD99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298" y="2608043"/>
            <a:ext cx="1353679" cy="177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85BDC9DB-2EB7-764B-8B64-953F4DEAF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16749" y="2307464"/>
            <a:ext cx="3944021" cy="181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irst Nanopore Sequencing of Human Genome">
            <a:extLst>
              <a:ext uri="{FF2B5EF4-FFF2-40B4-BE49-F238E27FC236}">
                <a16:creationId xmlns:a16="http://schemas.microsoft.com/office/drawing/2014/main" id="{D32638B4-0DB2-C44F-9EA9-EA271F212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8559" y="2608044"/>
            <a:ext cx="1940263" cy="130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Oxford Nanopore Sequencers Have Left UK for China, to Support ...">
            <a:extLst>
              <a:ext uri="{FF2B5EF4-FFF2-40B4-BE49-F238E27FC236}">
                <a16:creationId xmlns:a16="http://schemas.microsoft.com/office/drawing/2014/main" id="{69B634A1-0841-D649-9EE9-3F8B65771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3635" y="3609254"/>
            <a:ext cx="1098230" cy="57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EF1FF8-07C9-E246-8F65-09EEB44B3C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211" y="1333901"/>
            <a:ext cx="8679515" cy="7772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2DFE4D-5565-4F43-A351-59AD965F7D67}"/>
              </a:ext>
            </a:extLst>
          </p:cNvPr>
          <p:cNvSpPr txBox="1"/>
          <p:nvPr/>
        </p:nvSpPr>
        <p:spPr>
          <a:xfrm>
            <a:off x="8376378" y="1137610"/>
            <a:ext cx="5054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88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413C4D-AB21-7C42-9993-FF2A6D42691B}"/>
              </a:ext>
            </a:extLst>
          </p:cNvPr>
          <p:cNvSpPr txBox="1"/>
          <p:nvPr/>
        </p:nvSpPr>
        <p:spPr>
          <a:xfrm>
            <a:off x="616298" y="1137610"/>
            <a:ext cx="588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127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0634FC-32CB-D442-BAA0-F106AFA78A13}"/>
              </a:ext>
            </a:extLst>
          </p:cNvPr>
          <p:cNvSpPr txBox="1"/>
          <p:nvPr/>
        </p:nvSpPr>
        <p:spPr>
          <a:xfrm>
            <a:off x="2304576" y="4136105"/>
            <a:ext cx="37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Required 10-fold coverage over 90% of the genome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Average median depth: 348 reads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3134E1-0C60-AC45-BEDF-E6666460C13C}"/>
              </a:ext>
            </a:extLst>
          </p:cNvPr>
          <p:cNvSpPr/>
          <p:nvPr/>
        </p:nvSpPr>
        <p:spPr>
          <a:xfrm>
            <a:off x="355002" y="4550485"/>
            <a:ext cx="4410636" cy="4733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718F6B-C83D-6F4A-8420-E8E758CDF06D}"/>
              </a:ext>
            </a:extLst>
          </p:cNvPr>
          <p:cNvSpPr/>
          <p:nvPr/>
        </p:nvSpPr>
        <p:spPr>
          <a:xfrm>
            <a:off x="5402131" y="2780093"/>
            <a:ext cx="514574" cy="1782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BCFB41-F00F-A54C-9E57-FFC83187AD72}"/>
              </a:ext>
            </a:extLst>
          </p:cNvPr>
          <p:cNvSpPr/>
          <p:nvPr/>
        </p:nvSpPr>
        <p:spPr>
          <a:xfrm>
            <a:off x="355002" y="4494473"/>
            <a:ext cx="19495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u="sng" dirty="0">
                <a:solidFill>
                  <a:srgbClr val="0563C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https://artic.network/ncov-2019</a:t>
            </a:r>
            <a:r>
              <a:rPr lang="en-US" sz="1000" dirty="0"/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7399D4-068F-EF43-9F3F-500A09668FD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531" t="8089" r="55478" b="84457"/>
          <a:stretch/>
        </p:blipFill>
        <p:spPr>
          <a:xfrm>
            <a:off x="3488801" y="851919"/>
            <a:ext cx="1750436" cy="48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140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M Colors">
      <a:dk1>
        <a:srgbClr val="54585A"/>
      </a:dk1>
      <a:lt1>
        <a:sysClr val="window" lastClr="FFFFFF"/>
      </a:lt1>
      <a:dk2>
        <a:srgbClr val="61468B"/>
      </a:dk2>
      <a:lt2>
        <a:srgbClr val="CFC7DC"/>
      </a:lt2>
      <a:accent1>
        <a:srgbClr val="917EAE"/>
      </a:accent1>
      <a:accent2>
        <a:srgbClr val="B0A2C5"/>
      </a:accent2>
      <a:accent3>
        <a:srgbClr val="00A144"/>
      </a:accent3>
      <a:accent4>
        <a:srgbClr val="CFD641"/>
      </a:accent4>
      <a:accent5>
        <a:srgbClr val="EDAC1A"/>
      </a:accent5>
      <a:accent6>
        <a:srgbClr val="DF6426"/>
      </a:accent6>
      <a:hlink>
        <a:srgbClr val="B1ACCE"/>
      </a:hlink>
      <a:folHlink>
        <a:srgbClr val="D4D5D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52946</TotalTime>
  <Words>1924</Words>
  <Application>Microsoft Office PowerPoint</Application>
  <PresentationFormat>On-screen Show (16:9)</PresentationFormat>
  <Paragraphs>340</Paragraphs>
  <Slides>47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Arial</vt:lpstr>
      <vt:lpstr>Arial</vt:lpstr>
      <vt:lpstr>Calibri</vt:lpstr>
      <vt:lpstr>GillSansRegular</vt:lpstr>
      <vt:lpstr>Helvetica</vt:lpstr>
      <vt:lpstr>interfaceregular</vt:lpstr>
      <vt:lpstr>Lucida Grande</vt:lpstr>
      <vt:lpstr>Times New Roman</vt:lpstr>
      <vt:lpstr>Wingdings</vt:lpstr>
      <vt:lpstr>Office Theme</vt:lpstr>
      <vt:lpstr>Pandemic insights from SARS-CoV-2 viral sequencing and genomics</vt:lpstr>
      <vt:lpstr>SARS-CoV-2</vt:lpstr>
      <vt:lpstr>SARS-CoV-2 is always mutating</vt:lpstr>
      <vt:lpstr>Tracking mutations using whole genome sequencing can provide insights into the molecular epidemiology of pathogens</vt:lpstr>
      <vt:lpstr>Origins of SARS-CoV-2</vt:lpstr>
      <vt:lpstr>Multiple early global introductions</vt:lpstr>
      <vt:lpstr>The second confirmed case of COVID-19 in the US was in Chicago, but deaths and cases were slow to rise compared to Washington and New York</vt:lpstr>
      <vt:lpstr>Characteristics of 88 sequenced isolates from Northwestern Medicine March 2020</vt:lpstr>
      <vt:lpstr>SARS-CoV-2 Whole Genome Sequencing Strategy</vt:lpstr>
      <vt:lpstr>Whole genome sequencing of SARS-CoV-2 isolates from patients in Chicago revealed three distinct clades</vt:lpstr>
      <vt:lpstr>Chicago sequences in the context of the US epidemic</vt:lpstr>
      <vt:lpstr>Clade 2 is centered in the Chicago area</vt:lpstr>
      <vt:lpstr>PowerPoint Presentation</vt:lpstr>
      <vt:lpstr>Correlations between clade and clinical characteristics?</vt:lpstr>
      <vt:lpstr>PowerPoint Presentation</vt:lpstr>
      <vt:lpstr>Some clade-defining mutations map to functionally relevant sites in viral enzymes</vt:lpstr>
      <vt:lpstr>D614G mutation in Spike protein defines Clade 1</vt:lpstr>
      <vt:lpstr>D614G mutation in Spike protein defines Clade 1</vt:lpstr>
      <vt:lpstr>S:614G mutation has become dominant worldwide</vt:lpstr>
      <vt:lpstr>Genomic Surveillance in Chicago</vt:lpstr>
      <vt:lpstr>Alpha (B.1.1.7)</vt:lpstr>
      <vt:lpstr>Beta (B.1.351, 501Y.V2)</vt:lpstr>
      <vt:lpstr>Gamma (P.1 or 501Y.V3)</vt:lpstr>
      <vt:lpstr>Delta (B.1.617.2, 21A)</vt:lpstr>
      <vt:lpstr>Variants of Interest</vt:lpstr>
      <vt:lpstr>Summary of Spike Protein Mutations</vt:lpstr>
      <vt:lpstr>Biobanking and Sequencing Pipeline</vt:lpstr>
      <vt:lpstr>SARS-CoV-2 Genomic Surveillance at Northwestern</vt:lpstr>
      <vt:lpstr>Banked positive isolates at Northwestern</vt:lpstr>
      <vt:lpstr>Clade / Lineage distribution in Chicago (by month)</vt:lpstr>
      <vt:lpstr>Clade / Lineage distribution in Chicago</vt:lpstr>
      <vt:lpstr>SARS-CoV-2 Genomic Surveillance, Global and USA</vt:lpstr>
      <vt:lpstr>SARS-CoV-2 Genomic Surveillance, Illinois</vt:lpstr>
      <vt:lpstr>20G / B.1.2 lineage</vt:lpstr>
      <vt:lpstr>20G / B.1.2 lineage clinical features</vt:lpstr>
      <vt:lpstr>Intra-host Variability</vt:lpstr>
      <vt:lpstr>SARS-CoV-2 sequencing in Nigeria</vt:lpstr>
      <vt:lpstr>SARS-CoV-2 sequencing in Nigeria</vt:lpstr>
      <vt:lpstr>B.1.525</vt:lpstr>
      <vt:lpstr>B.1.525 cell entry</vt:lpstr>
      <vt:lpstr>B.1.525 neutralization escape</vt:lpstr>
      <vt:lpstr>West Africa SARS-CoV-2 Sequencing</vt:lpstr>
      <vt:lpstr>PowerPoint Presentation</vt:lpstr>
      <vt:lpstr>Clade 19 isolates</vt:lpstr>
      <vt:lpstr>Summary</vt:lpstr>
      <vt:lpstr>Acknowledgements</vt:lpstr>
      <vt:lpstr>Thank You</vt:lpstr>
    </vt:vector>
  </TitlesOfParts>
  <Company>Liska + Associates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SunJoo</dc:creator>
  <cp:lastModifiedBy>Edyta Wojno</cp:lastModifiedBy>
  <cp:revision>304</cp:revision>
  <cp:lastPrinted>2014-06-11T14:40:11Z</cp:lastPrinted>
  <dcterms:created xsi:type="dcterms:W3CDTF">2014-06-09T22:24:31Z</dcterms:created>
  <dcterms:modified xsi:type="dcterms:W3CDTF">2021-08-04T21:01:17Z</dcterms:modified>
</cp:coreProperties>
</file>