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66" r:id="rId2"/>
    <p:sldId id="267" r:id="rId3"/>
    <p:sldId id="275" r:id="rId4"/>
    <p:sldId id="268" r:id="rId5"/>
    <p:sldId id="273" r:id="rId6"/>
    <p:sldId id="269" r:id="rId7"/>
    <p:sldId id="271" r:id="rId8"/>
    <p:sldId id="272" r:id="rId9"/>
    <p:sldId id="274" r:id="rId10"/>
    <p:sldId id="276" r:id="rId11"/>
    <p:sldId id="27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86" autoAdjust="0"/>
    <p:restoredTop sz="95226" autoAdjust="0"/>
  </p:normalViewPr>
  <p:slideViewPr>
    <p:cSldViewPr snapToGrid="0">
      <p:cViewPr varScale="1">
        <p:scale>
          <a:sx n="63" d="100"/>
          <a:sy n="63" d="100"/>
        </p:scale>
        <p:origin x="81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rikn\Dropbox\NSF%20Rapid\Data\December%202020\vaccine_graph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rikn\Dropbox\NSF%20Rapid\Data\December%202020\vaccine_graph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rikn\Dropbox\NSF%20Rapid\Data\December%202020\vaccine_graph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>
                <a:solidFill>
                  <a:schemeClr val="tx1"/>
                </a:solidFill>
              </a:rPr>
              <a:t>COVID-19</a:t>
            </a:r>
            <a:r>
              <a:rPr lang="en-US" sz="1800" b="1" i="0" baseline="0">
                <a:solidFill>
                  <a:schemeClr val="tx1"/>
                </a:solidFill>
              </a:rPr>
              <a:t> Vaccine Is</a:t>
            </a:r>
            <a:endParaRPr lang="en-US" sz="1800" b="1" i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1"/>
          <c:order val="0"/>
          <c:tx>
            <c:strRef>
              <c:f>Sheet3!$D$14</c:f>
              <c:strCache>
                <c:ptCount val="1"/>
                <c:pt idx="0">
                  <c:v>Disagree / Strongly Agree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Sheet3!$B$15:$B$18</c:f>
              <c:strCache>
                <c:ptCount val="4"/>
                <c:pt idx="0">
                  <c:v>Necessary to protect health of community</c:v>
                </c:pt>
                <c:pt idx="1">
                  <c:v>Necessary to protect myself</c:v>
                </c:pt>
                <c:pt idx="2">
                  <c:v>Effective </c:v>
                </c:pt>
                <c:pt idx="3">
                  <c:v>Safe</c:v>
                </c:pt>
              </c:strCache>
            </c:strRef>
          </c:cat>
          <c:val>
            <c:numRef>
              <c:f>Sheet3!$D$15:$D$18</c:f>
              <c:numCache>
                <c:formatCode>General</c:formatCode>
                <c:ptCount val="4"/>
                <c:pt idx="0">
                  <c:v>18</c:v>
                </c:pt>
                <c:pt idx="1">
                  <c:v>23</c:v>
                </c:pt>
                <c:pt idx="2">
                  <c:v>13</c:v>
                </c:pt>
                <c:pt idx="3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E5-4E76-BE55-97185B0487E3}"/>
            </c:ext>
          </c:extLst>
        </c:ser>
        <c:ser>
          <c:idx val="2"/>
          <c:order val="1"/>
          <c:tx>
            <c:strRef>
              <c:f>Sheet3!$E$14</c:f>
              <c:strCache>
                <c:ptCount val="1"/>
                <c:pt idx="0">
                  <c:v>Neither Agree/Disagree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Sheet3!$B$15:$B$18</c:f>
              <c:strCache>
                <c:ptCount val="4"/>
                <c:pt idx="0">
                  <c:v>Necessary to protect health of community</c:v>
                </c:pt>
                <c:pt idx="1">
                  <c:v>Necessary to protect myself</c:v>
                </c:pt>
                <c:pt idx="2">
                  <c:v>Effective </c:v>
                </c:pt>
                <c:pt idx="3">
                  <c:v>Safe</c:v>
                </c:pt>
              </c:strCache>
            </c:strRef>
          </c:cat>
          <c:val>
            <c:numRef>
              <c:f>Sheet3!$E$15:$E$18</c:f>
              <c:numCache>
                <c:formatCode>General</c:formatCode>
                <c:ptCount val="4"/>
                <c:pt idx="0">
                  <c:v>22</c:v>
                </c:pt>
                <c:pt idx="1">
                  <c:v>25</c:v>
                </c:pt>
                <c:pt idx="2">
                  <c:v>31</c:v>
                </c:pt>
                <c:pt idx="3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BE5-4E76-BE55-97185B0487E3}"/>
            </c:ext>
          </c:extLst>
        </c:ser>
        <c:ser>
          <c:idx val="0"/>
          <c:order val="2"/>
          <c:tx>
            <c:strRef>
              <c:f>Sheet3!$C$14</c:f>
              <c:strCache>
                <c:ptCount val="1"/>
                <c:pt idx="0">
                  <c:v>Agree / Strongly Agree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Sheet3!$B$15:$B$18</c:f>
              <c:strCache>
                <c:ptCount val="4"/>
                <c:pt idx="0">
                  <c:v>Necessary to protect health of community</c:v>
                </c:pt>
                <c:pt idx="1">
                  <c:v>Necessary to protect myself</c:v>
                </c:pt>
                <c:pt idx="2">
                  <c:v>Effective </c:v>
                </c:pt>
                <c:pt idx="3">
                  <c:v>Safe</c:v>
                </c:pt>
              </c:strCache>
            </c:strRef>
          </c:cat>
          <c:val>
            <c:numRef>
              <c:f>Sheet3!$C$15:$C$18</c:f>
              <c:numCache>
                <c:formatCode>General</c:formatCode>
                <c:ptCount val="4"/>
                <c:pt idx="0">
                  <c:v>60</c:v>
                </c:pt>
                <c:pt idx="1">
                  <c:v>52</c:v>
                </c:pt>
                <c:pt idx="2">
                  <c:v>56</c:v>
                </c:pt>
                <c:pt idx="3">
                  <c:v>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BE5-4E76-BE55-97185B0487E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354731848"/>
        <c:axId val="396230216"/>
      </c:barChart>
      <c:catAx>
        <c:axId val="3547318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6230216"/>
        <c:crosses val="autoZero"/>
        <c:auto val="1"/>
        <c:lblAlgn val="ctr"/>
        <c:lblOffset val="100"/>
        <c:noMultiLvlLbl val="0"/>
      </c:catAx>
      <c:valAx>
        <c:axId val="396230216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5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050" b="1">
                    <a:solidFill>
                      <a:schemeClr val="tx1"/>
                    </a:solidFill>
                  </a:rPr>
                  <a:t>Percentage</a:t>
                </a:r>
                <a:r>
                  <a:rPr lang="en-US" sz="1050" b="1" baseline="0">
                    <a:solidFill>
                      <a:schemeClr val="tx1"/>
                    </a:solidFill>
                  </a:rPr>
                  <a:t> of Respondents</a:t>
                </a:r>
                <a:endParaRPr lang="en-US" sz="1050" b="1">
                  <a:solidFill>
                    <a:schemeClr val="tx1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5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47318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9127679352580926"/>
          <c:y val="0.90748446501946134"/>
          <c:w val="0.55273343228262606"/>
          <c:h val="6.725396834228820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800" b="1" dirty="0">
                <a:solidFill>
                  <a:schemeClr val="tx1"/>
                </a:solidFill>
              </a:rPr>
              <a:t>COVID-19</a:t>
            </a:r>
            <a:r>
              <a:rPr lang="en-US" sz="1800" b="1" baseline="0" dirty="0">
                <a:solidFill>
                  <a:schemeClr val="tx1"/>
                </a:solidFill>
              </a:rPr>
              <a:t> </a:t>
            </a:r>
            <a:r>
              <a:rPr lang="en-US" sz="1800" b="1" dirty="0">
                <a:solidFill>
                  <a:schemeClr val="tx1"/>
                </a:solidFill>
              </a:rPr>
              <a:t>Policy</a:t>
            </a:r>
            <a:r>
              <a:rPr lang="en-US" sz="1800" b="1" baseline="0" dirty="0">
                <a:solidFill>
                  <a:schemeClr val="tx1"/>
                </a:solidFill>
              </a:rPr>
              <a:t> Support/Opposition</a:t>
            </a:r>
            <a:endParaRPr lang="en-US" sz="1800" b="1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Sheet3!$E$45</c:f>
              <c:strCache>
                <c:ptCount val="1"/>
                <c:pt idx="0">
                  <c:v>% Oppose /Strongly Oppose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Sheet3!$B$46:$B$49</c:f>
              <c:strCache>
                <c:ptCount val="4"/>
                <c:pt idx="0">
                  <c:v>Allowing COVID-19 to spread while protecting the elderly and the vulnerable in order to create “herd immunity” through infections rather than vaccination</c:v>
                </c:pt>
                <c:pt idx="1">
                  <c:v>Allowing drug treatments for COVID-19 to be made widely available without FDA approval</c:v>
                </c:pt>
                <c:pt idx="2">
                  <c:v>A national mandate to take a COVID-19 vaccine after it has been approved by the FDA</c:v>
                </c:pt>
                <c:pt idx="3">
                  <c:v>Mandates requiring one to wear a mask or face covering whenever they expect to come within six feet of another person in public</c:v>
                </c:pt>
              </c:strCache>
            </c:strRef>
          </c:cat>
          <c:val>
            <c:numRef>
              <c:f>Sheet3!$E$46:$E$49</c:f>
              <c:numCache>
                <c:formatCode>General</c:formatCode>
                <c:ptCount val="4"/>
                <c:pt idx="0">
                  <c:v>56</c:v>
                </c:pt>
                <c:pt idx="1">
                  <c:v>45</c:v>
                </c:pt>
                <c:pt idx="2">
                  <c:v>39</c:v>
                </c:pt>
                <c:pt idx="3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7CE-4E10-94A0-A90A16CBA5A2}"/>
            </c:ext>
          </c:extLst>
        </c:ser>
        <c:ser>
          <c:idx val="2"/>
          <c:order val="1"/>
          <c:tx>
            <c:strRef>
              <c:f>Sheet3!$D$45</c:f>
              <c:strCache>
                <c:ptCount val="1"/>
                <c:pt idx="0">
                  <c:v>% Somewhat Support / Somewhat Oppose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Sheet3!$B$46:$B$49</c:f>
              <c:strCache>
                <c:ptCount val="4"/>
                <c:pt idx="0">
                  <c:v>Allowing COVID-19 to spread while protecting the elderly and the vulnerable in order to create “herd immunity” through infections rather than vaccination</c:v>
                </c:pt>
                <c:pt idx="1">
                  <c:v>Allowing drug treatments for COVID-19 to be made widely available without FDA approval</c:v>
                </c:pt>
                <c:pt idx="2">
                  <c:v>A national mandate to take a COVID-19 vaccine after it has been approved by the FDA</c:v>
                </c:pt>
                <c:pt idx="3">
                  <c:v>Mandates requiring one to wear a mask or face covering whenever they expect to come within six feet of another person in public</c:v>
                </c:pt>
              </c:strCache>
            </c:strRef>
          </c:cat>
          <c:val>
            <c:numRef>
              <c:f>Sheet3!$D$46:$D$49</c:f>
              <c:numCache>
                <c:formatCode>General</c:formatCode>
                <c:ptCount val="4"/>
                <c:pt idx="0">
                  <c:v>27</c:v>
                </c:pt>
                <c:pt idx="1">
                  <c:v>35</c:v>
                </c:pt>
                <c:pt idx="2">
                  <c:v>30</c:v>
                </c:pt>
                <c:pt idx="3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7CE-4E10-94A0-A90A16CBA5A2}"/>
            </c:ext>
          </c:extLst>
        </c:ser>
        <c:ser>
          <c:idx val="1"/>
          <c:order val="2"/>
          <c:tx>
            <c:strRef>
              <c:f>Sheet3!$C$45</c:f>
              <c:strCache>
                <c:ptCount val="1"/>
                <c:pt idx="0">
                  <c:v>% Support /Strongly Support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Sheet3!$B$46:$B$49</c:f>
              <c:strCache>
                <c:ptCount val="4"/>
                <c:pt idx="0">
                  <c:v>Allowing COVID-19 to spread while protecting the elderly and the vulnerable in order to create “herd immunity” through infections rather than vaccination</c:v>
                </c:pt>
                <c:pt idx="1">
                  <c:v>Allowing drug treatments for COVID-19 to be made widely available without FDA approval</c:v>
                </c:pt>
                <c:pt idx="2">
                  <c:v>A national mandate to take a COVID-19 vaccine after it has been approved by the FDA</c:v>
                </c:pt>
                <c:pt idx="3">
                  <c:v>Mandates requiring one to wear a mask or face covering whenever they expect to come within six feet of another person in public</c:v>
                </c:pt>
              </c:strCache>
            </c:strRef>
          </c:cat>
          <c:val>
            <c:numRef>
              <c:f>Sheet3!$C$46:$C$49</c:f>
              <c:numCache>
                <c:formatCode>General</c:formatCode>
                <c:ptCount val="4"/>
                <c:pt idx="0">
                  <c:v>17</c:v>
                </c:pt>
                <c:pt idx="1">
                  <c:v>20</c:v>
                </c:pt>
                <c:pt idx="2">
                  <c:v>31</c:v>
                </c:pt>
                <c:pt idx="3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7CE-4E10-94A0-A90A16CBA5A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396229824"/>
        <c:axId val="396234136"/>
      </c:barChart>
      <c:catAx>
        <c:axId val="3962298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6234136"/>
        <c:crosses val="autoZero"/>
        <c:auto val="1"/>
        <c:lblAlgn val="ctr"/>
        <c:lblOffset val="100"/>
        <c:noMultiLvlLbl val="0"/>
      </c:catAx>
      <c:valAx>
        <c:axId val="396234136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5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050" b="1">
                    <a:solidFill>
                      <a:schemeClr val="tx1"/>
                    </a:solidFill>
                  </a:rPr>
                  <a:t>Percentage</a:t>
                </a:r>
                <a:r>
                  <a:rPr lang="en-US" sz="1050" b="1" baseline="0">
                    <a:solidFill>
                      <a:schemeClr val="tx1"/>
                    </a:solidFill>
                  </a:rPr>
                  <a:t> of Respondents</a:t>
                </a:r>
                <a:endParaRPr lang="en-US" sz="1050" b="1">
                  <a:solidFill>
                    <a:schemeClr val="tx1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5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62298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9444511743724341E-2"/>
          <c:y val="0.90503669184209112"/>
          <c:w val="0.87751234941786138"/>
          <c:h val="6.725396834228820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 dirty="0">
                <a:solidFill>
                  <a:schemeClr val="tx1"/>
                </a:solidFill>
              </a:rPr>
              <a:t>Categorizing</a:t>
            </a:r>
            <a:r>
              <a:rPr lang="en-US" sz="1800" b="1" baseline="0" dirty="0">
                <a:solidFill>
                  <a:schemeClr val="tx1"/>
                </a:solidFill>
              </a:rPr>
              <a:t> COVID-19 Vaccination Intention (N=1200)</a:t>
            </a:r>
            <a:endParaRPr lang="en-US" sz="1800" b="1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021-4553-937A-39566CEC602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021-4553-937A-39566CEC602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021-4553-937A-39566CEC6025}"/>
              </c:ext>
            </c:extLst>
          </c:dPt>
          <c:dLbls>
            <c:dLbl>
              <c:idx val="1"/>
              <c:layout>
                <c:manualLayout>
                  <c:x val="-9.4015563894124798E-3"/>
                  <c:y val="-2.4763088413389928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021-4553-937A-39566CEC6025}"/>
                </c:ext>
              </c:extLst>
            </c:dLbl>
            <c:dLbl>
              <c:idx val="2"/>
              <c:layout>
                <c:manualLayout>
                  <c:x val="-2.4944229153190001E-2"/>
                  <c:y val="7.5527419660839284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8420867951192347"/>
                      <c:h val="0.2205322660117252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1021-4553-937A-39566CEC6025}"/>
                </c:ext>
              </c:extLst>
            </c:dLbl>
            <c:spPr>
              <a:solidFill>
                <a:sysClr val="window" lastClr="FFFFFF"/>
              </a:solidFill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Sheet1!$C$7:$C$9</c:f>
              <c:strCache>
                <c:ptCount val="3"/>
                <c:pt idx="0">
                  <c:v>Vaccine Accepting (Likely / Extremely Likely)</c:v>
                </c:pt>
                <c:pt idx="1">
                  <c:v>Vaccine Hesistant (Somewhat Likely / Somewhat Unlikely)</c:v>
                </c:pt>
                <c:pt idx="2">
                  <c:v>Vaccine Resistant (Unlikely/ Extremely Unlikely)</c:v>
                </c:pt>
              </c:strCache>
            </c:strRef>
          </c:cat>
          <c:val>
            <c:numRef>
              <c:f>Sheet1!$D$7:$D$9</c:f>
              <c:numCache>
                <c:formatCode>General</c:formatCode>
                <c:ptCount val="3"/>
                <c:pt idx="0">
                  <c:v>50</c:v>
                </c:pt>
                <c:pt idx="1">
                  <c:v>25</c:v>
                </c:pt>
                <c:pt idx="2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021-4553-937A-39566CEC60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B3FE67-8358-4041-A4D4-E70EFCB8D18F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4661C3-B437-4C3C-92CA-D986B56EB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849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661C3-B437-4C3C-92CA-D986B56EB8D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6540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661C3-B437-4C3C-92CA-D986B56EB8D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2008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4661C3-B437-4C3C-92CA-D986B56EB8D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119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661C3-B437-4C3C-92CA-D986B56EB8D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9879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661C3-B437-4C3C-92CA-D986B56EB8D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78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661C3-B437-4C3C-92CA-D986B56EB8D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4635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183AE-BA50-4400-BA39-7AB06D793826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5721F-A4F8-4A2F-AA76-7C22E064F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610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183AE-BA50-4400-BA39-7AB06D793826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5721F-A4F8-4A2F-AA76-7C22E064F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874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183AE-BA50-4400-BA39-7AB06D793826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5721F-A4F8-4A2F-AA76-7C22E064F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226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183AE-BA50-4400-BA39-7AB06D793826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5721F-A4F8-4A2F-AA76-7C22E064F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411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183AE-BA50-4400-BA39-7AB06D793826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5721F-A4F8-4A2F-AA76-7C22E064F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085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183AE-BA50-4400-BA39-7AB06D793826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5721F-A4F8-4A2F-AA76-7C22E064F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997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183AE-BA50-4400-BA39-7AB06D793826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5721F-A4F8-4A2F-AA76-7C22E064F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47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183AE-BA50-4400-BA39-7AB06D793826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5721F-A4F8-4A2F-AA76-7C22E064F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917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183AE-BA50-4400-BA39-7AB06D793826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5721F-A4F8-4A2F-AA76-7C22E064F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200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183AE-BA50-4400-BA39-7AB06D793826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5721F-A4F8-4A2F-AA76-7C22E064F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744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183AE-BA50-4400-BA39-7AB06D793826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5721F-A4F8-4A2F-AA76-7C22E064F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082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5183AE-BA50-4400-BA39-7AB06D793826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5721F-A4F8-4A2F-AA76-7C22E064F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070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gif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WU PPT Wide Opt 3_Cover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290"/>
            <a:ext cx="12192000" cy="68692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7623" y="299521"/>
            <a:ext cx="11368195" cy="2804924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chemeClr val="bg1"/>
                </a:solidFill>
                <a:latin typeface="Avenir Next LT Pro Light" panose="020B0304020202020204" pitchFamily="34" charset="0"/>
              </a:rPr>
              <a:t>Public Attitudes about COVID-19 Vaccine</a:t>
            </a:r>
            <a:br>
              <a:rPr lang="en-US" sz="5400" dirty="0">
                <a:solidFill>
                  <a:schemeClr val="bg1"/>
                </a:solidFill>
                <a:latin typeface="Avenir Next LT Pro Light" panose="020B0304020202020204" pitchFamily="34" charset="0"/>
              </a:rPr>
            </a:br>
            <a:br>
              <a:rPr lang="en-US" sz="3600" dirty="0">
                <a:solidFill>
                  <a:schemeClr val="bg1"/>
                </a:solidFill>
                <a:latin typeface="Avenir Next LT Pro Light" panose="020B0304020202020204" pitchFamily="34" charset="0"/>
              </a:rPr>
            </a:br>
            <a:r>
              <a:rPr lang="en-US" sz="2800" b="1" dirty="0">
                <a:solidFill>
                  <a:schemeClr val="bg1"/>
                </a:solidFill>
                <a:latin typeface="Avenir Next LT Pro Light" panose="020B0304020202020204" pitchFamily="34" charset="0"/>
              </a:rPr>
              <a:t>January 22, 2021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9535" y="3429000"/>
            <a:ext cx="11284373" cy="223603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800" b="1" dirty="0">
                <a:solidFill>
                  <a:srgbClr val="FFFFFF"/>
                </a:solidFill>
                <a:latin typeface="Avenir Next LT Pro Light" panose="020B0304020202020204" pitchFamily="34" charset="0"/>
              </a:rPr>
              <a:t>Dr. Erik C. Nisbet</a:t>
            </a:r>
          </a:p>
          <a:p>
            <a:pPr>
              <a:spcAft>
                <a:spcPts val="600"/>
              </a:spcAft>
            </a:pPr>
            <a:r>
              <a:rPr lang="en-US" sz="2800" dirty="0">
                <a:solidFill>
                  <a:srgbClr val="FFFFFF"/>
                </a:solidFill>
                <a:latin typeface="Avenir Next LT Pro Light" panose="020B0304020202020204" pitchFamily="34" charset="0"/>
              </a:rPr>
              <a:t>Associate Professor and Owen L. Coon Endowed Professor of Policy Analysis &amp; Communication</a:t>
            </a:r>
          </a:p>
          <a:p>
            <a:pPr>
              <a:spcAft>
                <a:spcPts val="600"/>
              </a:spcAft>
            </a:pPr>
            <a:r>
              <a:rPr lang="en-US" sz="2800" dirty="0">
                <a:solidFill>
                  <a:srgbClr val="FFFFFF"/>
                </a:solidFill>
                <a:latin typeface="Avenir Next LT Pro Light" panose="020B0304020202020204" pitchFamily="34" charset="0"/>
              </a:rPr>
              <a:t>Director, Center for Communication &amp; Public Policy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412B32-5289-4D8D-B357-D67D894ABA4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22208" y="5556198"/>
            <a:ext cx="3292278" cy="866775"/>
          </a:xfrm>
          <a:prstGeom prst="rect">
            <a:avLst/>
          </a:prstGeom>
        </p:spPr>
      </p:pic>
      <p:pic>
        <p:nvPicPr>
          <p:cNvPr id="1026" name="Picture 2" descr="Northwestern Logo - LogoDix">
            <a:extLst>
              <a:ext uri="{FF2B5EF4-FFF2-40B4-BE49-F238E27FC236}">
                <a16:creationId xmlns:a16="http://schemas.microsoft.com/office/drawing/2014/main" id="{D2B353B1-A26C-47C9-BFC8-C00FE73AA1A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7" t="21200" b="18457"/>
          <a:stretch/>
        </p:blipFill>
        <p:spPr bwMode="auto">
          <a:xfrm>
            <a:off x="8928150" y="5723947"/>
            <a:ext cx="2480393" cy="822960"/>
          </a:xfrm>
          <a:prstGeom prst="rect">
            <a:avLst/>
          </a:prstGeom>
          <a:noFill/>
          <a:ln w="28575">
            <a:solidFill>
              <a:srgbClr val="CCCCFF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711D4D8-21DB-4D45-887B-712D6F096AB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29156" y="5727696"/>
            <a:ext cx="2480393" cy="819211"/>
          </a:xfrm>
          <a:prstGeom prst="rect">
            <a:avLst/>
          </a:prstGeom>
          <a:ln w="28575">
            <a:solidFill>
              <a:srgbClr val="CCCCFF"/>
            </a:solidFill>
          </a:ln>
        </p:spPr>
      </p:pic>
    </p:spTree>
    <p:extLst>
      <p:ext uri="{BB962C8B-B14F-4D97-AF65-F5344CB8AC3E}">
        <p14:creationId xmlns:p14="http://schemas.microsoft.com/office/powerpoint/2010/main" val="2019511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189"/>
    </mc:Choice>
    <mc:Fallback xmlns="">
      <p:transition spd="slow" advTm="14189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122D36-8461-4E1B-B4F8-457B15DACD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160" y="316357"/>
            <a:ext cx="1111758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Avenir Next LT Pro Light" panose="020B0304020202020204" pitchFamily="34" charset="0"/>
              </a:rPr>
              <a:t>December 2020: COVID-19 Vaccine </a:t>
            </a:r>
            <a:br>
              <a:rPr lang="en-US" sz="3600" b="1" dirty="0">
                <a:latin typeface="Avenir Next LT Pro Light" panose="020B0304020202020204" pitchFamily="34" charset="0"/>
              </a:rPr>
            </a:br>
            <a:r>
              <a:rPr lang="en-US" sz="3600" b="1" dirty="0">
                <a:latin typeface="Avenir Next LT Pro Light" panose="020B0304020202020204" pitchFamily="34" charset="0"/>
              </a:rPr>
              <a:t>Misinformation Emerges</a:t>
            </a:r>
            <a:endParaRPr lang="en-US" sz="3600" dirty="0">
              <a:latin typeface="Avenir Next LT Pro Light" panose="020B03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A44BC-A088-45D6-91B1-CEEE5EF207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160" y="1641920"/>
            <a:ext cx="11441430" cy="4705350"/>
          </a:xfrm>
        </p:spPr>
        <p:txBody>
          <a:bodyPr>
            <a:normAutofit fontScale="77500" lnSpcReduction="20000"/>
          </a:bodyPr>
          <a:lstStyle/>
          <a:p>
            <a:r>
              <a:rPr lang="en-US" dirty="0">
                <a:solidFill>
                  <a:srgbClr val="C00000"/>
                </a:solidFill>
                <a:latin typeface="Avenir Next LT Pro Light" panose="020B0304020202020204"/>
              </a:rPr>
              <a:t>During clinical trials, Pfizer’s COVID-19 vaccine caused a large increase in participants’ risk of developing Bell’s palsy, a type of temporary facial paralysis.</a:t>
            </a:r>
            <a:r>
              <a:rPr lang="en-US" dirty="0">
                <a:latin typeface="Avenir Next LT Pro Light" panose="020B0304020202020204"/>
              </a:rPr>
              <a:t> </a:t>
            </a:r>
          </a:p>
          <a:p>
            <a:r>
              <a:rPr lang="en-US" dirty="0">
                <a:solidFill>
                  <a:srgbClr val="C00000"/>
                </a:solidFill>
                <a:latin typeface="Avenir Next LT Pro Light" panose="020B0304020202020204"/>
              </a:rPr>
              <a:t>Brandy Vaughan, a former pharmaceutical industry sales executive and outspoken critic of vaccines, was murdered soon after telling a friend that industry insiders wanted her dead. </a:t>
            </a:r>
            <a:r>
              <a:rPr lang="en-US" dirty="0">
                <a:latin typeface="Avenir Next LT Pro Light" panose="020B0304020202020204"/>
              </a:rPr>
              <a:t>   </a:t>
            </a:r>
          </a:p>
          <a:p>
            <a:r>
              <a:rPr lang="en-US" dirty="0">
                <a:latin typeface="Avenir Next LT Pro Light" panose="020B0304020202020204"/>
              </a:rPr>
              <a:t>Lockdowns, mask wearing, and social distancing are unnecessary because asymptomatic transmission of COVID-19 is extremely rare, even during the most severe outbreaks. </a:t>
            </a:r>
          </a:p>
          <a:p>
            <a:r>
              <a:rPr lang="en-US" dirty="0">
                <a:solidFill>
                  <a:srgbClr val="C00000"/>
                </a:solidFill>
                <a:latin typeface="Avenir Next LT Pro Light" panose="020B0304020202020204"/>
              </a:rPr>
              <a:t>Pfizer’s COVID-19 vaccine causes infertility in women. </a:t>
            </a:r>
          </a:p>
          <a:p>
            <a:r>
              <a:rPr lang="en-US" dirty="0">
                <a:solidFill>
                  <a:srgbClr val="C00000"/>
                </a:solidFill>
                <a:latin typeface="Avenir Next LT Pro Light" panose="020B0304020202020204"/>
              </a:rPr>
              <a:t>The CDC says that people with a history of any type of severe allergic reactions should not get the Pfizer COVID-19 vaccine. </a:t>
            </a:r>
          </a:p>
          <a:p>
            <a:r>
              <a:rPr lang="en-US" dirty="0">
                <a:solidFill>
                  <a:srgbClr val="C00000"/>
                </a:solidFill>
                <a:latin typeface="Avenir Next LT Pro Light" panose="020B0304020202020204"/>
              </a:rPr>
              <a:t>Half of US states are prioritizing the health of Black and Hispanic Americans over white Americans in their plans for allocating COVID-19 vaccines. </a:t>
            </a:r>
            <a:r>
              <a:rPr lang="en-US" dirty="0">
                <a:latin typeface="Avenir Next LT Pro Light" panose="020B0304020202020204"/>
              </a:rPr>
              <a:t> </a:t>
            </a:r>
          </a:p>
          <a:p>
            <a:r>
              <a:rPr lang="en-US" dirty="0">
                <a:latin typeface="Avenir Next LT Pro Light" panose="020B0304020202020204"/>
              </a:rPr>
              <a:t>The American Medical Association has quietly reversed its recommendation against prescribing hydroxychloroquine, giving doctors the okay to use it to treat COVID-19. 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D2DC356-593C-482E-BC7D-FF48750352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264" y="6051560"/>
            <a:ext cx="1938528" cy="687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91329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494" y="223628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latin typeface="Avenir Next LT Pro Light" panose="020B0304020202020204" pitchFamily="34" charset="0"/>
              </a:rPr>
              <a:t>Thank You!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C433D16-B867-48B1-BF39-95B4501F116D}"/>
              </a:ext>
            </a:extLst>
          </p:cNvPr>
          <p:cNvSpPr txBox="1"/>
          <p:nvPr/>
        </p:nvSpPr>
        <p:spPr>
          <a:xfrm>
            <a:off x="787615" y="3429000"/>
            <a:ext cx="11189970" cy="1938992"/>
          </a:xfrm>
          <a:prstGeom prst="rect">
            <a:avLst/>
          </a:prstGeom>
          <a:noFill/>
        </p:spPr>
        <p:txBody>
          <a:bodyPr wrap="square" numCol="1">
            <a:spAutoFit/>
          </a:bodyPr>
          <a:lstStyle/>
          <a:p>
            <a:pPr algn="ctr"/>
            <a:r>
              <a:rPr lang="en-US" sz="3000" b="1" dirty="0">
                <a:latin typeface="Avenir Next LT Pro Light" panose="020B0304020202020204" pitchFamily="34" charset="0"/>
              </a:rPr>
              <a:t>Collaborators </a:t>
            </a:r>
          </a:p>
          <a:p>
            <a:pPr algn="ctr"/>
            <a:r>
              <a:rPr lang="en-US" sz="3000" dirty="0">
                <a:latin typeface="Avenir Next LT Pro Light" panose="020B0304020202020204" pitchFamily="34" charset="0"/>
              </a:rPr>
              <a:t>Kelly Garrett, Robert Bond, Graham Dixon, Shelly </a:t>
            </a:r>
            <a:r>
              <a:rPr lang="en-US" sz="3000" dirty="0" err="1">
                <a:latin typeface="Avenir Next LT Pro Light" panose="020B0304020202020204" pitchFamily="34" charset="0"/>
              </a:rPr>
              <a:t>Hovick</a:t>
            </a:r>
            <a:r>
              <a:rPr lang="en-US" sz="3000" dirty="0">
                <a:latin typeface="Avenir Next LT Pro Light" panose="020B0304020202020204" pitchFamily="34" charset="0"/>
              </a:rPr>
              <a:t>, </a:t>
            </a:r>
          </a:p>
          <a:p>
            <a:pPr algn="ctr"/>
            <a:r>
              <a:rPr lang="en-US" sz="3000" dirty="0">
                <a:latin typeface="Avenir Next LT Pro Light" panose="020B0304020202020204" pitchFamily="34" charset="0"/>
              </a:rPr>
              <a:t>Duane Wegener, Kilhoe Na, Yunkang Yang, Olivia Bullock, Camille Saucier, Rod Abhari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37F2E2D-BFED-4EB8-90BA-9E730E2D9F05}"/>
              </a:ext>
            </a:extLst>
          </p:cNvPr>
          <p:cNvSpPr txBox="1"/>
          <p:nvPr/>
        </p:nvSpPr>
        <p:spPr>
          <a:xfrm>
            <a:off x="266610" y="5594854"/>
            <a:ext cx="1191336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Avenir Next LT Pro Light" panose="020B0304020202020204" pitchFamily="34" charset="0"/>
              </a:rPr>
              <a:t>* This data is based upon work supported by the National Science Foundation under Grant No. 2031705.</a:t>
            </a:r>
          </a:p>
          <a:p>
            <a:pPr marL="171450"/>
            <a:r>
              <a:rPr lang="en-US" dirty="0">
                <a:latin typeface="Avenir Next LT Pro Light" panose="020B0304020202020204" pitchFamily="34" charset="0"/>
              </a:rPr>
              <a:t>Any opinions, findings, and conclusions or recommendations expressed in this material are those of the author(s) and do not necessarily reflect the views of the National Science Foundation.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C9A2BE8-CE10-4843-B682-2F82799AE8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830" y="361598"/>
            <a:ext cx="4502224" cy="1596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0574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9269" y="326571"/>
            <a:ext cx="11064240" cy="178961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latin typeface="Avenir Next LT Pro Light" panose="020B0304020202020204" pitchFamily="34" charset="0"/>
              </a:rPr>
              <a:t>RAPID: Quantifying the Downstream Effects of COVID-19 Online Health Information on Risk Perceptions, Decision Making, Policy Preferences, and Preventive Health Behaviors </a:t>
            </a:r>
            <a:r>
              <a:rPr lang="en-US" sz="2200" b="1" dirty="0">
                <a:latin typeface="Avenir Next LT Pro Light" panose="020B0304020202020204" pitchFamily="34" charset="0"/>
              </a:rPr>
              <a:t>(NSF Award #2031705)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9269" y="2159966"/>
            <a:ext cx="11064240" cy="3835038"/>
          </a:xfrm>
        </p:spPr>
        <p:txBody>
          <a:bodyPr/>
          <a:lstStyle/>
          <a:p>
            <a:r>
              <a:rPr lang="en-US" dirty="0">
                <a:latin typeface="Avenir Next LT Pro Light" panose="020B0304020202020204" pitchFamily="34" charset="0"/>
              </a:rPr>
              <a:t>Monthly panel survey of 1200 Americans conducted by YouGov from December 2020 to June 2021 </a:t>
            </a:r>
          </a:p>
          <a:p>
            <a:r>
              <a:rPr lang="en-US" dirty="0">
                <a:latin typeface="Avenir Next LT Pro Light" panose="020B0304020202020204" pitchFamily="34" charset="0"/>
              </a:rPr>
              <a:t>Track exposure/belief in COVID misinformation and COVID related attitudes and behaviors </a:t>
            </a:r>
          </a:p>
          <a:p>
            <a:r>
              <a:rPr lang="en-US" dirty="0">
                <a:latin typeface="Avenir Next LT Pro Light" panose="020B0304020202020204" pitchFamily="34" charset="0"/>
              </a:rPr>
              <a:t>Collaboration between the NU Center for Communication &amp; Public Policy and Ohio State University </a:t>
            </a:r>
          </a:p>
          <a:p>
            <a:r>
              <a:rPr lang="en-US" dirty="0">
                <a:latin typeface="Avenir Next LT Pro Light" panose="020B0304020202020204" pitchFamily="34" charset="0"/>
              </a:rPr>
              <a:t>Analyses based on W1 collected 12/9-12/16, W2 completed 1/22</a:t>
            </a:r>
          </a:p>
        </p:txBody>
      </p:sp>
      <p:sp>
        <p:nvSpPr>
          <p:cNvPr id="4" name="AutoShape 2" descr="NSF Logo | NSF - National Science Founda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1587" y="5547070"/>
            <a:ext cx="1098087" cy="110298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8811C94-7045-4614-B4F5-020E42AE41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4711" y="5665702"/>
            <a:ext cx="2440869" cy="865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7244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0714D5-6A22-4913-9428-B73F75A97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81305"/>
            <a:ext cx="1149858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latin typeface="Avenir Next LT Pro Light" panose="020B0304020202020204" pitchFamily="34" charset="0"/>
              </a:rPr>
              <a:t>November 2020: Some Most Shared COVID-19 Misinformation On Social Media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546E5D7B-3040-42BC-B76E-ECDC68EB85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8069169"/>
              </p:ext>
            </p:extLst>
          </p:nvPr>
        </p:nvGraphicFramePr>
        <p:xfrm>
          <a:off x="286871" y="1892443"/>
          <a:ext cx="11692836" cy="38487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13796">
                  <a:extLst>
                    <a:ext uri="{9D8B030D-6E8A-4147-A177-3AD203B41FA5}">
                      <a16:colId xmlns:a16="http://schemas.microsoft.com/office/drawing/2014/main" val="4154967457"/>
                    </a:ext>
                  </a:extLst>
                </a:gridCol>
                <a:gridCol w="1079040">
                  <a:extLst>
                    <a:ext uri="{9D8B030D-6E8A-4147-A177-3AD203B41FA5}">
                      <a16:colId xmlns:a16="http://schemas.microsoft.com/office/drawing/2014/main" val="3400217300"/>
                    </a:ext>
                  </a:extLst>
                </a:gridCol>
              </a:tblGrid>
              <a:tr h="4118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venir Next LT Pro Light" panose="020B0304020202020204" pitchFamily="34" charset="0"/>
                        </a:rPr>
                        <a:t>Statement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Avenir Next LT Pro Light" panose="020B03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Avenir Next LT Pro Light" panose="020B0304020202020204" pitchFamily="34" charset="0"/>
                        </a:rPr>
                        <a:t>% Endorse*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Avenir Next LT Pro Light" panose="020B03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86970651"/>
                  </a:ext>
                </a:extLst>
              </a:tr>
              <a:tr h="32808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dirty="0">
                          <a:effectLst/>
                          <a:latin typeface="Avenir Next LT Pro Light" panose="020B0304020202020204" pitchFamily="34" charset="0"/>
                        </a:rPr>
                        <a:t>Elon Musk was misdiagnosed with COVID-19 based on false-positive results from two commonly-used diagnostic tests.</a:t>
                      </a:r>
                      <a:endParaRPr lang="en-US" sz="1700" b="0" dirty="0">
                        <a:effectLst/>
                        <a:latin typeface="Avenir Next LT Pro Light" panose="020B03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dirty="0">
                          <a:effectLst/>
                          <a:latin typeface="Avenir Next LT Pro Light" panose="020B0304020202020204" pitchFamily="34" charset="0"/>
                        </a:rPr>
                        <a:t>70</a:t>
                      </a:r>
                      <a:endParaRPr lang="en-US" sz="1700" b="0" dirty="0">
                        <a:effectLst/>
                        <a:latin typeface="Avenir Next LT Pro Light" panose="020B03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3916532"/>
                  </a:ext>
                </a:extLst>
              </a:tr>
              <a:tr h="42975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dirty="0">
                          <a:effectLst/>
                          <a:latin typeface="Avenir Next LT Pro Light" panose="020B0304020202020204" pitchFamily="34" charset="0"/>
                        </a:rPr>
                        <a:t>The Governor of Pennsylvania announced a new law requiring individuals living in the same household to wear masks while inside their own home.</a:t>
                      </a:r>
                      <a:endParaRPr lang="en-US" sz="1700" b="0" dirty="0">
                        <a:effectLst/>
                        <a:latin typeface="Avenir Next LT Pro Light" panose="020B03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dirty="0">
                          <a:effectLst/>
                          <a:latin typeface="Avenir Next LT Pro Light" panose="020B0304020202020204" pitchFamily="34" charset="0"/>
                        </a:rPr>
                        <a:t>45</a:t>
                      </a:r>
                      <a:endParaRPr lang="en-US" sz="1700" b="0" dirty="0">
                        <a:effectLst/>
                        <a:latin typeface="Avenir Next LT Pro Light" panose="020B03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74058663"/>
                  </a:ext>
                </a:extLst>
              </a:tr>
              <a:tr h="42975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dirty="0">
                          <a:effectLst/>
                          <a:latin typeface="Avenir Next LT Pro Light" panose="020B0304020202020204" pitchFamily="34" charset="0"/>
                        </a:rPr>
                        <a:t>California Governor Gavin Newsom issued an order requiring that everyone except Hollywood actors stay home to curb the spread of COVID-19.</a:t>
                      </a:r>
                      <a:endParaRPr lang="en-US" sz="1700" b="0" dirty="0">
                        <a:effectLst/>
                        <a:latin typeface="Avenir Next LT Pro Light" panose="020B03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dirty="0">
                          <a:effectLst/>
                          <a:latin typeface="Avenir Next LT Pro Light" panose="020B0304020202020204" pitchFamily="34" charset="0"/>
                        </a:rPr>
                        <a:t>39</a:t>
                      </a:r>
                      <a:endParaRPr lang="en-US" sz="1700" b="0" dirty="0">
                        <a:effectLst/>
                        <a:latin typeface="Avenir Next LT Pro Light" panose="020B03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89922758"/>
                  </a:ext>
                </a:extLst>
              </a:tr>
              <a:tr h="20998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dirty="0">
                          <a:solidFill>
                            <a:schemeClr val="tx1"/>
                          </a:solidFill>
                          <a:effectLst/>
                          <a:latin typeface="Avenir Next LT Pro Light" panose="020B0304020202020204" pitchFamily="34" charset="0"/>
                        </a:rPr>
                        <a:t>COVID-19 is no deadlier than the seasonal flu.</a:t>
                      </a:r>
                      <a:endParaRPr lang="en-US" sz="1700" b="0" dirty="0">
                        <a:solidFill>
                          <a:schemeClr val="tx1"/>
                        </a:solidFill>
                        <a:effectLst/>
                        <a:latin typeface="Avenir Next LT Pro Light" panose="020B03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dirty="0">
                          <a:solidFill>
                            <a:schemeClr val="tx1"/>
                          </a:solidFill>
                          <a:effectLst/>
                          <a:latin typeface="Avenir Next LT Pro Light" panose="020B0304020202020204" pitchFamily="34" charset="0"/>
                        </a:rPr>
                        <a:t>37</a:t>
                      </a:r>
                      <a:endParaRPr lang="en-US" sz="1700" b="0" dirty="0">
                        <a:solidFill>
                          <a:schemeClr val="tx1"/>
                        </a:solidFill>
                        <a:effectLst/>
                        <a:latin typeface="Avenir Next LT Pro Light" panose="020B03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32058114"/>
                  </a:ext>
                </a:extLst>
              </a:tr>
              <a:tr h="20998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dirty="0">
                          <a:solidFill>
                            <a:schemeClr val="tx1"/>
                          </a:solidFill>
                          <a:effectLst/>
                          <a:latin typeface="Avenir Next LT Pro Light" panose="020B0304020202020204" pitchFamily="34" charset="0"/>
                        </a:rPr>
                        <a:t>Evidence from around the world suggests that mask mandates may have increased the spread of COVID-19.</a:t>
                      </a:r>
                      <a:endParaRPr lang="en-US" sz="1700" b="0" dirty="0">
                        <a:solidFill>
                          <a:schemeClr val="tx1"/>
                        </a:solidFill>
                        <a:effectLst/>
                        <a:latin typeface="Avenir Next LT Pro Light" panose="020B03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dirty="0">
                          <a:solidFill>
                            <a:schemeClr val="tx1"/>
                          </a:solidFill>
                          <a:effectLst/>
                          <a:latin typeface="Avenir Next LT Pro Light" panose="020B0304020202020204" pitchFamily="34" charset="0"/>
                        </a:rPr>
                        <a:t>34</a:t>
                      </a:r>
                      <a:endParaRPr lang="en-US" sz="1700" b="0" dirty="0">
                        <a:solidFill>
                          <a:schemeClr val="tx1"/>
                        </a:solidFill>
                        <a:effectLst/>
                        <a:latin typeface="Avenir Next LT Pro Light" panose="020B03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27364774"/>
                  </a:ext>
                </a:extLst>
              </a:tr>
              <a:tr h="28514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dirty="0">
                          <a:solidFill>
                            <a:schemeClr val="tx1"/>
                          </a:solidFill>
                          <a:effectLst/>
                          <a:latin typeface="Avenir Next LT Pro Light" panose="020B0304020202020204" pitchFamily="34" charset="0"/>
                        </a:rPr>
                        <a:t>A Johns Hopkins University researcher has shown that COVID-19 has had no effect on the number of deaths in the US over the past year.</a:t>
                      </a:r>
                      <a:endParaRPr lang="en-US" sz="1700" b="0" dirty="0">
                        <a:solidFill>
                          <a:schemeClr val="tx1"/>
                        </a:solidFill>
                        <a:effectLst/>
                        <a:latin typeface="Avenir Next LT Pro Light" panose="020B03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dirty="0">
                          <a:solidFill>
                            <a:schemeClr val="tx1"/>
                          </a:solidFill>
                          <a:effectLst/>
                          <a:latin typeface="Avenir Next LT Pro Light" panose="020B0304020202020204" pitchFamily="34" charset="0"/>
                        </a:rPr>
                        <a:t>31</a:t>
                      </a:r>
                      <a:endParaRPr lang="en-US" sz="1700" b="0" dirty="0">
                        <a:solidFill>
                          <a:schemeClr val="tx1"/>
                        </a:solidFill>
                        <a:effectLst/>
                        <a:latin typeface="Avenir Next LT Pro Light" panose="020B03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78156276"/>
                  </a:ext>
                </a:extLst>
              </a:tr>
              <a:tr h="33057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dirty="0">
                          <a:solidFill>
                            <a:schemeClr val="tx1"/>
                          </a:solidFill>
                          <a:effectLst/>
                          <a:latin typeface="Avenir Next LT Pro Light" panose="020B0304020202020204" pitchFamily="34" charset="0"/>
                        </a:rPr>
                        <a:t>Most new coronavirus cases are the result of false-positive tests, which means that the COVID-19 pandemic is actually over.</a:t>
                      </a:r>
                      <a:endParaRPr lang="en-US" sz="1700" b="0" dirty="0">
                        <a:solidFill>
                          <a:schemeClr val="tx1"/>
                        </a:solidFill>
                        <a:effectLst/>
                        <a:latin typeface="Avenir Next LT Pro Light" panose="020B03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dirty="0">
                          <a:solidFill>
                            <a:schemeClr val="tx1"/>
                          </a:solidFill>
                          <a:effectLst/>
                          <a:latin typeface="Avenir Next LT Pro Light" panose="020B0304020202020204" pitchFamily="34" charset="0"/>
                        </a:rPr>
                        <a:t>30</a:t>
                      </a:r>
                      <a:endParaRPr lang="en-US" sz="1700" b="0" dirty="0">
                        <a:solidFill>
                          <a:schemeClr val="tx1"/>
                        </a:solidFill>
                        <a:effectLst/>
                        <a:latin typeface="Avenir Next LT Pro Light" panose="020B03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80618605"/>
                  </a:ext>
                </a:extLst>
              </a:tr>
            </a:tbl>
          </a:graphicData>
        </a:graphic>
      </p:graphicFrame>
      <p:sp>
        <p:nvSpPr>
          <p:cNvPr id="12" name="Rectangle 1">
            <a:extLst>
              <a:ext uri="{FF2B5EF4-FFF2-40B4-BE49-F238E27FC236}">
                <a16:creationId xmlns:a16="http://schemas.microsoft.com/office/drawing/2014/main" id="{3EABB4EA-61E4-49BF-B5F3-68F03490BA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8475" y="240665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CDFDC03-3AD6-41F3-B817-2583E5F776E5}"/>
              </a:ext>
            </a:extLst>
          </p:cNvPr>
          <p:cNvSpPr txBox="1"/>
          <p:nvPr/>
        </p:nvSpPr>
        <p:spPr>
          <a:xfrm>
            <a:off x="570881" y="1486574"/>
            <a:ext cx="118359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venir Next LT Pro Light" panose="020B0304020202020204" pitchFamily="34" charset="0"/>
              </a:rPr>
              <a:t>No misinformation claims about vaccine, but several about testing, masks, lockdowns, severity/mortality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D45AF4F-03CC-4D8D-986D-82D0C586C3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871" y="5990216"/>
            <a:ext cx="2062480" cy="73152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348753" y="6010878"/>
            <a:ext cx="9065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*Percentage of respondents who said statement was “maybe,” “probably,” or “definitely” true.</a:t>
            </a:r>
          </a:p>
        </p:txBody>
      </p:sp>
    </p:spTree>
    <p:extLst>
      <p:ext uri="{BB962C8B-B14F-4D97-AF65-F5344CB8AC3E}">
        <p14:creationId xmlns:p14="http://schemas.microsoft.com/office/powerpoint/2010/main" val="1215745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>
                <a:latin typeface="Avenir Next LT Pro Light" panose="020B0304020202020204" pitchFamily="34" charset="0"/>
              </a:rPr>
              <a:t>Perceptions of COVID-19 Vaccine</a:t>
            </a:r>
            <a:endParaRPr lang="en-US" sz="2000" b="1" dirty="0">
              <a:latin typeface="Avenir Next LT Pro Light" panose="020B03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81231" y="6160219"/>
            <a:ext cx="68748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venir Next LT Pro Light" panose="020B0304020202020204" pitchFamily="34" charset="0"/>
              </a:rPr>
              <a:t>From Wave 1 NU/OSU </a:t>
            </a:r>
            <a:r>
              <a:rPr lang="en-US" dirty="0" err="1">
                <a:latin typeface="Avenir Next LT Pro Light" panose="020B0304020202020204" pitchFamily="34" charset="0"/>
              </a:rPr>
              <a:t>YouGov</a:t>
            </a:r>
            <a:r>
              <a:rPr lang="en-US" dirty="0">
                <a:latin typeface="Avenir Next LT Pro Light" panose="020B0304020202020204" pitchFamily="34" charset="0"/>
              </a:rPr>
              <a:t> December 2020 Survey, N=1200</a:t>
            </a:r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323253"/>
              </p:ext>
            </p:extLst>
          </p:nvPr>
        </p:nvGraphicFramePr>
        <p:xfrm>
          <a:off x="765689" y="1456268"/>
          <a:ext cx="10660622" cy="45825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CD45AF4F-03CC-4D8D-986D-82D0C586C33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7871" y="5990216"/>
            <a:ext cx="206248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1149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6358"/>
            <a:ext cx="10515600" cy="1116292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latin typeface="Avenir Next LT Pro Light" panose="020B0304020202020204" pitchFamily="34" charset="0"/>
              </a:rPr>
              <a:t>Related COVID-19 Policy Preferences</a:t>
            </a:r>
            <a:endParaRPr lang="en-US" sz="2000" b="1" dirty="0">
              <a:latin typeface="Avenir Next LT Pro Light" panose="020B03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03688" y="6196013"/>
            <a:ext cx="68748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venir Next LT Pro Light" panose="020B0304020202020204" pitchFamily="34" charset="0"/>
              </a:rPr>
              <a:t>From Wave 1 NU/OSU </a:t>
            </a:r>
            <a:r>
              <a:rPr lang="en-US" dirty="0" err="1">
                <a:latin typeface="Avenir Next LT Pro Light" panose="020B0304020202020204" pitchFamily="34" charset="0"/>
              </a:rPr>
              <a:t>YouGov</a:t>
            </a:r>
            <a:r>
              <a:rPr lang="en-US" dirty="0">
                <a:latin typeface="Avenir Next LT Pro Light" panose="020B0304020202020204" pitchFamily="34" charset="0"/>
              </a:rPr>
              <a:t> December 2020 Survey, N=1200</a:t>
            </a: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4323044"/>
              </p:ext>
            </p:extLst>
          </p:nvPr>
        </p:nvGraphicFramePr>
        <p:xfrm>
          <a:off x="353568" y="1371688"/>
          <a:ext cx="11375136" cy="4662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9" name="Picture 8">
            <a:extLst>
              <a:ext uri="{FF2B5EF4-FFF2-40B4-BE49-F238E27FC236}">
                <a16:creationId xmlns:a16="http://schemas.microsoft.com/office/drawing/2014/main" id="{CD45AF4F-03CC-4D8D-986D-82D0C586C33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7871" y="5990216"/>
            <a:ext cx="206248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1175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074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latin typeface="Avenir Next LT Pro Light" panose="020B0304020202020204" pitchFamily="34" charset="0"/>
              </a:rPr>
              <a:t>Likelihood of Getting COVID-19 Vaccine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34040563-14E7-4CAD-BD2A-80D23553E783}"/>
              </a:ext>
            </a:extLst>
          </p:cNvPr>
          <p:cNvGrpSpPr/>
          <p:nvPr/>
        </p:nvGrpSpPr>
        <p:grpSpPr>
          <a:xfrm>
            <a:off x="2270351" y="1128508"/>
            <a:ext cx="8105041" cy="5481298"/>
            <a:chOff x="2958758" y="1128508"/>
            <a:chExt cx="7651298" cy="5481298"/>
          </a:xfrm>
        </p:grpSpPr>
        <p:graphicFrame>
          <p:nvGraphicFramePr>
            <p:cNvPr id="4" name="Chart 3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680495826"/>
                </p:ext>
              </p:extLst>
            </p:nvPr>
          </p:nvGraphicFramePr>
          <p:xfrm>
            <a:off x="2958758" y="1128508"/>
            <a:ext cx="7651298" cy="512860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6" name="Oval 5"/>
            <p:cNvSpPr/>
            <p:nvPr/>
          </p:nvSpPr>
          <p:spPr>
            <a:xfrm>
              <a:off x="3481272" y="4607208"/>
              <a:ext cx="2112647" cy="2002598"/>
            </a:xfrm>
            <a:prstGeom prst="ellipse">
              <a:avLst/>
            </a:prstGeom>
            <a:noFill/>
            <a:ln w="412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8" name="Picture 7">
            <a:extLst>
              <a:ext uri="{FF2B5EF4-FFF2-40B4-BE49-F238E27FC236}">
                <a16:creationId xmlns:a16="http://schemas.microsoft.com/office/drawing/2014/main" id="{CD45AF4F-03CC-4D8D-986D-82D0C586C33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7871" y="5990216"/>
            <a:ext cx="2062480" cy="73152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054714" y="6358314"/>
            <a:ext cx="68748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Avenir Next LT Pro Light" panose="020B0304020202020204" pitchFamily="34" charset="0"/>
              </a:rPr>
              <a:t>From Wave 1 NU/OSU </a:t>
            </a:r>
            <a:r>
              <a:rPr lang="en-US" dirty="0" err="1">
                <a:latin typeface="Avenir Next LT Pro Light" panose="020B0304020202020204" pitchFamily="34" charset="0"/>
              </a:rPr>
              <a:t>YouGov</a:t>
            </a:r>
            <a:r>
              <a:rPr lang="en-US" dirty="0">
                <a:latin typeface="Avenir Next LT Pro Light" panose="020B0304020202020204" pitchFamily="34" charset="0"/>
              </a:rPr>
              <a:t> December 2020 Survey, N=1200</a:t>
            </a:r>
          </a:p>
        </p:txBody>
      </p:sp>
    </p:spTree>
    <p:extLst>
      <p:ext uri="{BB962C8B-B14F-4D97-AF65-F5344CB8AC3E}">
        <p14:creationId xmlns:p14="http://schemas.microsoft.com/office/powerpoint/2010/main" val="32560724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344" y="365125"/>
            <a:ext cx="12106656" cy="1325563"/>
          </a:xfrm>
        </p:spPr>
        <p:txBody>
          <a:bodyPr>
            <a:normAutofit/>
          </a:bodyPr>
          <a:lstStyle/>
          <a:p>
            <a:pPr algn="ctr"/>
            <a:r>
              <a:rPr lang="en-US" sz="3800" b="1" dirty="0">
                <a:latin typeface="Avenir Next LT Pro Light" panose="020B0304020202020204" pitchFamily="34" charset="0"/>
              </a:rPr>
              <a:t>What significantly differentiates “Vaccine Hesitant” from “Accepting?”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346" y="1760030"/>
            <a:ext cx="11327193" cy="4213165"/>
          </a:xfrm>
        </p:spPr>
        <p:txBody>
          <a:bodyPr>
            <a:normAutofit fontScale="92500" lnSpcReduction="20000"/>
          </a:bodyPr>
          <a:lstStyle/>
          <a:p>
            <a:r>
              <a:rPr lang="en-US" sz="3500" dirty="0">
                <a:latin typeface="Avenir Next LT Pro Light" panose="020B0304020202020204" pitchFamily="34" charset="0"/>
              </a:rPr>
              <a:t>More likely female, Black, more religious, and less interested in news </a:t>
            </a:r>
          </a:p>
          <a:p>
            <a:r>
              <a:rPr lang="en-US" sz="3500" dirty="0">
                <a:latin typeface="Avenir Next LT Pro Light" panose="020B0304020202020204" pitchFamily="34" charset="0"/>
              </a:rPr>
              <a:t>Less trusting of healthcare providers and public health experts</a:t>
            </a:r>
          </a:p>
          <a:p>
            <a:r>
              <a:rPr lang="en-US" sz="3500" dirty="0">
                <a:latin typeface="Avenir Next LT Pro Light" panose="020B0304020202020204" pitchFamily="34" charset="0"/>
              </a:rPr>
              <a:t>Less likely to get annual flu shot</a:t>
            </a:r>
          </a:p>
          <a:p>
            <a:r>
              <a:rPr lang="en-US" sz="3500" dirty="0">
                <a:latin typeface="Avenir Next LT Pro Light" panose="020B0304020202020204" pitchFamily="34" charset="0"/>
              </a:rPr>
              <a:t>Perceive COVID-19 vaccine as less safe and somewhat less effective</a:t>
            </a:r>
          </a:p>
          <a:p>
            <a:r>
              <a:rPr lang="en-US" sz="3500" dirty="0">
                <a:latin typeface="Avenir Next LT Pro Light" panose="020B0304020202020204" pitchFamily="34" charset="0"/>
              </a:rPr>
              <a:t>Somewhat more conspiratorial mentality</a:t>
            </a:r>
          </a:p>
          <a:p>
            <a:r>
              <a:rPr lang="en-US" sz="3500" dirty="0">
                <a:latin typeface="Avenir Next LT Pro Light" panose="020B0304020202020204" pitchFamily="34" charset="0"/>
              </a:rPr>
              <a:t>Somewhat more likely to believe COVID-19 misinformation, especially about severity/mortality</a:t>
            </a:r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03653" y="6042538"/>
            <a:ext cx="6365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venir Next LT Pro Light" panose="020B0304020202020204" pitchFamily="34" charset="0"/>
              </a:rPr>
              <a:t>Based on multinomial regression, </a:t>
            </a:r>
            <a:r>
              <a:rPr lang="en-US" dirty="0" err="1">
                <a:latin typeface="Avenir Next LT Pro Light" panose="020B0304020202020204" pitchFamily="34" charset="0"/>
              </a:rPr>
              <a:t>Nagelkerke</a:t>
            </a:r>
            <a:r>
              <a:rPr lang="en-US" dirty="0">
                <a:latin typeface="Avenir Next LT Pro Light" panose="020B0304020202020204" pitchFamily="34" charset="0"/>
              </a:rPr>
              <a:t> R-square=.61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2087581-782D-4086-966B-42BE93E342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648" y="5913909"/>
            <a:ext cx="206248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17812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>
                <a:latin typeface="Avenir Next LT Pro Light" panose="020B0304020202020204" pitchFamily="34" charset="0"/>
              </a:rPr>
              <a:t>What significantly differentiates “Vaccine Resistant” from “Accepting?”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3383" y="1640301"/>
            <a:ext cx="11236296" cy="4358856"/>
          </a:xfrm>
        </p:spPr>
        <p:txBody>
          <a:bodyPr>
            <a:normAutofit lnSpcReduction="10000"/>
          </a:bodyPr>
          <a:lstStyle/>
          <a:p>
            <a:r>
              <a:rPr lang="en-US" sz="3200" dirty="0">
                <a:latin typeface="Avenir Next LT Pro Light" panose="020B0304020202020204" pitchFamily="34" charset="0"/>
              </a:rPr>
              <a:t>More likely Black and younger, less education, more frequent FB use, less interest in news</a:t>
            </a:r>
          </a:p>
          <a:p>
            <a:r>
              <a:rPr lang="en-US" sz="3200" dirty="0">
                <a:latin typeface="Avenir Next LT Pro Light" panose="020B0304020202020204" pitchFamily="34" charset="0"/>
              </a:rPr>
              <a:t>Less trusting of pharmaceutical companies and scientists </a:t>
            </a:r>
          </a:p>
          <a:p>
            <a:r>
              <a:rPr lang="en-US" sz="3200" dirty="0">
                <a:latin typeface="Avenir Next LT Pro Light" panose="020B0304020202020204" pitchFamily="34" charset="0"/>
              </a:rPr>
              <a:t>Less likely to get flu shot </a:t>
            </a:r>
          </a:p>
          <a:p>
            <a:r>
              <a:rPr lang="en-US" sz="3200" dirty="0">
                <a:latin typeface="Avenir Next LT Pro Light" panose="020B0304020202020204" pitchFamily="34" charset="0"/>
              </a:rPr>
              <a:t>Believe less likely to contract COVID-19 and less severe</a:t>
            </a:r>
          </a:p>
          <a:p>
            <a:r>
              <a:rPr lang="en-US" sz="3200" dirty="0">
                <a:latin typeface="Avenir Next LT Pro Light" panose="020B0304020202020204" pitchFamily="34" charset="0"/>
              </a:rPr>
              <a:t>Perceive COVID-19 vaccine less safe and less effective</a:t>
            </a:r>
          </a:p>
          <a:p>
            <a:r>
              <a:rPr lang="en-US" sz="3200" dirty="0">
                <a:latin typeface="Avenir Next LT Pro Light" panose="020B0304020202020204" pitchFamily="34" charset="0"/>
              </a:rPr>
              <a:t>More individualistic values, conspiratorial mentality</a:t>
            </a:r>
          </a:p>
          <a:p>
            <a:r>
              <a:rPr lang="en-US" sz="3200" dirty="0">
                <a:latin typeface="Avenir Next LT Pro Light" panose="020B0304020202020204" pitchFamily="34" charset="0"/>
              </a:rPr>
              <a:t>More likely to believe COVID-19 misinformation in general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978833" y="5988279"/>
            <a:ext cx="6365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venir Next LT Pro Light" panose="020B0304020202020204" pitchFamily="34" charset="0"/>
              </a:rPr>
              <a:t>Based on multinomial regression, </a:t>
            </a:r>
            <a:r>
              <a:rPr lang="en-US" dirty="0" err="1">
                <a:latin typeface="Avenir Next LT Pro Light" panose="020B0304020202020204" pitchFamily="34" charset="0"/>
              </a:rPr>
              <a:t>Nagelkerke</a:t>
            </a:r>
            <a:r>
              <a:rPr lang="en-US" dirty="0">
                <a:latin typeface="Avenir Next LT Pro Light" panose="020B0304020202020204" pitchFamily="34" charset="0"/>
              </a:rPr>
              <a:t> R-square=.61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5CFCFA4-9C43-47D5-9F71-63B7B2CA2D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9320" y="5948769"/>
            <a:ext cx="2062479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88543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D5545-CEA8-4F17-84C9-84242693A1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800" b="1" dirty="0">
                <a:latin typeface="Avenir Next LT Pro Light" panose="020B0304020202020204" pitchFamily="34" charset="0"/>
              </a:rPr>
              <a:t>Strategic Implications for </a:t>
            </a:r>
            <a:br>
              <a:rPr lang="en-US" sz="4800" b="1" dirty="0">
                <a:latin typeface="Avenir Next LT Pro Light" panose="020B0304020202020204" pitchFamily="34" charset="0"/>
              </a:rPr>
            </a:br>
            <a:r>
              <a:rPr lang="en-US" sz="4800" b="1" dirty="0">
                <a:latin typeface="Avenir Next LT Pro Light" panose="020B0304020202020204" pitchFamily="34" charset="0"/>
              </a:rPr>
              <a:t>Communicating with Vaccine Hesitant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14D5EF-6708-45B1-A02D-D1A030BFD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679" y="1690688"/>
            <a:ext cx="11292716" cy="4658993"/>
          </a:xfrm>
        </p:spPr>
        <p:txBody>
          <a:bodyPr>
            <a:normAutofit lnSpcReduction="10000"/>
          </a:bodyPr>
          <a:lstStyle/>
          <a:p>
            <a:r>
              <a:rPr lang="en-US" sz="3200" dirty="0">
                <a:latin typeface="Avenir Next LT Pro Light" panose="020B0304020202020204" pitchFamily="34" charset="0"/>
              </a:rPr>
              <a:t>Focus messaging on </a:t>
            </a:r>
            <a:r>
              <a:rPr lang="en-US" sz="3200" b="1" i="1" dirty="0">
                <a:latin typeface="Avenir Next LT Pro Light" panose="020B0304020202020204" pitchFamily="34" charset="0"/>
              </a:rPr>
              <a:t>safety</a:t>
            </a:r>
            <a:r>
              <a:rPr lang="en-US" sz="3200" dirty="0">
                <a:latin typeface="Avenir Next LT Pro Light" panose="020B0304020202020204" pitchFamily="34" charset="0"/>
              </a:rPr>
              <a:t> rather than effectiveness of vaccine</a:t>
            </a:r>
          </a:p>
          <a:p>
            <a:r>
              <a:rPr lang="en-US" sz="3200" dirty="0">
                <a:latin typeface="Avenir Next LT Pro Light" panose="020B0304020202020204" pitchFamily="34" charset="0"/>
              </a:rPr>
              <a:t>Address historical and cultural distrust among Black community and build engagement </a:t>
            </a:r>
          </a:p>
          <a:p>
            <a:r>
              <a:rPr lang="en-US" sz="3200" dirty="0">
                <a:latin typeface="Avenir Next LT Pro Light" panose="020B0304020202020204" pitchFamily="34" charset="0"/>
              </a:rPr>
              <a:t>Understand gender differences in hesitancy </a:t>
            </a:r>
          </a:p>
          <a:p>
            <a:r>
              <a:rPr lang="en-US" sz="3200" dirty="0">
                <a:latin typeface="Avenir Next LT Pro Light" panose="020B0304020202020204" pitchFamily="34" charset="0"/>
              </a:rPr>
              <a:t>Build trust in health providers and public health actors </a:t>
            </a:r>
          </a:p>
          <a:p>
            <a:r>
              <a:rPr lang="en-US" sz="3200" dirty="0">
                <a:latin typeface="Avenir Next LT Pro Light" panose="020B0304020202020204" pitchFamily="34" charset="0"/>
              </a:rPr>
              <a:t>Leverage peer network and community champions, especially religious leaders and organizations </a:t>
            </a:r>
          </a:p>
          <a:p>
            <a:r>
              <a:rPr lang="en-US" sz="3200" dirty="0">
                <a:latin typeface="Avenir Next LT Pro Light" panose="020B0304020202020204" pitchFamily="34" charset="0"/>
              </a:rPr>
              <a:t>Some correcting/addressing misinformation about mortality</a:t>
            </a:r>
          </a:p>
          <a:p>
            <a:pPr marL="457200" lvl="1" indent="0" algn="ctr">
              <a:buNone/>
            </a:pPr>
            <a:r>
              <a:rPr lang="en-US" sz="2600" b="1" dirty="0">
                <a:solidFill>
                  <a:srgbClr val="C00000"/>
                </a:solidFill>
                <a:latin typeface="Avenir Next LT Pro Light" panose="020B0304020202020204" pitchFamily="34" charset="0"/>
              </a:rPr>
              <a:t>BUT monitor over time as misinformation evolves!!!!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7490CD8-9CAC-4657-8027-D91575BDBE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464" y="5922202"/>
            <a:ext cx="206248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46453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1203</TotalTime>
  <Words>943</Words>
  <Application>Microsoft Office PowerPoint</Application>
  <PresentationFormat>Widescreen</PresentationFormat>
  <Paragraphs>84</Paragraphs>
  <Slides>11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Avenir Next LT Pro Light</vt:lpstr>
      <vt:lpstr>Calibri</vt:lpstr>
      <vt:lpstr>Calibri Light</vt:lpstr>
      <vt:lpstr>Times New Roman</vt:lpstr>
      <vt:lpstr>Office Theme</vt:lpstr>
      <vt:lpstr>Public Attitudes about COVID-19 Vaccine  January 22, 2021</vt:lpstr>
      <vt:lpstr>RAPID: Quantifying the Downstream Effects of COVID-19 Online Health Information on Risk Perceptions, Decision Making, Policy Preferences, and Preventive Health Behaviors (NSF Award #2031705)</vt:lpstr>
      <vt:lpstr>November 2020: Some Most Shared COVID-19 Misinformation On Social Media</vt:lpstr>
      <vt:lpstr>Perceptions of COVID-19 Vaccine</vt:lpstr>
      <vt:lpstr>Related COVID-19 Policy Preferences</vt:lpstr>
      <vt:lpstr>Likelihood of Getting COVID-19 Vaccine</vt:lpstr>
      <vt:lpstr>What significantly differentiates “Vaccine Hesitant” from “Accepting?”</vt:lpstr>
      <vt:lpstr>What significantly differentiates “Vaccine Resistant” from “Accepting?”</vt:lpstr>
      <vt:lpstr>Strategic Implications for  Communicating with Vaccine Hesitant</vt:lpstr>
      <vt:lpstr>December 2020: COVID-19 Vaccine  Misinformation Emerges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erik nisbet</dc:creator>
  <cp:lastModifiedBy>Edyta Wojno</cp:lastModifiedBy>
  <cp:revision>123</cp:revision>
  <dcterms:created xsi:type="dcterms:W3CDTF">2020-12-03T17:19:51Z</dcterms:created>
  <dcterms:modified xsi:type="dcterms:W3CDTF">2021-03-26T17:12:34Z</dcterms:modified>
</cp:coreProperties>
</file>