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7851" r:id="rId3"/>
    <p:sldId id="7849" r:id="rId4"/>
    <p:sldId id="7841" r:id="rId5"/>
    <p:sldId id="7852" r:id="rId6"/>
    <p:sldId id="7853" r:id="rId7"/>
    <p:sldId id="7804" r:id="rId8"/>
    <p:sldId id="7856" r:id="rId9"/>
    <p:sldId id="7854" r:id="rId10"/>
    <p:sldId id="7855" r:id="rId11"/>
    <p:sldId id="7848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94" autoAdjust="0"/>
  </p:normalViewPr>
  <p:slideViewPr>
    <p:cSldViewPr snapToGrid="0" snapToObjects="1">
      <p:cViewPr varScale="1">
        <p:scale>
          <a:sx n="90" d="100"/>
          <a:sy n="90" d="100"/>
        </p:scale>
        <p:origin x="6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73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0D-4EBF-9BE6-BAAED58C1A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0D-4EBF-9BE6-BAAED58C1A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0D-4EBF-9BE6-BAAED58C1A7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0D-4EBF-9BE6-BAAED58C1A7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0D-4EBF-9BE6-BAAED58C1A7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0D-4EBF-9BE6-BAAED58C1A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0D-4EBF-9BE6-BAAED58C1A7C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0D-4EBF-9BE6-BAAED58C1A7C}"/>
              </c:ext>
            </c:extLst>
          </c:dPt>
          <c:cat>
            <c:strRef>
              <c:f>Sheet1!$A$2:$A$9</c:f>
              <c:strCache>
                <c:ptCount val="8"/>
                <c:pt idx="0">
                  <c:v>Protein Subunit</c:v>
                </c:pt>
                <c:pt idx="1">
                  <c:v>Non-replicating viral vector</c:v>
                </c:pt>
                <c:pt idx="2">
                  <c:v>RNA</c:v>
                </c:pt>
                <c:pt idx="3">
                  <c:v>DNA</c:v>
                </c:pt>
                <c:pt idx="4">
                  <c:v>Replicating viral vector</c:v>
                </c:pt>
                <c:pt idx="5">
                  <c:v>Inactivated virus</c:v>
                </c:pt>
                <c:pt idx="6">
                  <c:v>VLP</c:v>
                </c:pt>
                <c:pt idx="7">
                  <c:v>Live attenuated virus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</c:v>
                </c:pt>
                <c:pt idx="1">
                  <c:v>19</c:v>
                </c:pt>
                <c:pt idx="2">
                  <c:v>22</c:v>
                </c:pt>
                <c:pt idx="3">
                  <c:v>14</c:v>
                </c:pt>
                <c:pt idx="4">
                  <c:v>17</c:v>
                </c:pt>
                <c:pt idx="5">
                  <c:v>15</c:v>
                </c:pt>
                <c:pt idx="6">
                  <c:v>16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10D-4EBF-9BE6-BAAED58C1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73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FE-4BF3-978D-5328F419872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E-48F2-BF9C-5F894A7F2EF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E-4BF3-978D-5328F419872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E-48F2-BF9C-5F894A7F2EF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9E-48F2-BF9C-5F894A7F2EF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9E-48F2-BF9C-5F894A7F2E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9E-48F2-BF9C-5F894A7F2EF5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2FE-4BF3-978D-5328F419872D}"/>
              </c:ext>
            </c:extLst>
          </c:dPt>
          <c:cat>
            <c:strRef>
              <c:f>Sheet1!$A$2:$A$9</c:f>
              <c:strCache>
                <c:ptCount val="8"/>
                <c:pt idx="0">
                  <c:v>Protein Subunit</c:v>
                </c:pt>
                <c:pt idx="1">
                  <c:v>Non-replicating viral vector</c:v>
                </c:pt>
                <c:pt idx="2">
                  <c:v>RNA</c:v>
                </c:pt>
                <c:pt idx="3">
                  <c:v>DNA</c:v>
                </c:pt>
                <c:pt idx="4">
                  <c:v>Replicating viral vector</c:v>
                </c:pt>
                <c:pt idx="5">
                  <c:v>Inactivated virus</c:v>
                </c:pt>
                <c:pt idx="6">
                  <c:v>VLP</c:v>
                </c:pt>
                <c:pt idx="7">
                  <c:v>Live attenuated virus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E-4BF3-978D-5328F4198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73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0D-4EBF-9BE6-BAAED58C1A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0D-4EBF-9BE6-BAAED58C1A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0D-4EBF-9BE6-BAAED58C1A7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0D-4EBF-9BE6-BAAED58C1A7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0D-4EBF-9BE6-BAAED58C1A7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0D-4EBF-9BE6-BAAED58C1A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0D-4EBF-9BE6-BAAED58C1A7C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0D-4EBF-9BE6-BAAED58C1A7C}"/>
              </c:ext>
            </c:extLst>
          </c:dPt>
          <c:cat>
            <c:strRef>
              <c:f>Sheet1!$A$2:$A$9</c:f>
              <c:strCache>
                <c:ptCount val="8"/>
                <c:pt idx="0">
                  <c:v>Protein Subunit</c:v>
                </c:pt>
                <c:pt idx="1">
                  <c:v>Non-replicating viral vector</c:v>
                </c:pt>
                <c:pt idx="2">
                  <c:v>RNA</c:v>
                </c:pt>
                <c:pt idx="3">
                  <c:v>DNA</c:v>
                </c:pt>
                <c:pt idx="4">
                  <c:v>Replicating viral vector</c:v>
                </c:pt>
                <c:pt idx="5">
                  <c:v>Inactivated virus</c:v>
                </c:pt>
                <c:pt idx="6">
                  <c:v>VLP</c:v>
                </c:pt>
                <c:pt idx="7">
                  <c:v>Live attenuated virus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</c:v>
                </c:pt>
                <c:pt idx="1">
                  <c:v>19</c:v>
                </c:pt>
                <c:pt idx="2">
                  <c:v>22</c:v>
                </c:pt>
                <c:pt idx="3">
                  <c:v>14</c:v>
                </c:pt>
                <c:pt idx="4">
                  <c:v>17</c:v>
                </c:pt>
                <c:pt idx="5">
                  <c:v>15</c:v>
                </c:pt>
                <c:pt idx="6">
                  <c:v>16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10D-4EBF-9BE6-BAAED58C1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73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FE-4BF3-978D-5328F419872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E-48F2-BF9C-5F894A7F2EF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E-4BF3-978D-5328F419872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E-48F2-BF9C-5F894A7F2EF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9E-48F2-BF9C-5F894A7F2EF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9E-48F2-BF9C-5F894A7F2E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9E-48F2-BF9C-5F894A7F2EF5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2FE-4BF3-978D-5328F419872D}"/>
              </c:ext>
            </c:extLst>
          </c:dPt>
          <c:cat>
            <c:strRef>
              <c:f>Sheet1!$A$2:$A$9</c:f>
              <c:strCache>
                <c:ptCount val="8"/>
                <c:pt idx="0">
                  <c:v>Protein Subunit</c:v>
                </c:pt>
                <c:pt idx="1">
                  <c:v>Non-replicating viral vector</c:v>
                </c:pt>
                <c:pt idx="2">
                  <c:v>RNA</c:v>
                </c:pt>
                <c:pt idx="3">
                  <c:v>DNA</c:v>
                </c:pt>
                <c:pt idx="4">
                  <c:v>Replicating viral vector</c:v>
                </c:pt>
                <c:pt idx="5">
                  <c:v>Inactivated virus</c:v>
                </c:pt>
                <c:pt idx="6">
                  <c:v>VLP</c:v>
                </c:pt>
                <c:pt idx="7">
                  <c:v>Live attenuated virus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E-4BF3-978D-5328F4198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ECDE8-14CE-425D-96E8-8EB7A384E1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34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737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53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63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618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https://www.who.int/publications/m/item/draft-landscape-of-covid-19-candidate-vaccines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8C159-E797-4669-A2E8-58ADA9D181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6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https://www.who.int/publications/m/item/draft-landscape-of-covid-19-candidate-vaccines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8C159-E797-4669-A2E8-58ADA9D181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5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091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CDE8-14CE-425D-96E8-8EB7A384E19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383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57571" y="-916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WU PPT Wide Opt 2 - No Wordmark_Separator 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pic>
        <p:nvPicPr>
          <p:cNvPr id="4" name="Picture 3" descr="NWU PPT Wide Opt 2 - No Wordmark_Separator 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WU PPT Wide Opt 2_Mast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5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WU PPT Wide Opt 2_Cov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643" y="1782611"/>
            <a:ext cx="6395356" cy="795890"/>
          </a:xfrm>
        </p:spPr>
        <p:txBody>
          <a:bodyPr>
            <a:noAutofit/>
          </a:bodyPr>
          <a:lstStyle/>
          <a:p>
            <a:pPr algn="l">
              <a:lnSpc>
                <a:spcPts val="3500"/>
              </a:lnSpc>
              <a:spcAft>
                <a:spcPts val="1800"/>
              </a:spcAft>
            </a:pPr>
            <a:r>
              <a:rPr lang="en-US" sz="3600" b="1" dirty="0"/>
              <a:t>T CELL IMMUNITY AND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644" y="2760440"/>
            <a:ext cx="6395355" cy="948879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James Rothman, PhD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Nobel Laureate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Sterling Professor of Cell Biology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Director, Nanobiology Institute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i="1" dirty="0">
                <a:solidFill>
                  <a:srgbClr val="000000"/>
                </a:solidFill>
              </a:rPr>
              <a:t>ale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0D3B-3151-4654-A8EC-61FEA124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6" y="157093"/>
            <a:ext cx="8645367" cy="408385"/>
          </a:xfrm>
        </p:spPr>
        <p:txBody>
          <a:bodyPr>
            <a:noAutofit/>
          </a:bodyPr>
          <a:lstStyle/>
          <a:p>
            <a:r>
              <a:rPr lang="en-US" sz="1800" b="1" dirty="0"/>
              <a:t>AN ENTIRELY UNNECESSARY CHALLENGE: MISINFORMATION ON THE VACCINES IS ALREADY ABUNDANT 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9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614424-C91B-4655-81AF-2F145D41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52" y="3272465"/>
            <a:ext cx="7862411" cy="12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What is being said publicly about what the vaccines will do is not what the trials are evaluating</a:t>
            </a:r>
          </a:p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Other misinformation is also circulating: the RNA vaccines will permanently modify recipient’s DNA</a:t>
            </a:r>
          </a:p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64% of Americans intend to be vaccinated vs 79% international average, from multiple polls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20FC0-EA7C-4909-89BF-6E3407EBBBFC}"/>
              </a:ext>
            </a:extLst>
          </p:cNvPr>
          <p:cNvSpPr txBox="1"/>
          <p:nvPr/>
        </p:nvSpPr>
        <p:spPr>
          <a:xfrm>
            <a:off x="4811317" y="2735849"/>
            <a:ext cx="3881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r>
              <a:rPr lang="en-CA" sz="1050" b="0" dirty="0"/>
              <a:t>From </a:t>
            </a:r>
            <a:r>
              <a:rPr lang="fr-FR" sz="1050" b="0" dirty="0" err="1"/>
              <a:t>Doshi</a:t>
            </a:r>
            <a:r>
              <a:rPr lang="fr-FR" sz="1050" b="0" dirty="0"/>
              <a:t> P, </a:t>
            </a:r>
            <a:r>
              <a:rPr lang="fr-FR" sz="1050" b="0" i="1" dirty="0"/>
              <a:t>BMJ</a:t>
            </a:r>
            <a:r>
              <a:rPr lang="fr-FR" sz="1050" b="0" dirty="0"/>
              <a:t> 2020;371:m4037 | </a:t>
            </a:r>
            <a:r>
              <a:rPr lang="fr-FR" sz="1050" b="0" dirty="0" err="1"/>
              <a:t>doi</a:t>
            </a:r>
            <a:r>
              <a:rPr lang="fr-FR" sz="1050" b="0" dirty="0"/>
              <a:t>: 10.1136/bmj.m4037</a:t>
            </a:r>
            <a:endParaRPr lang="en-CA" sz="1050" b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27E0B-0239-4980-BE53-AF571380D5CC}"/>
              </a:ext>
            </a:extLst>
          </p:cNvPr>
          <p:cNvGrpSpPr/>
          <p:nvPr/>
        </p:nvGrpSpPr>
        <p:grpSpPr>
          <a:xfrm>
            <a:off x="1457219" y="685463"/>
            <a:ext cx="7247074" cy="2059406"/>
            <a:chOff x="515651" y="1015075"/>
            <a:chExt cx="9662765" cy="27458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077C90-2B8A-40A7-B7CF-5D4A58382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561"/>
            <a:stretch/>
          </p:blipFill>
          <p:spPr>
            <a:xfrm>
              <a:off x="515651" y="1900236"/>
              <a:ext cx="9662765" cy="18607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082728-82AA-4A35-A9F6-3894E7E7E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4819"/>
            <a:stretch/>
          </p:blipFill>
          <p:spPr>
            <a:xfrm>
              <a:off x="515651" y="1015075"/>
              <a:ext cx="9662765" cy="928025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C07E2313-F493-4103-BA38-EC79D4491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71" y="1146248"/>
            <a:ext cx="1312361" cy="6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200" b="1" dirty="0"/>
              <a:t>What the studies evaluate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36D3590-760D-4D3B-8842-E8DED56B1A35}"/>
              </a:ext>
            </a:extLst>
          </p:cNvPr>
          <p:cNvSpPr/>
          <p:nvPr/>
        </p:nvSpPr>
        <p:spPr>
          <a:xfrm flipH="1">
            <a:off x="1236407" y="1369928"/>
            <a:ext cx="189000" cy="405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F60D685-FFE0-4FF3-9BEC-EC71D929434A}"/>
              </a:ext>
            </a:extLst>
          </p:cNvPr>
          <p:cNvSpPr/>
          <p:nvPr/>
        </p:nvSpPr>
        <p:spPr>
          <a:xfrm flipH="1">
            <a:off x="1232834" y="1816413"/>
            <a:ext cx="189000" cy="918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8D7D965-46C7-41D0-AD90-17444B3F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" y="2028687"/>
            <a:ext cx="1177311" cy="6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200" b="1" dirty="0"/>
              <a:t>What is been said in the mass media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6CD1B-50A9-4A08-A5B5-E3E5C4E6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1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" y="95250"/>
            <a:ext cx="8645367" cy="4083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ISSUES TO DISCUSS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10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092461-7F79-4905-9FD3-B765A3525840}"/>
              </a:ext>
            </a:extLst>
          </p:cNvPr>
          <p:cNvSpPr txBox="1">
            <a:spLocks/>
          </p:cNvSpPr>
          <p:nvPr/>
        </p:nvSpPr>
        <p:spPr>
          <a:xfrm>
            <a:off x="407193" y="830272"/>
            <a:ext cx="8547719" cy="3306785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Multiple vaccine platforms &amp; incomplete characterization of the immune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How do we compare apples to apples?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What is the best way to asses longevity of immune protection?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Emergency authorization approvals will require data to be collected for 1 year or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How do we make cellular response measurements a key component of that evaluation?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Which T cell assays are appropriate?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Already evidence of lack of vaccine efficacy in high risk groups 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Urgent issue to address; what is the path?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Mass &amp; online media communication is already a swamp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350" dirty="0">
                <a:latin typeface="Arial" panose="020B0604020202020204" pitchFamily="34" charset="0"/>
                <a:cs typeface="Arial" panose="020B0604020202020204" pitchFamily="34" charset="0"/>
              </a:rPr>
              <a:t>How can we impact the discourse?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83988-DD38-40C9-80B4-2517CB7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68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2" y="47732"/>
            <a:ext cx="9112250" cy="4083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OTHER CORONA VIRUSES GENERATE SHORT-TERM HUMORAL BUT LONG TERM CELLULAR IMMUNITY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D2177-36DF-4FDC-8897-D32064040391}" type="slidenum">
              <a:rPr kumimoji="0" lang="en-CA" sz="750" b="1" i="0" u="none" strike="noStrike" kern="1200" cap="none" spc="0" normalizeH="0" baseline="0" noProof="0">
                <a:ln>
                  <a:noFill/>
                </a:ln>
                <a:solidFill>
                  <a:srgbClr val="D2DCE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750" b="1" i="0" u="none" strike="noStrike" kern="1200" cap="none" spc="0" normalizeH="0" baseline="0" noProof="0" dirty="0">
              <a:ln>
                <a:noFill/>
              </a:ln>
              <a:solidFill>
                <a:srgbClr val="D2DCE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2DDF4ECF-0933-4717-88C0-F1D94AEA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598" y="789866"/>
            <a:ext cx="2808720" cy="2588776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lived T cell immunity &amp; short lived Ab immunity also characterized the earlier SARS and MERS coronavirus epidemics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CD8</a:t>
            </a:r>
            <a:r>
              <a:rPr kumimoji="0" lang="en-CA" sz="1500" b="0" i="0" u="none" strike="noStrike" kern="1200" cap="none" spc="0" normalizeH="0" baseline="3000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 cells critical for clearance of lung viral infections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vaccination strategies aimed at eliciting neutralizing antibodies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35C92-A78A-45EA-BEE5-051E53AE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4" y="991655"/>
            <a:ext cx="2242857" cy="15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91850-81BD-4811-8EBF-8FE58DE60B79}"/>
              </a:ext>
            </a:extLst>
          </p:cNvPr>
          <p:cNvSpPr txBox="1"/>
          <p:nvPr/>
        </p:nvSpPr>
        <p:spPr>
          <a:xfrm>
            <a:off x="216405" y="2577315"/>
            <a:ext cx="215027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 F...Cao WC</a:t>
            </a:r>
            <a:r>
              <a:rPr kumimoji="0" lang="da-DK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J</a:t>
            </a:r>
            <a:r>
              <a:rPr kumimoji="0" lang="en-CA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Immunol</a:t>
            </a:r>
            <a:r>
              <a:rPr kumimoji="0" lang="en-CA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186:7264, 2011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5A667-2975-42F1-B194-D71F2E6C0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01" y="1084512"/>
            <a:ext cx="3435714" cy="146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266C4-6A50-4D87-9E72-105F540B3085}"/>
              </a:ext>
            </a:extLst>
          </p:cNvPr>
          <p:cNvSpPr txBox="1"/>
          <p:nvPr/>
        </p:nvSpPr>
        <p:spPr>
          <a:xfrm>
            <a:off x="4103963" y="2616426"/>
            <a:ext cx="20471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 OW...Tan YJ</a:t>
            </a:r>
            <a:r>
              <a:rPr kumimoji="0" lang="da-DK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</a:t>
            </a:r>
            <a:r>
              <a:rPr kumimoji="0" lang="en-CA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CA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34:2008, 2016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D28464A-32F3-440D-AE7E-5AD3AEDA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498" y="596378"/>
            <a:ext cx="3654404" cy="31552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SARS-specific T cell levels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57714C92-5810-4654-8989-A438DB57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27" y="983954"/>
            <a:ext cx="1192477" cy="40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+ 6 years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5FDA547-9912-48B3-AEE6-847BBCDCA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220" y="983954"/>
            <a:ext cx="1192477" cy="40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+ 9-11 years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A9F9D47-75F2-4E6A-9344-2FE253390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630" y="2761740"/>
            <a:ext cx="3654404" cy="31552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SARS-specific B cell response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43258-E6C5-4616-88A9-795F2593CDE6}"/>
              </a:ext>
            </a:extLst>
          </p:cNvPr>
          <p:cNvSpPr/>
          <p:nvPr/>
        </p:nvSpPr>
        <p:spPr>
          <a:xfrm>
            <a:off x="223013" y="860163"/>
            <a:ext cx="5873303" cy="168863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3E4030D-7468-44B8-9831-56B8E6818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45" y="3072290"/>
            <a:ext cx="2608274" cy="1263036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 titer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reduction within 1 year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 reduction within 2 years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B0E6F9-8065-45E3-B44E-8083211F935A}"/>
              </a:ext>
            </a:extLst>
          </p:cNvPr>
          <p:cNvGrpSpPr/>
          <p:nvPr/>
        </p:nvGrpSpPr>
        <p:grpSpPr>
          <a:xfrm>
            <a:off x="3257271" y="3156576"/>
            <a:ext cx="2629458" cy="1517433"/>
            <a:chOff x="4571999" y="4173721"/>
            <a:chExt cx="3505944" cy="20232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A06E7A-D8FB-40BA-BC05-CEC9C6C8D5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24330" y="4173721"/>
              <a:ext cx="3054173" cy="2023244"/>
              <a:chOff x="4033916" y="4601056"/>
              <a:chExt cx="3214919" cy="21297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54A6ED5-8EEC-4D2B-A62C-E0B13B8068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0487" b="55131"/>
              <a:stretch/>
            </p:blipFill>
            <p:spPr>
              <a:xfrm>
                <a:off x="4091058" y="4601056"/>
                <a:ext cx="3157777" cy="126487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CCFADED-CE32-49C8-AD4B-B410C9BC9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68686" r="20197"/>
              <a:stretch/>
            </p:blipFill>
            <p:spPr>
              <a:xfrm>
                <a:off x="4033916" y="5865934"/>
                <a:ext cx="3214919" cy="864853"/>
              </a:xfrm>
              <a:prstGeom prst="rect">
                <a:avLst/>
              </a:prstGeom>
            </p:spPr>
          </p:pic>
        </p:grp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5720ADA-33BD-4C85-971E-D49D6820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599" y="4237808"/>
              <a:ext cx="1173451" cy="45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87F90413-E296-46B3-8CDC-C99698000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977" y="4237808"/>
              <a:ext cx="961966" cy="45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control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282A2E8-1D2B-4968-89CE-3A4A7AB6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8050" y="4201427"/>
              <a:ext cx="695505" cy="489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 Ag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46A199EA-1B50-49DE-88EC-B92E6EF29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4786882"/>
              <a:ext cx="885883" cy="540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 Patients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D7D11F11-D021-4DD9-B14B-D7967799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5462498"/>
              <a:ext cx="885883" cy="540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 Control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49557706-453A-4700-9EF5-67F4407A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924" y="4213762"/>
              <a:ext cx="352031" cy="357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68580" tIns="34290" rIns="68580" bIns="34290" rtlCol="0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ct val="85000"/>
                <a:buFontTx/>
                <a:buNone/>
                <a:tabLst/>
                <a:defRPr/>
              </a:pP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82196-7AE9-4688-947F-F4F54C447E18}"/>
              </a:ext>
            </a:extLst>
          </p:cNvPr>
          <p:cNvSpPr/>
          <p:nvPr/>
        </p:nvSpPr>
        <p:spPr>
          <a:xfrm>
            <a:off x="212462" y="3007033"/>
            <a:ext cx="5873303" cy="168863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1BB84F70-7160-4898-99F5-893094E9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637" y="3042012"/>
            <a:ext cx="2608274" cy="26836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memory B cells remain at 6 years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B08484-455C-438B-BA69-725607C5CFC9}"/>
              </a:ext>
            </a:extLst>
          </p:cNvPr>
          <p:cNvSpPr txBox="1"/>
          <p:nvPr/>
        </p:nvSpPr>
        <p:spPr>
          <a:xfrm>
            <a:off x="4239265" y="4552652"/>
            <a:ext cx="213607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 F...Cao WC</a:t>
            </a:r>
            <a:r>
              <a:rPr kumimoji="0" lang="da-DK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J</a:t>
            </a:r>
            <a:r>
              <a:rPr kumimoji="0" lang="en-CA" sz="750" b="0" i="1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Immunol</a:t>
            </a:r>
            <a:r>
              <a:rPr kumimoji="0" lang="en-CA" sz="750" b="0" i="0" u="none" strike="noStrike" kern="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186:7264, 2011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89E90-7F4D-43AF-AC23-0D2F606C3938}"/>
              </a:ext>
            </a:extLst>
          </p:cNvPr>
          <p:cNvSpPr txBox="1"/>
          <p:nvPr/>
        </p:nvSpPr>
        <p:spPr>
          <a:xfrm>
            <a:off x="6529895" y="3761852"/>
            <a:ext cx="2473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Schmidt ME &amp;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Varga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SM.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Front. Immunol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doi:10.3389/fimmu.2018.00678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Peng H…Wu CY.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</a:t>
            </a:r>
            <a:r>
              <a:rPr kumimoji="0" lang="en-US" sz="900" b="0" i="1" u="none" strike="noStrike" kern="0" cap="none" spc="0" normalizeH="0" baseline="0" noProof="0" dirty="0" err="1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Virol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351:466;2006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Oh HLJ…Tan YJ.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Emerg </a:t>
            </a:r>
            <a:r>
              <a:rPr kumimoji="0" lang="en-US" sz="900" b="0" i="1" u="none" strike="noStrike" kern="0" cap="none" spc="0" normalizeH="0" baseline="0" noProof="0" dirty="0" err="1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Microb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 &amp; Infections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1:e23;2012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Liu WJ…Gao GF.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Antiviral Res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137:82;2017</a:t>
            </a:r>
            <a:endParaRPr kumimoji="0" lang="da-DK" sz="900" b="0" i="0" u="none" strike="noStrike" kern="0" cap="none" spc="0" normalizeH="0" baseline="0" noProof="0" dirty="0">
              <a:ln>
                <a:noFill/>
              </a:ln>
              <a:solidFill>
                <a:srgbClr val="6C758A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7D725-15BE-44C1-A614-02C92567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E12CD-FCB1-464E-A775-0B83FDDAC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25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7" y="53768"/>
            <a:ext cx="9210237" cy="43547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/>
              <a:t>    COVID PATIENTS ALSO MAKE ANTIBODIES BUT THEY ARE MOSTLY SHORT-LIVED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E7B1923-D6B8-4E8F-8D16-D6C0B5F5EAE2}"/>
              </a:ext>
            </a:extLst>
          </p:cNvPr>
          <p:cNvGrpSpPr/>
          <p:nvPr/>
        </p:nvGrpSpPr>
        <p:grpSpPr>
          <a:xfrm>
            <a:off x="113057" y="584257"/>
            <a:ext cx="4628837" cy="4368170"/>
            <a:chOff x="-395465" y="1390533"/>
            <a:chExt cx="6171783" cy="5824226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301B49F-9516-466B-BC69-D6F730FBB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03" t="38349" r="24599" b="33472"/>
            <a:stretch/>
          </p:blipFill>
          <p:spPr>
            <a:xfrm>
              <a:off x="1117007" y="1390533"/>
              <a:ext cx="3389936" cy="2608897"/>
            </a:xfrm>
            <a:prstGeom prst="rect">
              <a:avLst/>
            </a:prstGeom>
          </p:spPr>
        </p:pic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A7E2DE0-BF40-4759-9BE2-C46B8D0D196D}"/>
                </a:ext>
              </a:extLst>
            </p:cNvPr>
            <p:cNvSpPr/>
            <p:nvPr/>
          </p:nvSpPr>
          <p:spPr>
            <a:xfrm>
              <a:off x="1426445" y="3682254"/>
              <a:ext cx="2889783" cy="213550"/>
            </a:xfrm>
            <a:prstGeom prst="roundRect">
              <a:avLst/>
            </a:prstGeom>
            <a:noFill/>
            <a:ln w="28575">
              <a:solidFill>
                <a:srgbClr val="FF9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algn="l"/>
              <a:endParaRPr lang="en-CA" sz="1350" dirty="0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E40116B-662B-4DDB-BBB7-FD6782809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396" t="36600" r="13336" b="33104"/>
            <a:stretch/>
          </p:blipFill>
          <p:spPr>
            <a:xfrm>
              <a:off x="1077034" y="4019577"/>
              <a:ext cx="3117168" cy="2586737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AB7F802-5C73-4D92-9D62-69EA4BEC8B27}"/>
                </a:ext>
              </a:extLst>
            </p:cNvPr>
            <p:cNvCxnSpPr>
              <a:cxnSpLocks/>
              <a:stCxn id="68" idx="3"/>
              <a:endCxn id="75" idx="1"/>
            </p:cNvCxnSpPr>
            <p:nvPr/>
          </p:nvCxnSpPr>
          <p:spPr>
            <a:xfrm>
              <a:off x="4316227" y="3789030"/>
              <a:ext cx="309439" cy="15537"/>
            </a:xfrm>
            <a:prstGeom prst="straightConnector1">
              <a:avLst/>
            </a:prstGeom>
            <a:ln w="28575">
              <a:solidFill>
                <a:srgbClr val="FF9015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B6CB911A-2DC5-40EE-9602-77456D10D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98" y="2192328"/>
              <a:ext cx="1147723" cy="6577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b="1" dirty="0">
                  <a:solidFill>
                    <a:srgbClr val="12284C"/>
                  </a:solidFill>
                </a:rPr>
                <a:t>IgG level (log</a:t>
              </a:r>
              <a:r>
                <a:rPr lang="en-CA" sz="675" b="1" dirty="0">
                  <a:solidFill>
                    <a:srgbClr val="12284C"/>
                  </a:solidFill>
                </a:rPr>
                <a:t>2</a:t>
              </a:r>
              <a:r>
                <a:rPr lang="en-CA" b="1" dirty="0">
                  <a:solidFill>
                    <a:srgbClr val="12284C"/>
                  </a:solidFill>
                </a:rPr>
                <a:t>)</a:t>
              </a: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1C0590A1-1D22-47DC-AE95-203936428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24" y="6556980"/>
              <a:ext cx="1378969" cy="6577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lnSpc>
                  <a:spcPts val="750"/>
                </a:lnSpc>
                <a:buNone/>
              </a:pPr>
              <a:r>
                <a:rPr lang="en-CA" sz="1050" dirty="0">
                  <a:solidFill>
                    <a:srgbClr val="12284C"/>
                  </a:solidFill>
                </a:rPr>
                <a:t>Asymptomatic</a:t>
              </a:r>
            </a:p>
            <a:p>
              <a:pPr marL="0" indent="0" algn="ctr">
                <a:lnSpc>
                  <a:spcPts val="750"/>
                </a:lnSpc>
                <a:buNone/>
              </a:pPr>
              <a:r>
                <a:rPr lang="en-CA" sz="1050" dirty="0">
                  <a:solidFill>
                    <a:srgbClr val="12284C"/>
                  </a:solidFill>
                </a:rPr>
                <a:t>(n=37)</a:t>
              </a:r>
            </a:p>
          </p:txBody>
        </p:sp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9FBEDA4A-1392-471D-80F4-6F9562AA0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5465" y="4879454"/>
              <a:ext cx="1642373" cy="866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b="1" dirty="0">
                  <a:solidFill>
                    <a:srgbClr val="12284C"/>
                  </a:solidFill>
                </a:rPr>
                <a:t>Neutralization</a:t>
              </a:r>
            </a:p>
            <a:p>
              <a:pPr marL="0" indent="0" algn="ctr">
                <a:buNone/>
              </a:pPr>
              <a:r>
                <a:rPr lang="en-CA" b="1" dirty="0">
                  <a:solidFill>
                    <a:srgbClr val="12284C"/>
                  </a:solidFill>
                </a:rPr>
                <a:t>rate (%)</a:t>
              </a:r>
            </a:p>
          </p:txBody>
        </p:sp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9AE6CA8F-FCAF-4D95-B30B-DA95C58DE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010" y="6549606"/>
              <a:ext cx="1378969" cy="6577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lnSpc>
                  <a:spcPts val="750"/>
                </a:lnSpc>
                <a:buNone/>
              </a:pPr>
              <a:r>
                <a:rPr lang="en-CA" sz="1050" dirty="0">
                  <a:solidFill>
                    <a:srgbClr val="12284C"/>
                  </a:solidFill>
                </a:rPr>
                <a:t>Symptomatic</a:t>
              </a:r>
            </a:p>
            <a:p>
              <a:pPr marL="0" indent="0" algn="ctr">
                <a:lnSpc>
                  <a:spcPts val="750"/>
                </a:lnSpc>
                <a:buNone/>
              </a:pPr>
              <a:r>
                <a:rPr lang="en-CA" sz="1050" dirty="0">
                  <a:solidFill>
                    <a:srgbClr val="12284C"/>
                  </a:solidFill>
                </a:rPr>
                <a:t>(n=37)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5FD6C66-C7D5-44EE-8C20-1268189E17BD}"/>
                </a:ext>
              </a:extLst>
            </p:cNvPr>
            <p:cNvSpPr txBox="1"/>
            <p:nvPr/>
          </p:nvSpPr>
          <p:spPr>
            <a:xfrm>
              <a:off x="4625666" y="3635290"/>
              <a:ext cx="1150652" cy="338555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buSzPct val="85000"/>
              </a:pPr>
              <a:r>
                <a:rPr lang="en-CA" sz="1050" b="1" dirty="0">
                  <a:solidFill>
                    <a:srgbClr val="FF9015"/>
                  </a:solidFill>
                </a:rPr>
                <a:t>No Ab titer</a:t>
              </a:r>
              <a:endParaRPr lang="en-CA" sz="1050" dirty="0">
                <a:solidFill>
                  <a:srgbClr val="FF9015"/>
                </a:solidFill>
              </a:endParaRPr>
            </a:p>
          </p:txBody>
        </p:sp>
      </p:grpSp>
      <p:sp>
        <p:nvSpPr>
          <p:cNvPr id="76" name="Rectangle 15">
            <a:extLst>
              <a:ext uri="{FF2B5EF4-FFF2-40B4-BE49-F238E27FC236}">
                <a16:creationId xmlns:a16="http://schemas.microsoft.com/office/drawing/2014/main" id="{76067CED-7D3A-4162-9121-F7813ADD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936" y="1180185"/>
            <a:ext cx="4200008" cy="212169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10-20% patients recover from SARS-CoV-2 infection without detectable antibody titer suggesting cell-mediated immunity is also important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initially present, antibody levels can rapidly decrease even during convalescence 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rapid drop is currently unexplained but suggests anti-viral T cell responses may be even more critical for recovery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C85C11-3251-47DC-AB80-085EA8E48B26}"/>
              </a:ext>
            </a:extLst>
          </p:cNvPr>
          <p:cNvSpPr txBox="1"/>
          <p:nvPr/>
        </p:nvSpPr>
        <p:spPr>
          <a:xfrm>
            <a:off x="4572001" y="3664578"/>
            <a:ext cx="43048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a-DK" sz="1050" kern="0" dirty="0">
                <a:solidFill>
                  <a:srgbClr val="6C758A"/>
                </a:solidFill>
              </a:rPr>
              <a:t>From Long et al </a:t>
            </a:r>
            <a:r>
              <a:rPr lang="da-DK" sz="1050" i="1" kern="0" dirty="0">
                <a:solidFill>
                  <a:srgbClr val="6C758A"/>
                </a:solidFill>
              </a:rPr>
              <a:t>Nat Med </a:t>
            </a:r>
            <a:r>
              <a:rPr lang="da-DK" sz="1050" kern="0" dirty="0">
                <a:solidFill>
                  <a:srgbClr val="6C758A"/>
                </a:solidFill>
              </a:rPr>
              <a:t>26:1200;2020.</a:t>
            </a:r>
          </a:p>
          <a:p>
            <a:pPr algn="r">
              <a:defRPr/>
            </a:pPr>
            <a:r>
              <a:rPr lang="en-CA" sz="1050" kern="0" dirty="0">
                <a:solidFill>
                  <a:srgbClr val="6C758A"/>
                </a:solidFill>
              </a:rPr>
              <a:t>See also: </a:t>
            </a:r>
            <a:r>
              <a:rPr lang="en-CA" sz="1050" kern="0" dirty="0" err="1">
                <a:solidFill>
                  <a:srgbClr val="6C758A"/>
                </a:solidFill>
              </a:rPr>
              <a:t>Robbiani</a:t>
            </a:r>
            <a:r>
              <a:rPr lang="en-CA" sz="1050" kern="0" dirty="0">
                <a:solidFill>
                  <a:srgbClr val="6C758A"/>
                </a:solidFill>
              </a:rPr>
              <a:t> et al </a:t>
            </a:r>
            <a:r>
              <a:rPr lang="en-CA" sz="1050" i="1" kern="0" dirty="0">
                <a:solidFill>
                  <a:srgbClr val="6C758A"/>
                </a:solidFill>
              </a:rPr>
              <a:t> </a:t>
            </a:r>
            <a:r>
              <a:rPr lang="fr-FR" sz="1050" i="1" kern="0" dirty="0">
                <a:solidFill>
                  <a:srgbClr val="6C758A"/>
                </a:solidFill>
              </a:rPr>
              <a:t>Nature </a:t>
            </a:r>
            <a:r>
              <a:rPr lang="fr-FR" sz="1050" kern="0" dirty="0">
                <a:solidFill>
                  <a:srgbClr val="6C758A"/>
                </a:solidFill>
              </a:rPr>
              <a:t>584:437;2020.</a:t>
            </a:r>
          </a:p>
          <a:p>
            <a:pPr algn="r">
              <a:defRPr/>
            </a:pPr>
            <a:r>
              <a:rPr lang="fr-FR" sz="1050" kern="0" dirty="0">
                <a:solidFill>
                  <a:srgbClr val="6C758A"/>
                </a:solidFill>
              </a:rPr>
              <a:t>Wang et al</a:t>
            </a:r>
            <a:r>
              <a:rPr lang="fr-FR" sz="1050" i="1" kern="0" dirty="0">
                <a:solidFill>
                  <a:srgbClr val="6C758A"/>
                </a:solidFill>
              </a:rPr>
              <a:t>. Clin Infect Dis</a:t>
            </a:r>
            <a:r>
              <a:rPr lang="fr-FR" sz="1050" kern="0" dirty="0">
                <a:solidFill>
                  <a:srgbClr val="6C758A"/>
                </a:solidFill>
              </a:rPr>
              <a:t> 2020; </a:t>
            </a:r>
            <a:r>
              <a:rPr lang="fr-FR" sz="1050" kern="0" dirty="0" err="1">
                <a:solidFill>
                  <a:srgbClr val="6C758A"/>
                </a:solidFill>
              </a:rPr>
              <a:t>doi</a:t>
            </a:r>
            <a:r>
              <a:rPr lang="fr-FR" sz="1050" kern="0" dirty="0">
                <a:solidFill>
                  <a:srgbClr val="6C758A"/>
                </a:solidFill>
              </a:rPr>
              <a:t>: 10.1093/cid/ciaa1143.</a:t>
            </a:r>
          </a:p>
          <a:p>
            <a:pPr algn="r">
              <a:defRPr/>
            </a:pPr>
            <a:r>
              <a:rPr lang="fr-FR" sz="1050" kern="0" dirty="0">
                <a:solidFill>
                  <a:srgbClr val="6C758A"/>
                </a:solidFill>
              </a:rPr>
              <a:t>Benner et al.</a:t>
            </a:r>
            <a:r>
              <a:rPr lang="fr-FR" sz="1050" i="1" kern="0" dirty="0">
                <a:solidFill>
                  <a:srgbClr val="6C758A"/>
                </a:solidFill>
              </a:rPr>
              <a:t> J Infect Dis </a:t>
            </a:r>
            <a:r>
              <a:rPr lang="fr-FR" sz="1050" kern="0" dirty="0">
                <a:solidFill>
                  <a:srgbClr val="6C758A"/>
                </a:solidFill>
              </a:rPr>
              <a:t>2020; </a:t>
            </a:r>
            <a:r>
              <a:rPr lang="fr-FR" sz="1050" kern="0" dirty="0" err="1">
                <a:solidFill>
                  <a:srgbClr val="6C758A"/>
                </a:solidFill>
              </a:rPr>
              <a:t>doi</a:t>
            </a:r>
            <a:r>
              <a:rPr lang="fr-FR" sz="1050" kern="0" dirty="0">
                <a:solidFill>
                  <a:srgbClr val="6C758A"/>
                </a:solidFill>
              </a:rPr>
              <a:t>: 10.1093/</a:t>
            </a:r>
            <a:r>
              <a:rPr lang="fr-FR" sz="1050" kern="0" dirty="0" err="1">
                <a:solidFill>
                  <a:srgbClr val="6C758A"/>
                </a:solidFill>
              </a:rPr>
              <a:t>infdis</a:t>
            </a:r>
            <a:r>
              <a:rPr lang="fr-FR" sz="1050" kern="0" dirty="0">
                <a:solidFill>
                  <a:srgbClr val="6C758A"/>
                </a:solidFill>
              </a:rPr>
              <a:t>/jiaa581</a:t>
            </a:r>
          </a:p>
          <a:p>
            <a:pPr algn="r">
              <a:defRPr/>
            </a:pPr>
            <a:r>
              <a:rPr lang="fr-FR" sz="1050" kern="0" dirty="0" err="1">
                <a:solidFill>
                  <a:srgbClr val="6C758A"/>
                </a:solidFill>
              </a:rPr>
              <a:t>Sette</a:t>
            </a:r>
            <a:r>
              <a:rPr lang="fr-FR" sz="1050" kern="0" dirty="0">
                <a:solidFill>
                  <a:srgbClr val="6C758A"/>
                </a:solidFill>
              </a:rPr>
              <a:t>, </a:t>
            </a:r>
            <a:r>
              <a:rPr lang="fr-FR" sz="1050" kern="0" dirty="0" err="1">
                <a:solidFill>
                  <a:srgbClr val="6C758A"/>
                </a:solidFill>
              </a:rPr>
              <a:t>Crotty</a:t>
            </a:r>
            <a:r>
              <a:rPr lang="fr-FR" sz="1050" kern="0" dirty="0">
                <a:solidFill>
                  <a:srgbClr val="6C758A"/>
                </a:solidFill>
              </a:rPr>
              <a:t> et al</a:t>
            </a:r>
            <a:r>
              <a:rPr lang="fr-FR" sz="1050" i="1" kern="0" dirty="0">
                <a:solidFill>
                  <a:srgbClr val="6C758A"/>
                </a:solidFill>
              </a:rPr>
              <a:t>. </a:t>
            </a:r>
            <a:r>
              <a:rPr lang="fr-FR" sz="1050" i="1" kern="0" dirty="0" err="1">
                <a:solidFill>
                  <a:srgbClr val="6C758A"/>
                </a:solidFill>
              </a:rPr>
              <a:t>Cell</a:t>
            </a:r>
            <a:r>
              <a:rPr lang="fr-FR" sz="1050" kern="0" dirty="0">
                <a:solidFill>
                  <a:srgbClr val="6C758A"/>
                </a:solidFill>
              </a:rPr>
              <a:t> 183:996;2020</a:t>
            </a:r>
          </a:p>
          <a:p>
            <a:pPr algn="r">
              <a:defRPr/>
            </a:pPr>
            <a:endParaRPr lang="da-DK" sz="1050" kern="0" dirty="0">
              <a:solidFill>
                <a:srgbClr val="6C758A"/>
              </a:solidFill>
            </a:endParaRP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892179B8-F9A8-48EB-9AA5-A683579C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833" y="843759"/>
            <a:ext cx="684086" cy="16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lnSpc>
                <a:spcPts val="750"/>
              </a:lnSpc>
              <a:buNone/>
            </a:pPr>
            <a:r>
              <a:rPr lang="en-CA" sz="750" b="1" dirty="0">
                <a:solidFill>
                  <a:srgbClr val="12284C"/>
                </a:solidFill>
              </a:rPr>
              <a:t>(8 weeks)</a:t>
            </a: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50FB1369-D448-44A8-A638-E2DCB744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027" y="2853684"/>
            <a:ext cx="684086" cy="16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lnSpc>
                <a:spcPts val="750"/>
              </a:lnSpc>
              <a:buNone/>
            </a:pPr>
            <a:r>
              <a:rPr lang="en-CA" sz="750" b="1" dirty="0">
                <a:solidFill>
                  <a:srgbClr val="12284C"/>
                </a:solidFill>
              </a:rPr>
              <a:t>(8 weeks)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3D7A2-D78E-4DFC-83E4-3E385378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5" y="63421"/>
            <a:ext cx="8730426" cy="4083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COVID PATIENTS HAVE LONG-LASTING &amp; ROBUST T CELL RESPONSES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3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74337F84-6C5D-41A3-82FB-277C2082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145" y="799542"/>
            <a:ext cx="4258068" cy="317135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Robust &amp; specific CD4 &amp; CD8 T cell responses in most convalescent patients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Even in the subset of patients who make little or no antibodies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228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The clinical significance of this T cell response is currently unknown. The nature of the cellular immunity is not fully understood.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228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For historical reasons only, ongoing vaccine trials do not appear to monitor the T cell response in detail, if at all.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433BD0-A211-418D-A7FC-06BF6C755D1E}"/>
              </a:ext>
            </a:extLst>
          </p:cNvPr>
          <p:cNvSpPr txBox="1"/>
          <p:nvPr/>
        </p:nvSpPr>
        <p:spPr>
          <a:xfrm>
            <a:off x="4082143" y="3753779"/>
            <a:ext cx="49945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algn="r"/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From </a:t>
            </a:r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Sekine et al </a:t>
            </a:r>
            <a:r>
              <a:rPr lang="da-DK" sz="1050" b="0" i="1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Cell</a:t>
            </a:r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2020; </a:t>
            </a:r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doi.org/10.1016/j.cell.2020.08.017.</a:t>
            </a:r>
          </a:p>
          <a:p>
            <a:pPr algn="r"/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See also </a:t>
            </a:r>
            <a:r>
              <a:rPr lang="en-US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Peng et al</a:t>
            </a:r>
            <a:r>
              <a:rPr lang="en-US" sz="1050" b="0" i="1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Nat Immunol</a:t>
            </a:r>
            <a:r>
              <a:rPr lang="en-US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2020 doi:10.1038/s41590-020-0782-6.</a:t>
            </a:r>
          </a:p>
          <a:p>
            <a:pPr algn="r"/>
            <a:r>
              <a:rPr lang="fr-FR" sz="1050" b="0" dirty="0" err="1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Sette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fr-FR" sz="1050" b="0" dirty="0" err="1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Crotty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et al. </a:t>
            </a:r>
            <a:r>
              <a:rPr lang="fr-FR" sz="1050" b="0" i="1" dirty="0" err="1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Cell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183:1340;2020</a:t>
            </a:r>
          </a:p>
          <a:p>
            <a:pPr algn="r"/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Sette, Crotty et al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fr-FR" sz="1050" b="0" i="1" dirty="0" err="1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Cell</a:t>
            </a:r>
            <a:r>
              <a:rPr lang="fr-FR" sz="1050" b="0" i="1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183:996;2020</a:t>
            </a:r>
            <a:endParaRPr lang="da-DK" sz="1050" b="0" dirty="0">
              <a:solidFill>
                <a:srgbClr val="6C758A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22AABE6-D752-470F-B8E4-EE2B240C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3" y="1188765"/>
            <a:ext cx="978723" cy="49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buNone/>
            </a:pP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Proliferating </a:t>
            </a:r>
            <a:r>
              <a:rPr lang="en-CA" sz="900" b="1" dirty="0" err="1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IFN</a:t>
            </a:r>
            <a:r>
              <a:rPr lang="en-CA" sz="900" b="1" dirty="0" err="1">
                <a:solidFill>
                  <a:srgbClr val="12284C"/>
                </a:solidFill>
                <a:latin typeface="Symbol" panose="05050102010706020507" pitchFamily="18" charset="2"/>
                <a:ea typeface="Roboto" panose="020B0604020202020204" charset="0"/>
              </a:rPr>
              <a:t>g</a:t>
            </a:r>
            <a:r>
              <a:rPr lang="en-CA" sz="90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+</a:t>
            </a: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 CD4</a:t>
            </a:r>
            <a:r>
              <a:rPr lang="en-CA" sz="90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+</a:t>
            </a: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 T cells (%)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66D2F73-6270-41D1-AD40-03F21D64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053" y="719617"/>
            <a:ext cx="981048" cy="206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buNone/>
            </a:pP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Spike protein</a:t>
            </a:r>
            <a:endParaRPr lang="en-CA" sz="900" b="1" baseline="30000" dirty="0">
              <a:solidFill>
                <a:srgbClr val="12284C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1BA39EA-2AEE-4782-B94B-3C60FFBD4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193" y="623377"/>
            <a:ext cx="757434" cy="384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buNone/>
            </a:pP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Membrane</a:t>
            </a:r>
            <a:b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protein</a:t>
            </a:r>
            <a:endParaRPr lang="en-CA" sz="900" b="1" baseline="30000" dirty="0">
              <a:solidFill>
                <a:srgbClr val="12284C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281089A-3D07-4771-B910-38F1B87F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934" y="719617"/>
            <a:ext cx="939481" cy="20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buNone/>
            </a:pP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Nucleocapsid</a:t>
            </a:r>
            <a:endParaRPr lang="en-CA" sz="900" b="1" baseline="30000" dirty="0">
              <a:solidFill>
                <a:srgbClr val="12284C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6A39D2-5F86-4742-8D03-650E93F98AC0}"/>
              </a:ext>
            </a:extLst>
          </p:cNvPr>
          <p:cNvGrpSpPr>
            <a:grpSpLocks noChangeAspect="1"/>
          </p:cNvGrpSpPr>
          <p:nvPr/>
        </p:nvGrpSpPr>
        <p:grpSpPr>
          <a:xfrm>
            <a:off x="2728312" y="3469822"/>
            <a:ext cx="766253" cy="188747"/>
            <a:chOff x="1639789" y="4115041"/>
            <a:chExt cx="851391" cy="266820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B293DC76-9937-4221-A684-E2331DC8D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789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+</a:t>
              </a: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37D583C4-6FA1-4459-9089-DF9967343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3527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-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B53A52-2BC1-4407-962B-D8229B5672A2}"/>
              </a:ext>
            </a:extLst>
          </p:cNvPr>
          <p:cNvGrpSpPr/>
          <p:nvPr/>
        </p:nvGrpSpPr>
        <p:grpSpPr>
          <a:xfrm>
            <a:off x="1327410" y="3746258"/>
            <a:ext cx="2167156" cy="410916"/>
            <a:chOff x="4258693" y="3623098"/>
            <a:chExt cx="1777533" cy="5478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51A060-C448-4B28-8435-49B534E4B07B}"/>
                </a:ext>
              </a:extLst>
            </p:cNvPr>
            <p:cNvGrpSpPr/>
            <p:nvPr/>
          </p:nvGrpSpPr>
          <p:grpSpPr>
            <a:xfrm>
              <a:off x="5018204" y="3657972"/>
              <a:ext cx="838994" cy="261494"/>
              <a:chOff x="4983383" y="3448684"/>
              <a:chExt cx="838994" cy="26149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21FC4F-18F6-464C-AF42-7291AF3B228E}"/>
                  </a:ext>
                </a:extLst>
              </p:cNvPr>
              <p:cNvSpPr/>
              <p:nvPr/>
            </p:nvSpPr>
            <p:spPr>
              <a:xfrm>
                <a:off x="4983383" y="3448684"/>
                <a:ext cx="132960" cy="215444"/>
              </a:xfrm>
              <a:prstGeom prst="rect">
                <a:avLst/>
              </a:prstGeom>
              <a:solidFill>
                <a:srgbClr val="0136F6"/>
              </a:solidFill>
              <a:ln w="12700">
                <a:solidFill>
                  <a:srgbClr val="12284C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sz="13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0D2B919F-0F04-42EA-BB0E-8810C6C9F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6343" y="3470798"/>
                <a:ext cx="706034" cy="2393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176213" indent="-176213">
                  <a:spcAft>
                    <a:spcPts val="300"/>
                  </a:spcAft>
                  <a:buFont typeface="Arial" panose="020B0604020202020204" pitchFamily="34" charset="0"/>
                  <a:buChar char="─"/>
                  <a:defRPr sz="1200"/>
                </a:lvl1pPr>
              </a:lstStyle>
              <a:p>
                <a:pPr marL="0" indent="0">
                  <a:buNone/>
                </a:pPr>
                <a:r>
                  <a:rPr lang="en-CA" sz="750" b="1" dirty="0">
                    <a:solidFill>
                      <a:srgbClr val="12284C"/>
                    </a:solidFill>
                    <a:latin typeface="Roboto" panose="020B0604020202020204" charset="0"/>
                    <a:ea typeface="Roboto" panose="020B0604020202020204" charset="0"/>
                  </a:rPr>
                  <a:t>Pre-pandemic</a:t>
                </a:r>
                <a:endParaRPr lang="en-CA" sz="7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87BFBD-EEBC-426E-BA36-D8D814EB1B4C}"/>
                </a:ext>
              </a:extLst>
            </p:cNvPr>
            <p:cNvGrpSpPr/>
            <p:nvPr/>
          </p:nvGrpSpPr>
          <p:grpSpPr>
            <a:xfrm>
              <a:off x="5018204" y="3905849"/>
              <a:ext cx="1018022" cy="265137"/>
              <a:chOff x="5013108" y="3905849"/>
              <a:chExt cx="1018022" cy="26513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21BDE81-BDAD-4848-8009-088BCD8409B0}"/>
                  </a:ext>
                </a:extLst>
              </p:cNvPr>
              <p:cNvSpPr/>
              <p:nvPr/>
            </p:nvSpPr>
            <p:spPr>
              <a:xfrm>
                <a:off x="5013108" y="3928468"/>
                <a:ext cx="132960" cy="215444"/>
              </a:xfrm>
              <a:prstGeom prst="rect">
                <a:avLst/>
              </a:prstGeom>
              <a:solidFill>
                <a:srgbClr val="FF7E78"/>
              </a:solidFill>
              <a:ln w="12700">
                <a:solidFill>
                  <a:srgbClr val="12284C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sz="13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C37A1A02-8FE8-44D8-8F16-BB9C9BBDB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068" y="3905849"/>
                <a:ext cx="885062" cy="265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176213" indent="-176213">
                  <a:spcAft>
                    <a:spcPts val="300"/>
                  </a:spcAft>
                  <a:buFont typeface="Arial" panose="020B0604020202020204" pitchFamily="34" charset="0"/>
                  <a:buChar char="─"/>
                  <a:defRPr sz="1200"/>
                </a:lvl1pPr>
              </a:lstStyle>
              <a:p>
                <a:pPr marL="0" indent="0">
                  <a:buNone/>
                </a:pPr>
                <a:r>
                  <a:rPr lang="en-CA" sz="750" b="1" dirty="0">
                    <a:solidFill>
                      <a:srgbClr val="12284C"/>
                    </a:solidFill>
                    <a:latin typeface="Roboto" panose="020B0604020202020204" charset="0"/>
                    <a:ea typeface="Roboto" panose="020B0604020202020204" charset="0"/>
                  </a:rPr>
                  <a:t>Exp Fam. Members</a:t>
                </a:r>
                <a:endParaRPr lang="en-CA" sz="7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4EC400A-8875-4CC6-8D5D-0DFB8A1FA08E}"/>
                </a:ext>
              </a:extLst>
            </p:cNvPr>
            <p:cNvGrpSpPr/>
            <p:nvPr/>
          </p:nvGrpSpPr>
          <p:grpSpPr>
            <a:xfrm>
              <a:off x="4258693" y="3623098"/>
              <a:ext cx="1122870" cy="235402"/>
              <a:chOff x="4250640" y="3881152"/>
              <a:chExt cx="1122870" cy="23540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4CA6002-7FEB-4EA5-B444-ACFDB968C70B}"/>
                  </a:ext>
                </a:extLst>
              </p:cNvPr>
              <p:cNvSpPr/>
              <p:nvPr/>
            </p:nvSpPr>
            <p:spPr>
              <a:xfrm>
                <a:off x="4250640" y="3891131"/>
                <a:ext cx="132960" cy="215444"/>
              </a:xfrm>
              <a:prstGeom prst="rect">
                <a:avLst/>
              </a:prstGeom>
              <a:solidFill>
                <a:srgbClr val="8E8E03"/>
              </a:solidFill>
              <a:ln w="12700">
                <a:solidFill>
                  <a:srgbClr val="12284C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sz="13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B05C5F84-41A1-41B8-B89B-903FE4CF5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3600" y="3881152"/>
                <a:ext cx="989910" cy="235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176213" indent="-176213">
                  <a:spcAft>
                    <a:spcPts val="300"/>
                  </a:spcAft>
                  <a:buFont typeface="Arial" panose="020B0604020202020204" pitchFamily="34" charset="0"/>
                  <a:buChar char="─"/>
                  <a:defRPr sz="1200"/>
                </a:lvl1pPr>
              </a:lstStyle>
              <a:p>
                <a:pPr marL="0" indent="0">
                  <a:buNone/>
                </a:pPr>
                <a:r>
                  <a:rPr lang="en-CA" sz="750" b="1" dirty="0">
                    <a:solidFill>
                      <a:srgbClr val="12284C"/>
                    </a:solidFill>
                    <a:latin typeface="Roboto" panose="020B0604020202020204" charset="0"/>
                    <a:ea typeface="Roboto" panose="020B0604020202020204" charset="0"/>
                  </a:rPr>
                  <a:t>Mild cases</a:t>
                </a:r>
                <a:endParaRPr lang="en-CA" sz="7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85C5316-4BC4-48A7-B202-AE1DA183072A}"/>
                </a:ext>
              </a:extLst>
            </p:cNvPr>
            <p:cNvGrpSpPr/>
            <p:nvPr/>
          </p:nvGrpSpPr>
          <p:grpSpPr>
            <a:xfrm>
              <a:off x="4258694" y="3897698"/>
              <a:ext cx="1018021" cy="249042"/>
              <a:chOff x="4229138" y="4423063"/>
              <a:chExt cx="1018021" cy="24904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C72EB8-4A89-428B-88B6-F2D07C7A039A}"/>
                  </a:ext>
                </a:extLst>
              </p:cNvPr>
              <p:cNvSpPr/>
              <p:nvPr/>
            </p:nvSpPr>
            <p:spPr>
              <a:xfrm>
                <a:off x="4229138" y="4428938"/>
                <a:ext cx="132960" cy="215444"/>
              </a:xfrm>
              <a:prstGeom prst="rect">
                <a:avLst/>
              </a:prstGeom>
              <a:solidFill>
                <a:srgbClr val="921000"/>
              </a:solidFill>
              <a:ln w="12700">
                <a:solidFill>
                  <a:srgbClr val="12284C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sz="13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34" name="Rectangle 3">
                <a:extLst>
                  <a:ext uri="{FF2B5EF4-FFF2-40B4-BE49-F238E27FC236}">
                    <a16:creationId xmlns:a16="http://schemas.microsoft.com/office/drawing/2014/main" id="{56BDAEEF-5A74-456F-9D87-FF13D341E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647" y="4423063"/>
                <a:ext cx="888512" cy="2490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176213" indent="-176213">
                  <a:spcAft>
                    <a:spcPts val="300"/>
                  </a:spcAft>
                  <a:buFont typeface="Arial" panose="020B0604020202020204" pitchFamily="34" charset="0"/>
                  <a:buChar char="─"/>
                  <a:defRPr sz="1200"/>
                </a:lvl1pPr>
              </a:lstStyle>
              <a:p>
                <a:pPr marL="0" indent="0">
                  <a:buNone/>
                </a:pPr>
                <a:r>
                  <a:rPr lang="en-CA" sz="750" b="1" dirty="0">
                    <a:solidFill>
                      <a:srgbClr val="12284C"/>
                    </a:solidFill>
                    <a:latin typeface="Roboto" panose="020B0604020202020204" charset="0"/>
                    <a:ea typeface="Roboto" panose="020B0604020202020204" charset="0"/>
                  </a:rPr>
                  <a:t>Severe cases</a:t>
                </a:r>
                <a:endParaRPr lang="en-CA" sz="7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2747A538-4AD6-4688-96C0-3DA00492B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6" t="56122" r="8051" b="8391"/>
          <a:stretch/>
        </p:blipFill>
        <p:spPr>
          <a:xfrm>
            <a:off x="1145267" y="2192985"/>
            <a:ext cx="2414144" cy="123607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171B328-ADE0-45DB-8B7E-72CFE609326E}"/>
              </a:ext>
            </a:extLst>
          </p:cNvPr>
          <p:cNvGrpSpPr>
            <a:grpSpLocks noChangeAspect="1"/>
          </p:cNvGrpSpPr>
          <p:nvPr/>
        </p:nvGrpSpPr>
        <p:grpSpPr>
          <a:xfrm>
            <a:off x="944244" y="917035"/>
            <a:ext cx="2638811" cy="1270166"/>
            <a:chOff x="1370846" y="1106198"/>
            <a:chExt cx="3202317" cy="15414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097E1D8-5B58-409E-B726-D047A903D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941" t="55665" r="27794" b="8440"/>
            <a:stretch/>
          </p:blipFill>
          <p:spPr>
            <a:xfrm>
              <a:off x="1631557" y="1106198"/>
              <a:ext cx="2941606" cy="1541406"/>
            </a:xfrm>
            <a:prstGeom prst="rect">
              <a:avLst/>
            </a:prstGeom>
          </p:spPr>
        </p:pic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79B18745-F46D-4E49-996A-80C87AE69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846" y="2327219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0.1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875282A8-2ECF-42D3-BC19-7F6B9099E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182" y="1821345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1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F1D67C59-7CCE-4237-B8D5-8A3EED02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363" y="1308488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10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FCA9A3-09F7-490C-BCD1-00EEF910BB40}"/>
              </a:ext>
            </a:extLst>
          </p:cNvPr>
          <p:cNvGrpSpPr/>
          <p:nvPr/>
        </p:nvGrpSpPr>
        <p:grpSpPr>
          <a:xfrm>
            <a:off x="941386" y="2337441"/>
            <a:ext cx="302192" cy="979946"/>
            <a:chOff x="1429397" y="1199136"/>
            <a:chExt cx="402923" cy="1306595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8AEB3B9F-2C4A-41B3-9CCF-A167478EE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397" y="2308167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0.1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B7927014-0D74-4D01-990A-8FDF8D4B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733" y="1760219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1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542C490F-D81F-45EF-9CF9-F71F2D06C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914" y="1199136"/>
              <a:ext cx="380587" cy="197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4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10</a:t>
              </a:r>
              <a:endParaRPr lang="en-CA" sz="4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2AA5789-AC9F-4CE4-B53E-F34D39F1266E}"/>
              </a:ext>
            </a:extLst>
          </p:cNvPr>
          <p:cNvSpPr/>
          <p:nvPr/>
        </p:nvSpPr>
        <p:spPr>
          <a:xfrm>
            <a:off x="3192930" y="1423507"/>
            <a:ext cx="343188" cy="569786"/>
          </a:xfrm>
          <a:prstGeom prst="roundRect">
            <a:avLst/>
          </a:prstGeom>
          <a:noFill/>
          <a:ln w="28575">
            <a:solidFill>
              <a:srgbClr val="FF9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algn="l"/>
            <a:endParaRPr lang="en-CA" sz="1350" dirty="0">
              <a:solidFill>
                <a:srgbClr val="FF9015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CA981C-B78B-4513-A200-B13CA3E714C6}"/>
              </a:ext>
            </a:extLst>
          </p:cNvPr>
          <p:cNvSpPr txBox="1"/>
          <p:nvPr/>
        </p:nvSpPr>
        <p:spPr>
          <a:xfrm>
            <a:off x="3566095" y="1842640"/>
            <a:ext cx="1074098" cy="836246"/>
          </a:xfrm>
          <a:prstGeom prst="rect">
            <a:avLst/>
          </a:prstGeom>
          <a:noFill/>
          <a:ln>
            <a:noFill/>
          </a:ln>
          <a:effectLst>
            <a:outerShdw blurRad="304800" dist="38100" dir="5400000" algn="t" rotWithShape="0">
              <a:prstClr val="black">
                <a:alpha val="13000"/>
              </a:prstClr>
            </a:outerShdw>
          </a:effectLst>
        </p:spPr>
        <p:txBody>
          <a:bodyPr wrap="square" lIns="135000" tIns="135000" rIns="135000" bIns="135000" rtlCol="0" anchor="ctr" anchorCtr="0">
            <a:noAutofit/>
          </a:bodyPr>
          <a:lstStyle/>
          <a:p>
            <a:pPr algn="ctr"/>
            <a:r>
              <a:rPr lang="en-US" sz="1050" b="1" spc="84" dirty="0">
                <a:solidFill>
                  <a:srgbClr val="FF9015"/>
                </a:solidFill>
                <a:latin typeface="Roboto" panose="020B0604020202020204" charset="0"/>
                <a:ea typeface="Roboto" panose="020B0604020202020204" charset="0"/>
              </a:rPr>
              <a:t>T-cell</a:t>
            </a:r>
            <a:br>
              <a:rPr lang="en-US" sz="1050" b="1" spc="84" dirty="0">
                <a:solidFill>
                  <a:srgbClr val="FF9015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en-US" sz="1050" b="1" spc="84" dirty="0">
                <a:solidFill>
                  <a:srgbClr val="FF9015"/>
                </a:solidFill>
                <a:latin typeface="Roboto" panose="020B0604020202020204" charset="0"/>
                <a:ea typeface="Roboto" panose="020B0604020202020204" charset="0"/>
              </a:rPr>
              <a:t>response in patients without Ab</a:t>
            </a:r>
            <a:endParaRPr lang="en-CA" sz="1050" b="1" spc="84" dirty="0">
              <a:solidFill>
                <a:srgbClr val="FF9015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E77FB2F3-6F40-4F30-AD14-DBEAA2DA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3" y="2260764"/>
            <a:ext cx="978723" cy="49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6213" indent="-176213">
              <a:spcAft>
                <a:spcPts val="300"/>
              </a:spcAft>
              <a:buFont typeface="Arial" panose="020B0604020202020204" pitchFamily="34" charset="0"/>
              <a:buChar char="─"/>
              <a:defRPr sz="1200"/>
            </a:lvl1pPr>
          </a:lstStyle>
          <a:p>
            <a:pPr marL="0" indent="0" algn="ctr">
              <a:buNone/>
            </a:pP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Proliferating </a:t>
            </a:r>
            <a:r>
              <a:rPr lang="en-CA" sz="900" b="1" dirty="0" err="1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IFN</a:t>
            </a:r>
            <a:r>
              <a:rPr lang="en-CA" sz="900" b="1" dirty="0" err="1">
                <a:solidFill>
                  <a:srgbClr val="12284C"/>
                </a:solidFill>
                <a:latin typeface="Symbol" panose="05050102010706020507" pitchFamily="18" charset="2"/>
              </a:rPr>
              <a:t>g</a:t>
            </a:r>
            <a:r>
              <a:rPr lang="en-CA" sz="90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+</a:t>
            </a: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 CD8</a:t>
            </a:r>
            <a:r>
              <a:rPr lang="en-CA" sz="90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+</a:t>
            </a:r>
            <a:r>
              <a:rPr lang="en-CA" sz="90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rPr>
              <a:t> T cells (%)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062670-0994-421F-AEE9-B44E8A8E669E}"/>
              </a:ext>
            </a:extLst>
          </p:cNvPr>
          <p:cNvCxnSpPr>
            <a:cxnSpLocks/>
          </p:cNvCxnSpPr>
          <p:nvPr/>
        </p:nvCxnSpPr>
        <p:spPr>
          <a:xfrm>
            <a:off x="3551239" y="1920049"/>
            <a:ext cx="199564" cy="96727"/>
          </a:xfrm>
          <a:prstGeom prst="straightConnector1">
            <a:avLst/>
          </a:prstGeom>
          <a:ln w="28575">
            <a:solidFill>
              <a:srgbClr val="FF901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020844-E63D-4DB9-ABD8-2D016A805065}"/>
              </a:ext>
            </a:extLst>
          </p:cNvPr>
          <p:cNvGrpSpPr>
            <a:grpSpLocks noChangeAspect="1"/>
          </p:cNvGrpSpPr>
          <p:nvPr/>
        </p:nvGrpSpPr>
        <p:grpSpPr>
          <a:xfrm>
            <a:off x="1169371" y="3469822"/>
            <a:ext cx="766253" cy="188747"/>
            <a:chOff x="1639789" y="4115041"/>
            <a:chExt cx="851391" cy="266820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9E4210AF-716B-42BD-9881-876B6001D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789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+</a:t>
              </a:r>
            </a:p>
          </p:txBody>
        </p:sp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id="{83713EA4-1219-486B-869B-F0AF2CE9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3527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-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AAE9A0-04AF-4335-8872-73CC311050B9}"/>
              </a:ext>
            </a:extLst>
          </p:cNvPr>
          <p:cNvGrpSpPr>
            <a:grpSpLocks noChangeAspect="1"/>
          </p:cNvGrpSpPr>
          <p:nvPr/>
        </p:nvGrpSpPr>
        <p:grpSpPr>
          <a:xfrm>
            <a:off x="1969164" y="3469822"/>
            <a:ext cx="766253" cy="188747"/>
            <a:chOff x="1639789" y="4115041"/>
            <a:chExt cx="851391" cy="266820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9B2DBD20-9166-4EC8-9714-39A370969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789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+</a:t>
              </a: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E6C9704D-0BE7-4EE0-B5FA-1CF3D7021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3527" y="4115041"/>
              <a:ext cx="537653" cy="266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 algn="ctr">
                <a:buNone/>
              </a:pPr>
              <a:r>
                <a:rPr lang="en-CA" sz="10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Ab</a:t>
              </a:r>
              <a:r>
                <a:rPr lang="en-CA" sz="1050" b="1" baseline="30000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-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8A606BA-B40A-42E3-A4A4-9BA92D3F0A8B}"/>
              </a:ext>
            </a:extLst>
          </p:cNvPr>
          <p:cNvSpPr/>
          <p:nvPr/>
        </p:nvSpPr>
        <p:spPr>
          <a:xfrm>
            <a:off x="3160160" y="2456307"/>
            <a:ext cx="343188" cy="790787"/>
          </a:xfrm>
          <a:prstGeom prst="roundRect">
            <a:avLst/>
          </a:prstGeom>
          <a:noFill/>
          <a:ln w="28575">
            <a:solidFill>
              <a:srgbClr val="FF9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algn="l"/>
            <a:endParaRPr lang="en-CA" sz="1350" dirty="0">
              <a:solidFill>
                <a:srgbClr val="FF9015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9AD259-9428-45B7-9D90-02022DD2696E}"/>
              </a:ext>
            </a:extLst>
          </p:cNvPr>
          <p:cNvCxnSpPr>
            <a:cxnSpLocks/>
          </p:cNvCxnSpPr>
          <p:nvPr/>
        </p:nvCxnSpPr>
        <p:spPr>
          <a:xfrm flipV="1">
            <a:off x="3503348" y="2464918"/>
            <a:ext cx="147673" cy="149684"/>
          </a:xfrm>
          <a:prstGeom prst="straightConnector1">
            <a:avLst/>
          </a:prstGeom>
          <a:ln w="28575">
            <a:solidFill>
              <a:srgbClr val="FF901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669F1-E512-4985-93D3-87C49BF2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99" y="94744"/>
            <a:ext cx="8645367" cy="4083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THE CONVALESCENT COVID T CELL RESPONSE IS COMPLEX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4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54B76A-7479-415A-9CE0-8AC49AA712C4}"/>
              </a:ext>
            </a:extLst>
          </p:cNvPr>
          <p:cNvGrpSpPr/>
          <p:nvPr/>
        </p:nvGrpSpPr>
        <p:grpSpPr>
          <a:xfrm>
            <a:off x="3103769" y="935308"/>
            <a:ext cx="2251463" cy="2135709"/>
            <a:chOff x="4138359" y="1247077"/>
            <a:chExt cx="3001950" cy="284761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2FA41D2-1AAF-4914-A72E-67A3234DB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306" t="49480" r="10519" b="19575"/>
            <a:stretch/>
          </p:blipFill>
          <p:spPr>
            <a:xfrm>
              <a:off x="4138359" y="1247077"/>
              <a:ext cx="3001950" cy="2847612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B5F9021-E69C-4190-BA45-8C55950546E1}"/>
                </a:ext>
              </a:extLst>
            </p:cNvPr>
            <p:cNvSpPr/>
            <p:nvPr/>
          </p:nvSpPr>
          <p:spPr>
            <a:xfrm>
              <a:off x="5617884" y="1290863"/>
              <a:ext cx="336289" cy="249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algn="l"/>
              <a:endParaRPr lang="en-CA" sz="135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9C11DA-1D40-49F2-B405-5116FE8BEE00}"/>
              </a:ext>
            </a:extLst>
          </p:cNvPr>
          <p:cNvGrpSpPr/>
          <p:nvPr/>
        </p:nvGrpSpPr>
        <p:grpSpPr>
          <a:xfrm>
            <a:off x="667922" y="870590"/>
            <a:ext cx="2442353" cy="2135709"/>
            <a:chOff x="890563" y="1160786"/>
            <a:chExt cx="3256470" cy="284761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012C0E5-8AD7-46CC-90B0-373719A2E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042" t="48613" r="29005" b="20442"/>
            <a:stretch/>
          </p:blipFill>
          <p:spPr>
            <a:xfrm>
              <a:off x="890563" y="1160786"/>
              <a:ext cx="3256470" cy="2847612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1BD30FF-B8D4-4DB5-9468-EB5F3E4C64BD}"/>
                </a:ext>
              </a:extLst>
            </p:cNvPr>
            <p:cNvSpPr/>
            <p:nvPr/>
          </p:nvSpPr>
          <p:spPr>
            <a:xfrm>
              <a:off x="2518798" y="1247077"/>
              <a:ext cx="336289" cy="249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algn="l"/>
              <a:endParaRPr lang="en-CA" sz="1350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E0D2E90-870B-4F40-BA0E-74EC57181CFC}"/>
              </a:ext>
            </a:extLst>
          </p:cNvPr>
          <p:cNvSpPr txBox="1"/>
          <p:nvPr/>
        </p:nvSpPr>
        <p:spPr>
          <a:xfrm>
            <a:off x="5015225" y="4104326"/>
            <a:ext cx="3788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algn="r"/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From </a:t>
            </a:r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Sekine T..</a:t>
            </a:r>
            <a:r>
              <a:rPr lang="da-DK" sz="1050" b="0" i="1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Folkesson E.</a:t>
            </a:r>
            <a:r>
              <a:rPr lang="da-DK" sz="1050" b="0" i="1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Cell</a:t>
            </a:r>
            <a:r>
              <a:rPr lang="da-DK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2020; </a:t>
            </a:r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doi.org/10.1016/j.cell.2020.08.017.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A957B-B225-43CA-9D26-782FEB988315}"/>
              </a:ext>
            </a:extLst>
          </p:cNvPr>
          <p:cNvSpPr txBox="1"/>
          <p:nvPr/>
        </p:nvSpPr>
        <p:spPr>
          <a:xfrm rot="16200000">
            <a:off x="-286529" y="1353218"/>
            <a:ext cx="1438251" cy="564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35000" tIns="135000" rIns="135000" bIns="135000" rtlCol="0" anchor="ctr" anchorCtr="0">
            <a:noAutofit/>
          </a:bodyPr>
          <a:lstStyle/>
          <a:p>
            <a:pPr algn="ctr"/>
            <a:r>
              <a:rPr lang="en-US" sz="1050" b="1" spc="84" dirty="0">
                <a:solidFill>
                  <a:srgbClr val="12284C"/>
                </a:solidFill>
              </a:rPr>
              <a:t>Activated CD4 T cells (%)</a:t>
            </a:r>
            <a:endParaRPr lang="en-CA" sz="1050" b="1" spc="84" dirty="0">
              <a:solidFill>
                <a:srgbClr val="12284C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931A7F-564A-4DBA-869D-1DA92EE01643}"/>
              </a:ext>
            </a:extLst>
          </p:cNvPr>
          <p:cNvSpPr txBox="1"/>
          <p:nvPr/>
        </p:nvSpPr>
        <p:spPr>
          <a:xfrm>
            <a:off x="968947" y="704202"/>
            <a:ext cx="2170412" cy="266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35000" tIns="135000" rIns="135000" bIns="135000" rtlCol="0" anchor="ctr" anchorCtr="0">
            <a:noAutofit/>
          </a:bodyPr>
          <a:lstStyle/>
          <a:p>
            <a:pPr algn="ctr"/>
            <a:r>
              <a:rPr lang="en-US" sz="1050" b="1" spc="84" dirty="0">
                <a:solidFill>
                  <a:srgbClr val="12284C"/>
                </a:solidFill>
              </a:rPr>
              <a:t>Spike protein reactivity</a:t>
            </a:r>
            <a:endParaRPr lang="en-CA" sz="1050" b="1" spc="84" dirty="0">
              <a:solidFill>
                <a:srgbClr val="12284C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F15CEAD-3B04-4608-9ABE-F53194928DF9}"/>
              </a:ext>
            </a:extLst>
          </p:cNvPr>
          <p:cNvGrpSpPr/>
          <p:nvPr/>
        </p:nvGrpSpPr>
        <p:grpSpPr>
          <a:xfrm>
            <a:off x="4264146" y="1099876"/>
            <a:ext cx="928970" cy="363279"/>
            <a:chOff x="6373077" y="4816184"/>
            <a:chExt cx="1238627" cy="48437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318AA63-C58F-4DAD-81C5-E5801F6FD190}"/>
                </a:ext>
              </a:extLst>
            </p:cNvPr>
            <p:cNvSpPr/>
            <p:nvPr/>
          </p:nvSpPr>
          <p:spPr>
            <a:xfrm>
              <a:off x="6373077" y="4826163"/>
              <a:ext cx="216139" cy="215444"/>
            </a:xfrm>
            <a:prstGeom prst="rect">
              <a:avLst/>
            </a:prstGeom>
            <a:solidFill>
              <a:srgbClr val="8E8E03"/>
            </a:solidFill>
            <a:ln w="12700">
              <a:solidFill>
                <a:srgbClr val="12284C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C6E4DF43-54AF-4380-BEA8-D3536820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4826" y="4816184"/>
              <a:ext cx="938340" cy="23540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>
                <a:buNone/>
              </a:pPr>
              <a:r>
                <a:rPr lang="en-CA" sz="7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Mild cases</a:t>
              </a:r>
              <a:endParaRPr lang="en-CA" sz="7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55C78B-DC17-4C69-92FB-4B5689A1E0D3}"/>
                </a:ext>
              </a:extLst>
            </p:cNvPr>
            <p:cNvSpPr/>
            <p:nvPr/>
          </p:nvSpPr>
          <p:spPr>
            <a:xfrm>
              <a:off x="6373077" y="5074219"/>
              <a:ext cx="216138" cy="215444"/>
            </a:xfrm>
            <a:prstGeom prst="rect">
              <a:avLst/>
            </a:prstGeom>
            <a:solidFill>
              <a:srgbClr val="921000"/>
            </a:solidFill>
            <a:ln w="12700">
              <a:solidFill>
                <a:srgbClr val="12284C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77" name="Rectangle 3">
              <a:extLst>
                <a:ext uri="{FF2B5EF4-FFF2-40B4-BE49-F238E27FC236}">
                  <a16:creationId xmlns:a16="http://schemas.microsoft.com/office/drawing/2014/main" id="{A87ADEE5-5ABD-497B-8044-8B0BDB305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4826" y="5051514"/>
              <a:ext cx="1016878" cy="24904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176213" indent="-176213">
                <a:spcAft>
                  <a:spcPts val="300"/>
                </a:spcAft>
                <a:buFont typeface="Arial" panose="020B0604020202020204" pitchFamily="34" charset="0"/>
                <a:buChar char="─"/>
                <a:defRPr sz="1200"/>
              </a:lvl1pPr>
            </a:lstStyle>
            <a:p>
              <a:pPr marL="0" indent="0">
                <a:buNone/>
              </a:pPr>
              <a:r>
                <a:rPr lang="en-CA" sz="750" b="1" dirty="0">
                  <a:solidFill>
                    <a:srgbClr val="12284C"/>
                  </a:solidFill>
                  <a:latin typeface="Roboto" panose="020B0604020202020204" charset="0"/>
                  <a:ea typeface="Roboto" panose="020B0604020202020204" charset="0"/>
                </a:rPr>
                <a:t>Severe cases</a:t>
              </a:r>
              <a:endParaRPr lang="en-CA" sz="750" b="1" baseline="30000" dirty="0">
                <a:solidFill>
                  <a:srgbClr val="12284C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78" name="Rectangle 15">
            <a:extLst>
              <a:ext uri="{FF2B5EF4-FFF2-40B4-BE49-F238E27FC236}">
                <a16:creationId xmlns:a16="http://schemas.microsoft.com/office/drawing/2014/main" id="{2DDF4ECF-0933-4717-88C0-F1D94AEA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466" y="975982"/>
            <a:ext cx="2989103" cy="139322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 cell subtypes appear to co-operate to yield effective cellular immunity to SARS-CoV-2 but details and clinical significance still unclear 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Deciphering this pattern is evidently central for understanding and evaluating current vaccines and for optimizing future ones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FFC0AB-5D63-434A-A336-F09275606F86}"/>
              </a:ext>
            </a:extLst>
          </p:cNvPr>
          <p:cNvSpPr txBox="1"/>
          <p:nvPr/>
        </p:nvSpPr>
        <p:spPr>
          <a:xfrm>
            <a:off x="3096619" y="719200"/>
            <a:ext cx="2098955" cy="233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35000" tIns="135000" rIns="135000" bIns="135000" rtlCol="0" anchor="ctr" anchorCtr="0">
            <a:noAutofit/>
          </a:bodyPr>
          <a:lstStyle/>
          <a:p>
            <a:pPr algn="ctr"/>
            <a:r>
              <a:rPr lang="en-US" sz="1050" b="1" spc="84" dirty="0">
                <a:solidFill>
                  <a:srgbClr val="12284C"/>
                </a:solidFill>
              </a:rPr>
              <a:t>Nucleoprotein reactivity</a:t>
            </a:r>
            <a:endParaRPr lang="en-CA" sz="1050" b="1" spc="84" dirty="0">
              <a:solidFill>
                <a:srgbClr val="12284C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D4EE66-6DCD-4246-880F-B427992BE985}"/>
              </a:ext>
            </a:extLst>
          </p:cNvPr>
          <p:cNvGrpSpPr/>
          <p:nvPr/>
        </p:nvGrpSpPr>
        <p:grpSpPr>
          <a:xfrm>
            <a:off x="121839" y="2757767"/>
            <a:ext cx="1185848" cy="522726"/>
            <a:chOff x="44724" y="3227435"/>
            <a:chExt cx="1581131" cy="69696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39C36EF-F082-476B-9735-36674D193B4C}"/>
                </a:ext>
              </a:extLst>
            </p:cNvPr>
            <p:cNvSpPr txBox="1"/>
            <p:nvPr/>
          </p:nvSpPr>
          <p:spPr>
            <a:xfrm>
              <a:off x="44724" y="3385241"/>
              <a:ext cx="1581131" cy="539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/>
              <a:r>
                <a:rPr lang="en-US" sz="750" b="1" spc="84" dirty="0"/>
                <a:t>Enhances B cell maturation &amp; ab production</a:t>
              </a:r>
              <a:endParaRPr lang="en-CA" sz="750" b="1" spc="84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837217D-2690-43A6-A691-8688B87738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706" y="3227435"/>
              <a:ext cx="174177" cy="165024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4BE54F5-BFB6-405D-87AC-6D4D02029539}"/>
              </a:ext>
            </a:extLst>
          </p:cNvPr>
          <p:cNvGrpSpPr/>
          <p:nvPr/>
        </p:nvGrpSpPr>
        <p:grpSpPr>
          <a:xfrm>
            <a:off x="1714928" y="2791646"/>
            <a:ext cx="823648" cy="583423"/>
            <a:chOff x="2267019" y="3406452"/>
            <a:chExt cx="1098197" cy="77789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6B6B464-B25D-4AA3-A7D2-81DC064A37AF}"/>
                </a:ext>
              </a:extLst>
            </p:cNvPr>
            <p:cNvSpPr txBox="1"/>
            <p:nvPr/>
          </p:nvSpPr>
          <p:spPr>
            <a:xfrm>
              <a:off x="2267019" y="3742697"/>
              <a:ext cx="1098197" cy="4416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/>
              <a:r>
                <a:rPr lang="en-US" sz="750" b="1" spc="84" dirty="0"/>
                <a:t>Maintains mucosal barriers</a:t>
              </a:r>
              <a:endParaRPr lang="en-CA" sz="750" b="1" spc="84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ECDED99-2771-46B2-BA1E-A5FD42B169D7}"/>
                </a:ext>
              </a:extLst>
            </p:cNvPr>
            <p:cNvCxnSpPr>
              <a:cxnSpLocks/>
            </p:cNvCxnSpPr>
            <p:nvPr/>
          </p:nvCxnSpPr>
          <p:spPr>
            <a:xfrm>
              <a:off x="2772084" y="3406452"/>
              <a:ext cx="0" cy="282599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38D97AA-A891-406E-9A5A-0838CE782421}"/>
              </a:ext>
            </a:extLst>
          </p:cNvPr>
          <p:cNvGrpSpPr/>
          <p:nvPr/>
        </p:nvGrpSpPr>
        <p:grpSpPr>
          <a:xfrm>
            <a:off x="2384133" y="2876122"/>
            <a:ext cx="1660766" cy="903422"/>
            <a:chOff x="3048371" y="3611621"/>
            <a:chExt cx="2214355" cy="120456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B72B6D8-E026-4DF1-9BAB-88E25C39E383}"/>
                </a:ext>
              </a:extLst>
            </p:cNvPr>
            <p:cNvGrpSpPr/>
            <p:nvPr/>
          </p:nvGrpSpPr>
          <p:grpSpPr>
            <a:xfrm>
              <a:off x="3048371" y="3611621"/>
              <a:ext cx="1749963" cy="1204563"/>
              <a:chOff x="3287523" y="3611621"/>
              <a:chExt cx="1749963" cy="1204563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BFD6D2D-8F93-498B-A0BC-35DE1FE26940}"/>
                  </a:ext>
                </a:extLst>
              </p:cNvPr>
              <p:cNvSpPr txBox="1"/>
              <p:nvPr/>
            </p:nvSpPr>
            <p:spPr>
              <a:xfrm>
                <a:off x="3291497" y="4488217"/>
                <a:ext cx="1745989" cy="3279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35000" tIns="135000" rIns="135000" bIns="135000" rtlCol="0" anchor="ctr" anchorCtr="0">
                <a:noAutofit/>
              </a:bodyPr>
              <a:lstStyle/>
              <a:p>
                <a:pPr algn="ctr"/>
                <a:r>
                  <a:rPr lang="en-US" sz="750" b="1" spc="84" dirty="0"/>
                  <a:t>Shares Th1 &amp; Th17 characteristics </a:t>
                </a:r>
                <a:endParaRPr lang="en-CA" sz="750" b="1" spc="84" dirty="0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7E7933B-E25C-4E12-87EE-3E516ECCD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7523" y="3611621"/>
                <a:ext cx="323576" cy="792919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F0630B9-64B4-41D6-89DF-F2C8B2D6930F}"/>
                </a:ext>
              </a:extLst>
            </p:cNvPr>
            <p:cNvGrpSpPr/>
            <p:nvPr/>
          </p:nvGrpSpPr>
          <p:grpSpPr>
            <a:xfrm>
              <a:off x="3456025" y="3685764"/>
              <a:ext cx="1806701" cy="547282"/>
              <a:chOff x="3695177" y="3685764"/>
              <a:chExt cx="1806701" cy="547282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E20DB8B-9709-4F51-A4E3-4151365FFE9E}"/>
                  </a:ext>
                </a:extLst>
              </p:cNvPr>
              <p:cNvSpPr txBox="1"/>
              <p:nvPr/>
            </p:nvSpPr>
            <p:spPr>
              <a:xfrm>
                <a:off x="3811380" y="3791394"/>
                <a:ext cx="1690498" cy="4416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35000" tIns="135000" rIns="135000" bIns="135000" rtlCol="0" anchor="ctr" anchorCtr="0">
                <a:noAutofit/>
              </a:bodyPr>
              <a:lstStyle/>
              <a:p>
                <a:pPr algn="ctr"/>
                <a:r>
                  <a:rPr lang="en-US" sz="750" b="1" spc="84" dirty="0"/>
                  <a:t>T cells not fitting the other groups</a:t>
                </a:r>
                <a:endParaRPr lang="en-CA" sz="750" b="1" spc="84" dirty="0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A6706A7F-DDBA-4CC3-AD3D-5320A16F6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5177" y="3685764"/>
                <a:ext cx="247919" cy="26904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FEDDE0F-B10F-430B-9392-5E86CCC42633}"/>
              </a:ext>
            </a:extLst>
          </p:cNvPr>
          <p:cNvGrpSpPr/>
          <p:nvPr/>
        </p:nvGrpSpPr>
        <p:grpSpPr>
          <a:xfrm>
            <a:off x="792064" y="2780057"/>
            <a:ext cx="1470714" cy="1913474"/>
            <a:chOff x="953017" y="3465022"/>
            <a:chExt cx="1960952" cy="255129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6934778-F5D7-4C42-A3AF-65F96C4E96ED}"/>
                </a:ext>
              </a:extLst>
            </p:cNvPr>
            <p:cNvGrpSpPr/>
            <p:nvPr/>
          </p:nvGrpSpPr>
          <p:grpSpPr>
            <a:xfrm>
              <a:off x="1021542" y="3481051"/>
              <a:ext cx="1161612" cy="1068971"/>
              <a:chOff x="1260694" y="3481051"/>
              <a:chExt cx="1161612" cy="1068971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35385E-5E54-494D-AAAE-26217A0A8016}"/>
                  </a:ext>
                </a:extLst>
              </p:cNvPr>
              <p:cNvSpPr txBox="1"/>
              <p:nvPr/>
            </p:nvSpPr>
            <p:spPr>
              <a:xfrm>
                <a:off x="1260694" y="4119303"/>
                <a:ext cx="1161612" cy="4307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35000" tIns="135000" rIns="135000" bIns="135000" rtlCol="0" anchor="ctr" anchorCtr="0">
                <a:noAutofit/>
              </a:bodyPr>
              <a:lstStyle/>
              <a:p>
                <a:pPr algn="ctr"/>
                <a:r>
                  <a:rPr lang="en-US" sz="750" b="1" spc="84" dirty="0"/>
                  <a:t>Promotes cell killing</a:t>
                </a:r>
                <a:endParaRPr lang="en-CA" sz="750" b="1" spc="84" dirty="0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5C980C82-453B-4DE2-BF0F-9A87A53C5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794" y="3481051"/>
                <a:ext cx="0" cy="652743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0B6CFF8-9EC3-4DBB-99C4-7A59DA1C96F2}"/>
                </a:ext>
              </a:extLst>
            </p:cNvPr>
            <p:cNvGrpSpPr/>
            <p:nvPr/>
          </p:nvGrpSpPr>
          <p:grpSpPr>
            <a:xfrm>
              <a:off x="1346992" y="3465022"/>
              <a:ext cx="1566977" cy="1683761"/>
              <a:chOff x="1586144" y="3465022"/>
              <a:chExt cx="1566977" cy="1683761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55629C-6BC1-4B7C-91C2-F7A72E88015E}"/>
                  </a:ext>
                </a:extLst>
              </p:cNvPr>
              <p:cNvSpPr txBox="1"/>
              <p:nvPr/>
            </p:nvSpPr>
            <p:spPr>
              <a:xfrm>
                <a:off x="1586144" y="4542914"/>
                <a:ext cx="1566977" cy="6058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35000" tIns="135000" rIns="135000" bIns="135000" rtlCol="0" anchor="ctr" anchorCtr="0">
                <a:noAutofit/>
              </a:bodyPr>
              <a:lstStyle/>
              <a:p>
                <a:pPr algn="ctr"/>
                <a:r>
                  <a:rPr lang="en-US" sz="750" b="1" spc="84" dirty="0"/>
                  <a:t>Promotes ab responses; counteracts Th1</a:t>
                </a:r>
                <a:endParaRPr lang="en-CA" sz="750" b="1" spc="84" dirty="0"/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D6EAE4F-ACEA-469A-9D24-7D52BDC443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8287" y="3465022"/>
                <a:ext cx="0" cy="1134816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25BA2EC-5ADA-4D00-BA10-5BD909578F58}"/>
                </a:ext>
              </a:extLst>
            </p:cNvPr>
            <p:cNvGrpSpPr/>
            <p:nvPr/>
          </p:nvGrpSpPr>
          <p:grpSpPr>
            <a:xfrm>
              <a:off x="953017" y="4550022"/>
              <a:ext cx="1581131" cy="1466299"/>
              <a:chOff x="1192169" y="4550022"/>
              <a:chExt cx="1581131" cy="14662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DFD9084-3639-402A-971D-911913E0FB59}"/>
                  </a:ext>
                </a:extLst>
              </p:cNvPr>
              <p:cNvGrpSpPr/>
              <p:nvPr/>
            </p:nvGrpSpPr>
            <p:grpSpPr>
              <a:xfrm>
                <a:off x="1578345" y="4550022"/>
                <a:ext cx="702000" cy="684000"/>
                <a:chOff x="1578345" y="5211204"/>
                <a:chExt cx="702000" cy="684000"/>
              </a:xfrm>
            </p:grpSpPr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1C732932-78D3-45E7-A26A-CBFA93B13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3585" y="5211204"/>
                  <a:ext cx="0" cy="684000"/>
                </a:xfrm>
                <a:prstGeom prst="straightConnector1">
                  <a:avLst/>
                </a:prstGeom>
                <a:ln w="9525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F0581B1C-4FC5-489F-A0C1-C7FD6EFBB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2952" y="5783897"/>
                  <a:ext cx="0" cy="108000"/>
                </a:xfrm>
                <a:prstGeom prst="straightConnector1">
                  <a:avLst/>
                </a:prstGeom>
                <a:ln w="9525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963419E4-AC91-47C4-8874-B46A7F3EE8A1}"/>
                    </a:ext>
                  </a:extLst>
                </p:cNvPr>
                <p:cNvCxnSpPr/>
                <p:nvPr/>
              </p:nvCxnSpPr>
              <p:spPr>
                <a:xfrm>
                  <a:off x="1578345" y="5893519"/>
                  <a:ext cx="702000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0BFBD26-9E58-4237-9FB6-03DACDF287A9}"/>
                  </a:ext>
                </a:extLst>
              </p:cNvPr>
              <p:cNvSpPr txBox="1"/>
              <p:nvPr/>
            </p:nvSpPr>
            <p:spPr>
              <a:xfrm>
                <a:off x="1192169" y="5477159"/>
                <a:ext cx="1581131" cy="5391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135000" tIns="135000" rIns="135000" bIns="135000" rtlCol="0" anchor="ctr" anchorCtr="0">
                <a:noAutofit/>
              </a:bodyPr>
              <a:lstStyle/>
              <a:p>
                <a:pPr algn="ctr"/>
                <a:r>
                  <a:rPr lang="en-US" sz="750" b="1" spc="84" dirty="0"/>
                  <a:t>Th1/Th2 ratio is part of FDA guidance</a:t>
                </a:r>
                <a:endParaRPr lang="en-CA" sz="750" b="1" spc="84" dirty="0"/>
              </a:p>
            </p:txBody>
          </p: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9018CA02-65AC-4983-A717-90DF91597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9608" y="5232337"/>
                <a:ext cx="0" cy="252000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6DFD2-723C-4FCF-A02E-EBD931A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3CB3-1401-4FFB-A8EC-B7AC49A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17" y="103349"/>
            <a:ext cx="8645367" cy="4083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	COVID-SPECIFIC T CELL RESPONSE IS HIGHLY DIFFERENTIATED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5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0D2E90-870B-4F40-BA0E-74EC57181CFC}"/>
              </a:ext>
            </a:extLst>
          </p:cNvPr>
          <p:cNvSpPr txBox="1"/>
          <p:nvPr/>
        </p:nvSpPr>
        <p:spPr>
          <a:xfrm>
            <a:off x="5053252" y="4269388"/>
            <a:ext cx="378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1" u="none" strike="noStrike" kern="0" cap="none" spc="0" normalizeH="0" baseline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</a:defRPr>
            </a:lvl1pPr>
          </a:lstStyle>
          <a:p>
            <a:pPr algn="r"/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</a:rPr>
              <a:t>From Crotty, </a:t>
            </a:r>
            <a:r>
              <a:rPr lang="en-CA" sz="1050" b="0" dirty="0" err="1">
                <a:solidFill>
                  <a:srgbClr val="6C758A"/>
                </a:solidFill>
                <a:latin typeface="Roboto" panose="020B0604020202020204" charset="0"/>
              </a:rPr>
              <a:t>Sette</a:t>
            </a:r>
            <a:r>
              <a:rPr lang="en-CA" sz="1050" b="0" dirty="0">
                <a:solidFill>
                  <a:srgbClr val="6C758A"/>
                </a:solidFill>
                <a:latin typeface="Roboto" panose="020B0604020202020204" charset="0"/>
              </a:rPr>
              <a:t> et al 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fr-FR" sz="1050" b="0" i="1" dirty="0" err="1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Cell</a:t>
            </a:r>
            <a:r>
              <a:rPr lang="fr-FR" sz="1050" b="0" dirty="0">
                <a:solidFill>
                  <a:srgbClr val="6C758A"/>
                </a:solidFill>
                <a:latin typeface="Roboto" panose="020B0604020202020204" charset="0"/>
                <a:ea typeface="Roboto" panose="020B0604020202020204" charset="0"/>
              </a:rPr>
              <a:t> 183:1340;2020</a:t>
            </a:r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2DDF4ECF-0933-4717-88C0-F1D94AEA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374" y="1514206"/>
            <a:ext cx="3182387" cy="226100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consistent fingerprint is already emerging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ultimately define the key elements of clinical immunity</a:t>
            </a:r>
          </a:p>
          <a:p>
            <a:pPr marL="214313" indent="-214313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 the rigorous targets for vaccine evaluation and 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C24B92-ACA4-4AC1-A208-F1E18C30239C}"/>
              </a:ext>
            </a:extLst>
          </p:cNvPr>
          <p:cNvGrpSpPr/>
          <p:nvPr/>
        </p:nvGrpSpPr>
        <p:grpSpPr>
          <a:xfrm>
            <a:off x="3593077" y="617111"/>
            <a:ext cx="1379915" cy="1465160"/>
            <a:chOff x="5675339" y="2200313"/>
            <a:chExt cx="1839886" cy="1953547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EDAEB0A-3148-483F-984D-94B11915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339" y="2200313"/>
              <a:ext cx="1839886" cy="19535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F31629-3E3D-43F9-B2EC-F1D36B8EC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49" r="21244" b="5999"/>
            <a:stretch/>
          </p:blipFill>
          <p:spPr>
            <a:xfrm>
              <a:off x="5910104" y="2200314"/>
              <a:ext cx="1605121" cy="170541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56EC98-1564-451A-B76D-0BC9DC34DE09}"/>
              </a:ext>
            </a:extLst>
          </p:cNvPr>
          <p:cNvGrpSpPr/>
          <p:nvPr/>
        </p:nvGrpSpPr>
        <p:grpSpPr>
          <a:xfrm>
            <a:off x="75590" y="705195"/>
            <a:ext cx="4369555" cy="3392741"/>
            <a:chOff x="172569" y="1327166"/>
            <a:chExt cx="5826073" cy="4523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5210B3-1CC6-428D-89AE-810E402D3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569" y="1570632"/>
              <a:ext cx="4243183" cy="428018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4CB634-3024-4555-91C8-3AC359485341}"/>
                </a:ext>
              </a:extLst>
            </p:cNvPr>
            <p:cNvSpPr/>
            <p:nvPr/>
          </p:nvSpPr>
          <p:spPr>
            <a:xfrm rot="19040149">
              <a:off x="967920" y="2035923"/>
              <a:ext cx="2667144" cy="1282573"/>
            </a:xfrm>
            <a:prstGeom prst="ellipse">
              <a:avLst/>
            </a:prstGeom>
            <a:solidFill>
              <a:schemeClr val="tx1">
                <a:lumMod val="10000"/>
                <a:lumOff val="90000"/>
                <a:alpha val="26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9833B4-CD94-4FB6-9709-B553436D44C8}"/>
                </a:ext>
              </a:extLst>
            </p:cNvPr>
            <p:cNvSpPr/>
            <p:nvPr/>
          </p:nvSpPr>
          <p:spPr>
            <a:xfrm rot="20264460">
              <a:off x="2178732" y="3195878"/>
              <a:ext cx="1170902" cy="77343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26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3974EA6-F0C8-4A4C-958D-E709899CC306}"/>
                </a:ext>
              </a:extLst>
            </p:cNvPr>
            <p:cNvSpPr/>
            <p:nvPr/>
          </p:nvSpPr>
          <p:spPr>
            <a:xfrm rot="20264460">
              <a:off x="658253" y="3915280"/>
              <a:ext cx="1765988" cy="1238197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41CBBD5-43C7-41AC-995F-AAB2E85D17CE}"/>
                </a:ext>
              </a:extLst>
            </p:cNvPr>
            <p:cNvSpPr/>
            <p:nvPr/>
          </p:nvSpPr>
          <p:spPr>
            <a:xfrm rot="14995851">
              <a:off x="3141448" y="4295093"/>
              <a:ext cx="1323428" cy="916392"/>
            </a:xfrm>
            <a:prstGeom prst="ellipse">
              <a:avLst/>
            </a:prstGeom>
            <a:solidFill>
              <a:schemeClr val="tx1">
                <a:lumMod val="10000"/>
                <a:lumOff val="90000"/>
                <a:alpha val="26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25C9880-EE65-47D1-82C1-A3DF433733D0}"/>
                </a:ext>
              </a:extLst>
            </p:cNvPr>
            <p:cNvSpPr txBox="1"/>
            <p:nvPr/>
          </p:nvSpPr>
          <p:spPr>
            <a:xfrm>
              <a:off x="779956" y="1327166"/>
              <a:ext cx="1970771" cy="760432"/>
            </a:xfrm>
            <a:prstGeom prst="rect">
              <a:avLst/>
            </a:prstGeom>
            <a:ln w="9525">
              <a:noFill/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35000" tIns="135000" rIns="135000" bIns="135000" rtlCol="0" anchor="ctr" anchorCtr="0">
              <a:noAutofit/>
            </a:bodyPr>
            <a:lstStyle/>
            <a:p>
              <a:r>
                <a:rPr lang="en-US" sz="1050" b="1" spc="84" dirty="0">
                  <a:solidFill>
                    <a:srgbClr val="12284C"/>
                  </a:solidFill>
                </a:rPr>
                <a:t>COVID-specific</a:t>
              </a:r>
            </a:p>
            <a:p>
              <a:pPr marL="67866" indent="-67866">
                <a:buFont typeface="Arial" panose="020B0604020202020204" pitchFamily="34" charset="0"/>
                <a:buChar char="•"/>
              </a:pPr>
              <a:r>
                <a:rPr lang="en-US" sz="900" spc="84" dirty="0">
                  <a:solidFill>
                    <a:srgbClr val="12284C"/>
                  </a:solidFill>
                </a:rPr>
                <a:t>Elevated Tfh &amp; cytotoxic Tfh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D25ABB-4D23-4FA4-9D20-93DE3474948F}"/>
                </a:ext>
              </a:extLst>
            </p:cNvPr>
            <p:cNvSpPr txBox="1"/>
            <p:nvPr/>
          </p:nvSpPr>
          <p:spPr>
            <a:xfrm>
              <a:off x="3306163" y="2895326"/>
              <a:ext cx="2103410" cy="760432"/>
            </a:xfrm>
            <a:prstGeom prst="rect">
              <a:avLst/>
            </a:prstGeom>
            <a:ln w="9525">
              <a:noFill/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35000" tIns="135000" rIns="135000" bIns="135000" rtlCol="0" anchor="ctr" anchorCtr="0">
              <a:noAutofit/>
            </a:bodyPr>
            <a:lstStyle/>
            <a:p>
              <a:r>
                <a:rPr lang="en-US" sz="1050" b="1" spc="84" dirty="0">
                  <a:solidFill>
                    <a:srgbClr val="12284C"/>
                  </a:solidFill>
                </a:rPr>
                <a:t>FLU-specific</a:t>
              </a:r>
            </a:p>
            <a:p>
              <a:pPr marL="67866" indent="-67866">
                <a:buFont typeface="Arial" panose="020B0604020202020204" pitchFamily="34" charset="0"/>
                <a:buChar char="•"/>
              </a:pPr>
              <a:r>
                <a:rPr lang="en-US" sz="900" spc="84" dirty="0">
                  <a:solidFill>
                    <a:srgbClr val="12284C"/>
                  </a:solidFill>
                </a:rPr>
                <a:t>Elevated multi-functional Th1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8DE9F3-3B97-49C8-AA9E-73AE5C1F0A2B}"/>
                </a:ext>
              </a:extLst>
            </p:cNvPr>
            <p:cNvSpPr txBox="1"/>
            <p:nvPr/>
          </p:nvSpPr>
          <p:spPr>
            <a:xfrm>
              <a:off x="4082421" y="3855169"/>
              <a:ext cx="1916221" cy="760432"/>
            </a:xfrm>
            <a:prstGeom prst="rect">
              <a:avLst/>
            </a:prstGeom>
            <a:ln w="9525">
              <a:noFill/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35000" tIns="135000" rIns="135000" bIns="135000" rtlCol="0" anchor="ctr" anchorCtr="0">
              <a:noAutofit/>
            </a:bodyPr>
            <a:lstStyle/>
            <a:p>
              <a:r>
                <a:rPr lang="en-US" sz="1050" b="1" spc="84" dirty="0">
                  <a:solidFill>
                    <a:srgbClr val="12284C"/>
                  </a:solidFill>
                </a:rPr>
                <a:t>COVID-specific</a:t>
              </a:r>
            </a:p>
            <a:p>
              <a:pPr marL="67866" indent="-67866">
                <a:buFont typeface="Arial" panose="020B0604020202020204" pitchFamily="34" charset="0"/>
                <a:buChar char="•"/>
              </a:pPr>
              <a:r>
                <a:rPr lang="en-US" sz="900" spc="84" dirty="0">
                  <a:solidFill>
                    <a:srgbClr val="12284C"/>
                  </a:solidFill>
                </a:rPr>
                <a:t>Elevated CTL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5967E8-513C-4993-8E28-73D2C2EB7AC6}"/>
                </a:ext>
              </a:extLst>
            </p:cNvPr>
            <p:cNvSpPr txBox="1"/>
            <p:nvPr/>
          </p:nvSpPr>
          <p:spPr>
            <a:xfrm>
              <a:off x="1865358" y="4771623"/>
              <a:ext cx="1700075" cy="760432"/>
            </a:xfrm>
            <a:prstGeom prst="rect">
              <a:avLst/>
            </a:prstGeom>
            <a:ln w="9525">
              <a:noFill/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35000" tIns="135000" rIns="135000" bIns="135000" rtlCol="0" anchor="ctr" anchorCtr="0">
              <a:noAutofit/>
            </a:bodyPr>
            <a:lstStyle/>
            <a:p>
              <a:r>
                <a:rPr lang="en-US" sz="1050" b="1" spc="84" dirty="0">
                  <a:solidFill>
                    <a:srgbClr val="12284C"/>
                  </a:solidFill>
                </a:rPr>
                <a:t>MULTI-VIRAL</a:t>
              </a:r>
            </a:p>
            <a:p>
              <a:pPr marL="67866" indent="-67866">
                <a:buFont typeface="Arial" panose="020B0604020202020204" pitchFamily="34" charset="0"/>
                <a:buChar char="•"/>
              </a:pPr>
              <a:r>
                <a:rPr lang="en-US" sz="900" spc="84" dirty="0">
                  <a:solidFill>
                    <a:srgbClr val="12284C"/>
                  </a:solidFill>
                </a:rPr>
                <a:t>Elevated Th17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7E73E51-C4C4-41E4-9582-CA4891DA9817}"/>
              </a:ext>
            </a:extLst>
          </p:cNvPr>
          <p:cNvSpPr txBox="1"/>
          <p:nvPr/>
        </p:nvSpPr>
        <p:spPr>
          <a:xfrm>
            <a:off x="4766789" y="671877"/>
            <a:ext cx="1203842" cy="570324"/>
          </a:xfrm>
          <a:prstGeom prst="rect">
            <a:avLst/>
          </a:prstGeom>
          <a:ln w="9525">
            <a:noFill/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35000" tIns="135000" rIns="135000" bIns="135000" rtlCol="0" anchor="ctr" anchorCtr="0">
            <a:noAutofit/>
          </a:bodyPr>
          <a:lstStyle/>
          <a:p>
            <a:r>
              <a:rPr lang="en-US" sz="1050" b="1" spc="84" dirty="0">
                <a:solidFill>
                  <a:srgbClr val="12284C"/>
                </a:solidFill>
              </a:rPr>
              <a:t>COVID TcR</a:t>
            </a:r>
          </a:p>
          <a:p>
            <a:pPr marL="67866" indent="-67866">
              <a:buFont typeface="Arial" panose="020B0604020202020204" pitchFamily="34" charset="0"/>
              <a:buChar char="•"/>
            </a:pPr>
            <a:r>
              <a:rPr lang="en-US" sz="900" spc="84" dirty="0">
                <a:solidFill>
                  <a:srgbClr val="12284C"/>
                </a:solidFill>
              </a:rPr>
              <a:t>Expanded in CTL cluster</a:t>
            </a: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836ABBF1-0713-46D1-9311-8E8DB4764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76" y="4047136"/>
            <a:ext cx="4597316" cy="72869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139304" indent="-139304">
              <a:buSzPct val="85000"/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12284C"/>
                </a:solidFill>
              </a:rPr>
              <a:t>Single cell RNA transcript analysis of CD4+ T cells </a:t>
            </a:r>
          </a:p>
          <a:p>
            <a:pPr marL="139304" indent="-139304">
              <a:buSzPct val="85000"/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12284C"/>
                </a:solidFill>
              </a:rPr>
              <a:t>Hospitalized &amp; non-hospitalized covid subjects, healthy controls</a:t>
            </a:r>
          </a:p>
          <a:p>
            <a:pPr marL="139304" indent="-139304">
              <a:buSzPct val="85000"/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12284C"/>
                </a:solidFill>
              </a:rPr>
              <a:t>T cells stimulated for 6 hrs with peptide pools against multiple viruses (SARS-CoV-2, Flu, HPIV, HMPV, </a:t>
            </a:r>
            <a:r>
              <a:rPr lang="en-CA" sz="1000" dirty="0" err="1">
                <a:solidFill>
                  <a:srgbClr val="12284C"/>
                </a:solidFill>
              </a:rPr>
              <a:t>CoV</a:t>
            </a:r>
            <a:r>
              <a:rPr lang="en-CA" sz="1000" dirty="0">
                <a:solidFill>
                  <a:srgbClr val="12284C"/>
                </a:solidFill>
              </a:rPr>
              <a:t>) prior to transcript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3D514-1126-475C-83A1-F0F6D18A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>
            <a:extLst>
              <a:ext uri="{FF2B5EF4-FFF2-40B4-BE49-F238E27FC236}">
                <a16:creationId xmlns:a16="http://schemas.microsoft.com/office/drawing/2014/main" id="{DEBCE633-0E51-47C7-B842-90ABDBE1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25" y="588171"/>
            <a:ext cx="4783422" cy="262673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 defTabSz="685800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pipeline of candidate vaccines using multiple platforms </a:t>
            </a:r>
          </a:p>
          <a:p>
            <a:pPr marL="214313" indent="-214313" defTabSz="685800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testing protocols do not measure T cell responses; Though they could be anticipated, </a:t>
            </a:r>
            <a:r>
              <a:rPr lang="en-US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 cell responses were confirmed only after most of these programs began. </a:t>
            </a:r>
          </a:p>
          <a:p>
            <a:pPr marL="214313" indent="-214313" defTabSz="685800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122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painfully obvious that T cell responses need to be assessed after the first wave of approvals to improve and compare products and their utility especially in older populations with reduced immune capacity.</a:t>
            </a:r>
          </a:p>
          <a:p>
            <a:pPr marL="214313" indent="-214313" defTabSz="685800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1228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spcAft>
                <a:spcPts val="900"/>
              </a:spcAft>
              <a:buSzPct val="85000"/>
              <a:defRPr/>
            </a:pPr>
            <a:endParaRPr lang="en-CA" sz="1500" dirty="0">
              <a:solidFill>
                <a:srgbClr val="1228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8EC8-9ACD-4AF4-BBE2-DB1270045378}"/>
              </a:ext>
            </a:extLst>
          </p:cNvPr>
          <p:cNvSpPr txBox="1"/>
          <p:nvPr/>
        </p:nvSpPr>
        <p:spPr>
          <a:xfrm>
            <a:off x="3821681" y="4430819"/>
            <a:ext cx="362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CA" sz="900" kern="0" dirty="0">
                <a:solidFill>
                  <a:srgbClr val="6C758A"/>
                </a:solidFill>
                <a:latin typeface="Roboto"/>
              </a:rPr>
              <a:t>Source: WHO </a:t>
            </a:r>
            <a:r>
              <a:rPr lang="en-CA" sz="900" i="1" kern="0" dirty="0">
                <a:solidFill>
                  <a:srgbClr val="6C758A"/>
                </a:solidFill>
                <a:latin typeface="Roboto"/>
              </a:rPr>
              <a:t>Draft landscape of COVID-19 candidate vaccines</a:t>
            </a:r>
            <a:r>
              <a:rPr lang="en-CA" sz="900" kern="0" dirty="0">
                <a:solidFill>
                  <a:srgbClr val="6C758A"/>
                </a:solidFill>
                <a:latin typeface="Roboto"/>
              </a:rPr>
              <a:t>. Updated 10 December 2020</a:t>
            </a:r>
            <a:r>
              <a:rPr lang="en-CA" sz="900" dirty="0">
                <a:solidFill>
                  <a:srgbClr val="6C758A"/>
                </a:solidFill>
                <a:latin typeface="Roboto"/>
              </a:rPr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01AFB1-1762-42D3-9BD0-F92EF96A9B8C}"/>
              </a:ext>
            </a:extLst>
          </p:cNvPr>
          <p:cNvGrpSpPr/>
          <p:nvPr/>
        </p:nvGrpSpPr>
        <p:grpSpPr>
          <a:xfrm>
            <a:off x="2171216" y="3080797"/>
            <a:ext cx="6381458" cy="1574589"/>
            <a:chOff x="342143" y="4311122"/>
            <a:chExt cx="8508610" cy="2099452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A4DA9A3D-1497-4C7B-A9B8-AEDCF9BCF477}"/>
                </a:ext>
              </a:extLst>
            </p:cNvPr>
            <p:cNvGraphicFramePr/>
            <p:nvPr/>
          </p:nvGraphicFramePr>
          <p:xfrm>
            <a:off x="342143" y="4311122"/>
            <a:ext cx="2411807" cy="2099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920651-690F-4F06-8ACA-31EB649C60D7}"/>
                </a:ext>
              </a:extLst>
            </p:cNvPr>
            <p:cNvSpPr txBox="1"/>
            <p:nvPr/>
          </p:nvSpPr>
          <p:spPr>
            <a:xfrm>
              <a:off x="5724720" y="4959225"/>
              <a:ext cx="3126033" cy="1126253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900" b="1" spc="84" dirty="0">
                  <a:solidFill>
                    <a:srgbClr val="12284C"/>
                  </a:solidFill>
                  <a:latin typeface="Roboto"/>
                </a:rPr>
                <a:t>Replicating viral vector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900" b="1" spc="84" dirty="0">
                  <a:solidFill>
                    <a:srgbClr val="12284C"/>
                  </a:solidFill>
                  <a:latin typeface="Roboto"/>
                </a:rPr>
                <a:t>Inactivated virus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900" b="1" spc="84" dirty="0">
                  <a:solidFill>
                    <a:srgbClr val="12284C"/>
                  </a:solidFill>
                  <a:latin typeface="Roboto"/>
                </a:rPr>
                <a:t>VLP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900" b="1" spc="84" dirty="0">
                  <a:solidFill>
                    <a:srgbClr val="12284C"/>
                  </a:solidFill>
                  <a:latin typeface="Roboto"/>
                </a:rPr>
                <a:t>Live attenuated virus</a:t>
              </a:r>
              <a:endParaRPr lang="en-CA" sz="900" b="1" spc="84" dirty="0">
                <a:solidFill>
                  <a:srgbClr val="12284C"/>
                </a:solidFill>
                <a:latin typeface="Roboto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268D80-AD9C-4654-BD6A-39DA47F47813}"/>
                </a:ext>
              </a:extLst>
            </p:cNvPr>
            <p:cNvSpPr/>
            <p:nvPr/>
          </p:nvSpPr>
          <p:spPr>
            <a:xfrm>
              <a:off x="2686696" y="5025746"/>
              <a:ext cx="216000" cy="216000"/>
            </a:xfrm>
            <a:prstGeom prst="rect">
              <a:avLst/>
            </a:prstGeom>
            <a:solidFill>
              <a:srgbClr val="577394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defTabSz="685800">
                <a:defRPr/>
              </a:pPr>
              <a:endParaRPr lang="en-CA" sz="135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2AF686-A8A3-4F18-A7F6-6B931C784B54}"/>
                </a:ext>
              </a:extLst>
            </p:cNvPr>
            <p:cNvSpPr/>
            <p:nvPr/>
          </p:nvSpPr>
          <p:spPr>
            <a:xfrm>
              <a:off x="2686696" y="5313680"/>
              <a:ext cx="216000" cy="216000"/>
            </a:xfrm>
            <a:prstGeom prst="rect">
              <a:avLst/>
            </a:prstGeom>
            <a:solidFill>
              <a:srgbClr val="C1D82F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defTabSz="685800">
                <a:defRPr/>
              </a:pPr>
              <a:endParaRPr lang="en-CA" sz="135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775F04-722E-4AF0-B2BE-919183E2BA77}"/>
                </a:ext>
              </a:extLst>
            </p:cNvPr>
            <p:cNvSpPr/>
            <p:nvPr/>
          </p:nvSpPr>
          <p:spPr>
            <a:xfrm>
              <a:off x="2686696" y="5588491"/>
              <a:ext cx="216000" cy="216000"/>
            </a:xfrm>
            <a:prstGeom prst="rect">
              <a:avLst/>
            </a:prstGeom>
            <a:solidFill>
              <a:srgbClr val="FFB166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defTabSz="685800">
                <a:defRPr/>
              </a:pPr>
              <a:endParaRPr lang="en-CA" sz="135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70D416-DFA0-400E-AAEC-FEA70587AC43}"/>
                </a:ext>
              </a:extLst>
            </p:cNvPr>
            <p:cNvSpPr/>
            <p:nvPr/>
          </p:nvSpPr>
          <p:spPr>
            <a:xfrm>
              <a:off x="2686696" y="5863302"/>
              <a:ext cx="216000" cy="216000"/>
            </a:xfrm>
            <a:prstGeom prst="rect">
              <a:avLst/>
            </a:prstGeom>
            <a:solidFill>
              <a:srgbClr val="01416D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defTabSz="685800">
                <a:defRPr/>
              </a:pPr>
              <a:endParaRPr lang="en-CA" sz="1350" dirty="0">
                <a:solidFill>
                  <a:srgbClr val="FFFFFF"/>
                </a:solidFill>
                <a:latin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4044A3-8D1E-4759-9291-8C871674CD61}"/>
              </a:ext>
            </a:extLst>
          </p:cNvPr>
          <p:cNvSpPr txBox="1"/>
          <p:nvPr/>
        </p:nvSpPr>
        <p:spPr>
          <a:xfrm>
            <a:off x="4030629" y="3467375"/>
            <a:ext cx="2087629" cy="1033040"/>
          </a:xfrm>
          <a:prstGeom prst="rect">
            <a:avLst/>
          </a:prstGeom>
          <a:noFill/>
          <a:ln>
            <a:noFill/>
          </a:ln>
          <a:effectLst>
            <a:outerShdw blurRad="304800" dist="38100" dir="5400000" algn="t" rotWithShape="0">
              <a:prstClr val="black">
                <a:alpha val="13000"/>
              </a:prstClr>
            </a:outerShdw>
          </a:effectLst>
        </p:spPr>
        <p:txBody>
          <a:bodyPr wrap="square" lIns="135000" tIns="135000" rIns="135000" bIns="135000" rtlCol="0" anchor="ctr" anchorCtr="0">
            <a:no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900" b="1" spc="84" dirty="0">
                <a:solidFill>
                  <a:srgbClr val="12284C"/>
                </a:solidFill>
                <a:latin typeface="Roboto"/>
              </a:rPr>
              <a:t>Protein subunit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900" b="1" spc="84" dirty="0">
                <a:solidFill>
                  <a:srgbClr val="12284C"/>
                </a:solidFill>
                <a:latin typeface="Roboto"/>
              </a:rPr>
              <a:t>Non-replicating viral vector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900" b="1" spc="84" dirty="0">
                <a:solidFill>
                  <a:srgbClr val="12284C"/>
                </a:solidFill>
                <a:latin typeface="Roboto"/>
              </a:rPr>
              <a:t>RNA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900" b="1" spc="84" dirty="0">
                <a:solidFill>
                  <a:srgbClr val="12284C"/>
                </a:solidFill>
                <a:latin typeface="Roboto"/>
              </a:rPr>
              <a:t>DNA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99049-CF30-46B7-8E75-42FDB799BF30}"/>
              </a:ext>
            </a:extLst>
          </p:cNvPr>
          <p:cNvSpPr/>
          <p:nvPr/>
        </p:nvSpPr>
        <p:spPr>
          <a:xfrm>
            <a:off x="6087038" y="3626843"/>
            <a:ext cx="162000" cy="162000"/>
          </a:xfrm>
          <a:prstGeom prst="rect">
            <a:avLst/>
          </a:prstGeom>
          <a:solidFill>
            <a:srgbClr val="768519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defTabSz="685800">
              <a:defRPr/>
            </a:pPr>
            <a:endParaRPr lang="en-CA" sz="13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9F082A-102D-4D49-A5E0-7496515642E5}"/>
              </a:ext>
            </a:extLst>
          </p:cNvPr>
          <p:cNvSpPr/>
          <p:nvPr/>
        </p:nvSpPr>
        <p:spPr>
          <a:xfrm>
            <a:off x="6087038" y="3825943"/>
            <a:ext cx="162000" cy="162000"/>
          </a:xfrm>
          <a:prstGeom prst="rect">
            <a:avLst/>
          </a:prstGeom>
          <a:solidFill>
            <a:srgbClr val="226D2C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defTabSz="685800">
              <a:defRPr/>
            </a:pPr>
            <a:endParaRPr lang="en-CA" sz="13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FA461-B0A6-422A-A35A-7DC06414342D}"/>
              </a:ext>
            </a:extLst>
          </p:cNvPr>
          <p:cNvSpPr/>
          <p:nvPr/>
        </p:nvSpPr>
        <p:spPr>
          <a:xfrm>
            <a:off x="6087038" y="4032536"/>
            <a:ext cx="162000" cy="162000"/>
          </a:xfrm>
          <a:prstGeom prst="rect">
            <a:avLst/>
          </a:prstGeom>
          <a:solidFill>
            <a:srgbClr val="0392F6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defTabSz="685800">
              <a:defRPr/>
            </a:pPr>
            <a:endParaRPr lang="en-CA" sz="13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4AB86-71D7-412F-8FAB-C1ACBD30D501}"/>
              </a:ext>
            </a:extLst>
          </p:cNvPr>
          <p:cNvSpPr/>
          <p:nvPr/>
        </p:nvSpPr>
        <p:spPr>
          <a:xfrm>
            <a:off x="6087038" y="4239131"/>
            <a:ext cx="162000" cy="162000"/>
          </a:xfrm>
          <a:prstGeom prst="rect">
            <a:avLst/>
          </a:prstGeom>
          <a:solidFill>
            <a:srgbClr val="ACE5B4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defTabSz="685800">
              <a:defRPr/>
            </a:pPr>
            <a:endParaRPr lang="en-CA" sz="135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70A4B5-F4D8-4322-8E2D-313DF715C275}"/>
              </a:ext>
            </a:extLst>
          </p:cNvPr>
          <p:cNvGrpSpPr/>
          <p:nvPr/>
        </p:nvGrpSpPr>
        <p:grpSpPr>
          <a:xfrm>
            <a:off x="468813" y="728905"/>
            <a:ext cx="3295575" cy="3926480"/>
            <a:chOff x="625084" y="971874"/>
            <a:chExt cx="4394100" cy="523530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D07C683-C7A1-4DC4-A09C-56F952CB209E}"/>
                </a:ext>
              </a:extLst>
            </p:cNvPr>
            <p:cNvGrpSpPr/>
            <p:nvPr/>
          </p:nvGrpSpPr>
          <p:grpSpPr>
            <a:xfrm rot="16200000" flipH="1">
              <a:off x="1585578" y="339419"/>
              <a:ext cx="2476188" cy="3741098"/>
              <a:chOff x="1117576" y="54061"/>
              <a:chExt cx="2476188" cy="374109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A3ACC9A-6A54-45CF-A60E-8242A70892A3}"/>
                  </a:ext>
                </a:extLst>
              </p:cNvPr>
              <p:cNvGrpSpPr/>
              <p:nvPr/>
            </p:nvGrpSpPr>
            <p:grpSpPr>
              <a:xfrm>
                <a:off x="2425430" y="205108"/>
                <a:ext cx="923602" cy="1415444"/>
                <a:chOff x="2449068" y="212008"/>
                <a:chExt cx="923602" cy="141544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E99554-AD50-4F7E-A121-D0C7E951B261}"/>
                    </a:ext>
                  </a:extLst>
                </p:cNvPr>
                <p:cNvSpPr txBox="1"/>
                <p:nvPr/>
              </p:nvSpPr>
              <p:spPr>
                <a:xfrm rot="16200000">
                  <a:off x="2395367" y="650149"/>
                  <a:ext cx="1415444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algn="ctr" defTabSz="685800">
                    <a:defRPr/>
                  </a:pPr>
                  <a:r>
                    <a:rPr lang="en-US" sz="900" b="1" spc="84" dirty="0">
                      <a:solidFill>
                        <a:srgbClr val="12284C"/>
                      </a:solidFill>
                      <a:latin typeface="Roboto"/>
                    </a:rPr>
                    <a:t>in clinical</a:t>
                  </a:r>
                </a:p>
                <a:p>
                  <a:pPr algn="ctr" defTabSz="685800">
                    <a:defRPr/>
                  </a:pPr>
                  <a:r>
                    <a:rPr lang="en-US" sz="900" b="1" spc="84" dirty="0">
                      <a:solidFill>
                        <a:srgbClr val="12284C"/>
                      </a:solidFill>
                      <a:latin typeface="Roboto"/>
                    </a:rPr>
                    <a:t>evaluation</a:t>
                  </a:r>
                  <a:endParaRPr lang="en-CA" sz="900" b="1" spc="84" dirty="0">
                    <a:solidFill>
                      <a:srgbClr val="12284C"/>
                    </a:solidFill>
                    <a:latin typeface="Roboto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CA4DBC-DAB7-4506-BA42-2C89571562D8}"/>
                    </a:ext>
                  </a:extLst>
                </p:cNvPr>
                <p:cNvSpPr txBox="1"/>
                <p:nvPr/>
              </p:nvSpPr>
              <p:spPr>
                <a:xfrm rot="16200000">
                  <a:off x="2281650" y="650162"/>
                  <a:ext cx="873997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algn="ctr" defTabSz="685800">
                    <a:defRPr/>
                  </a:pPr>
                  <a:r>
                    <a:rPr lang="en-US" sz="2400" b="1" spc="84" dirty="0">
                      <a:solidFill>
                        <a:srgbClr val="12284C"/>
                      </a:solidFill>
                      <a:latin typeface="Roboto"/>
                    </a:rPr>
                    <a:t>52</a:t>
                  </a:r>
                  <a:endParaRPr lang="en-CA" sz="2400" b="1" spc="84" dirty="0">
                    <a:solidFill>
                      <a:srgbClr val="12284C"/>
                    </a:solidFill>
                    <a:latin typeface="Roboto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AE8F3A7-A1B3-4020-89C3-9B1BE4FDABB7}"/>
                  </a:ext>
                </a:extLst>
              </p:cNvPr>
              <p:cNvGrpSpPr/>
              <p:nvPr/>
            </p:nvGrpSpPr>
            <p:grpSpPr>
              <a:xfrm>
                <a:off x="2425412" y="2289336"/>
                <a:ext cx="923603" cy="1505823"/>
                <a:chOff x="2484123" y="1895757"/>
                <a:chExt cx="923603" cy="1505823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49F0268-A786-47B8-A1AE-A2C7E03130BC}"/>
                    </a:ext>
                  </a:extLst>
                </p:cNvPr>
                <p:cNvSpPr txBox="1"/>
                <p:nvPr/>
              </p:nvSpPr>
              <p:spPr>
                <a:xfrm rot="16200000">
                  <a:off x="2385233" y="2379088"/>
                  <a:ext cx="1505823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algn="ctr" defTabSz="685800">
                    <a:defRPr/>
                  </a:pPr>
                  <a:r>
                    <a:rPr lang="en-US" sz="900" b="1" spc="84" dirty="0">
                      <a:solidFill>
                        <a:srgbClr val="12284C"/>
                      </a:solidFill>
                      <a:latin typeface="Roboto"/>
                    </a:rPr>
                    <a:t>in preclinical evaluation</a:t>
                  </a:r>
                  <a:endParaRPr lang="en-CA" sz="900" b="1" spc="84" dirty="0">
                    <a:solidFill>
                      <a:srgbClr val="12284C"/>
                    </a:solidFill>
                    <a:latin typeface="Roboto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D01A8E-2FFF-4982-8ECE-8835FC4A544B}"/>
                    </a:ext>
                  </a:extLst>
                </p:cNvPr>
                <p:cNvSpPr txBox="1"/>
                <p:nvPr/>
              </p:nvSpPr>
              <p:spPr>
                <a:xfrm rot="16200000">
                  <a:off x="2160496" y="2379086"/>
                  <a:ext cx="1186416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algn="ctr" defTabSz="685800">
                    <a:defRPr/>
                  </a:pPr>
                  <a:r>
                    <a:rPr lang="en-US" sz="2400" b="1" spc="84" dirty="0">
                      <a:solidFill>
                        <a:srgbClr val="12284C"/>
                      </a:solidFill>
                      <a:latin typeface="Roboto"/>
                    </a:rPr>
                    <a:t>162</a:t>
                  </a:r>
                  <a:endParaRPr lang="en-CA" sz="2400" b="1" spc="84" dirty="0">
                    <a:solidFill>
                      <a:srgbClr val="12284C"/>
                    </a:solidFill>
                    <a:latin typeface="Roboto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05DB843-C1C8-4175-B9D8-56F0C080C02F}"/>
                  </a:ext>
                </a:extLst>
              </p:cNvPr>
              <p:cNvGrpSpPr/>
              <p:nvPr/>
            </p:nvGrpSpPr>
            <p:grpSpPr>
              <a:xfrm>
                <a:off x="1117576" y="54061"/>
                <a:ext cx="920870" cy="2586352"/>
                <a:chOff x="1077157" y="-247800"/>
                <a:chExt cx="920870" cy="2586352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A0B502-CD7F-4ED1-A9A8-6306C92D81E7}"/>
                    </a:ext>
                  </a:extLst>
                </p:cNvPr>
                <p:cNvSpPr txBox="1"/>
                <p:nvPr/>
              </p:nvSpPr>
              <p:spPr>
                <a:xfrm rot="16200000">
                  <a:off x="626666" y="317656"/>
                  <a:ext cx="1670073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algn="ctr" defTabSz="685800">
                    <a:defRPr/>
                  </a:pPr>
                  <a:r>
                    <a:rPr lang="en-US" sz="1050" b="1" spc="84" dirty="0">
                      <a:solidFill>
                        <a:srgbClr val="12284C"/>
                      </a:solidFill>
                      <a:latin typeface="Roboto"/>
                    </a:rPr>
                    <a:t>Candidates</a:t>
                  </a:r>
                </a:p>
                <a:p>
                  <a:pPr algn="ctr" defTabSz="685800">
                    <a:defRPr/>
                  </a:pPr>
                  <a:r>
                    <a:rPr lang="en-US" sz="1050" b="1" spc="84" dirty="0">
                      <a:solidFill>
                        <a:srgbClr val="12284C"/>
                      </a:solidFill>
                      <a:latin typeface="Roboto"/>
                    </a:rPr>
                    <a:t>Vaccines</a:t>
                  </a:r>
                  <a:endParaRPr lang="en-CA" sz="1050" b="1" spc="84" dirty="0">
                    <a:solidFill>
                      <a:srgbClr val="12284C"/>
                    </a:solidFill>
                    <a:latin typeface="Roboto"/>
                  </a:endParaRPr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5986F45-7A9D-4169-A323-AB32DC37F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77157" y="1413570"/>
                  <a:ext cx="920870" cy="924982"/>
                </a:xfrm>
                <a:prstGeom prst="flowChartConnector">
                  <a:avLst/>
                </a:prstGeom>
              </p:spPr>
            </p:pic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5C31DD5-3FE5-40B5-8B11-35BF2C6945B9}"/>
                  </a:ext>
                </a:extLst>
              </p:cNvPr>
              <p:cNvCxnSpPr>
                <a:cxnSpLocks/>
                <a:stCxn id="25" idx="7"/>
                <a:endCxn id="34" idx="2"/>
              </p:cNvCxnSpPr>
              <p:nvPr/>
            </p:nvCxnSpPr>
            <p:spPr>
              <a:xfrm rot="16200000">
                <a:off x="1634583" y="1187710"/>
                <a:ext cx="932186" cy="394176"/>
              </a:xfrm>
              <a:prstGeom prst="line">
                <a:avLst/>
              </a:prstGeom>
              <a:ln w="38100">
                <a:solidFill>
                  <a:srgbClr val="57739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C5EFFAD-6AC9-4A31-820C-52600A65CB6E}"/>
                  </a:ext>
                </a:extLst>
              </p:cNvPr>
              <p:cNvSpPr/>
              <p:nvPr/>
            </p:nvSpPr>
            <p:spPr>
              <a:xfrm>
                <a:off x="2297764" y="270705"/>
                <a:ext cx="1296000" cy="1296000"/>
              </a:xfrm>
              <a:prstGeom prst="ellipse">
                <a:avLst/>
              </a:prstGeom>
              <a:noFill/>
              <a:ln w="38100">
                <a:solidFill>
                  <a:srgbClr val="577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135000" rIns="135000" bIns="135000" rtlCol="0" anchor="ctr" anchorCtr="0"/>
              <a:lstStyle/>
              <a:p>
                <a:pPr defTabSz="685800">
                  <a:defRPr/>
                </a:pPr>
                <a:endParaRPr lang="en-CA" sz="1350" dirty="0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4B779E8-9353-4B48-8064-62316CFE3038}"/>
                  </a:ext>
                </a:extLst>
              </p:cNvPr>
              <p:cNvSpPr/>
              <p:nvPr/>
            </p:nvSpPr>
            <p:spPr>
              <a:xfrm>
                <a:off x="2290899" y="2394246"/>
                <a:ext cx="1296000" cy="1296000"/>
              </a:xfrm>
              <a:prstGeom prst="ellipse">
                <a:avLst/>
              </a:prstGeom>
              <a:noFill/>
              <a:ln w="38100">
                <a:solidFill>
                  <a:srgbClr val="577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135000" rIns="135000" bIns="135000" rtlCol="0" anchor="ctr" anchorCtr="0"/>
              <a:lstStyle/>
              <a:p>
                <a:pPr defTabSz="685800">
                  <a:defRPr/>
                </a:pPr>
                <a:endParaRPr lang="en-CA" sz="1350" dirty="0">
                  <a:solidFill>
                    <a:srgbClr val="FFFFFF"/>
                  </a:solidFill>
                  <a:latin typeface="Roboto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400E0A9-722D-4870-B3AE-3909E6DD91B9}"/>
                  </a:ext>
                </a:extLst>
              </p:cNvPr>
              <p:cNvCxnSpPr>
                <a:cxnSpLocks/>
                <a:stCxn id="25" idx="5"/>
                <a:endCxn id="36" idx="2"/>
              </p:cNvCxnSpPr>
              <p:nvPr/>
            </p:nvCxnSpPr>
            <p:spPr>
              <a:xfrm rot="16200000" flipH="1">
                <a:off x="1828597" y="2579944"/>
                <a:ext cx="537292" cy="387310"/>
              </a:xfrm>
              <a:prstGeom prst="line">
                <a:avLst/>
              </a:prstGeom>
              <a:ln w="38100">
                <a:solidFill>
                  <a:srgbClr val="57739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456EC24-B749-4A91-9CD4-9684AA4315F9}"/>
                </a:ext>
              </a:extLst>
            </p:cNvPr>
            <p:cNvGraphicFramePr/>
            <p:nvPr/>
          </p:nvGraphicFramePr>
          <p:xfrm>
            <a:off x="625084" y="4062481"/>
            <a:ext cx="2504841" cy="2144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391F4E4-27B0-428E-AA9C-11BD0F0C81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860" y="3561422"/>
              <a:ext cx="1" cy="324000"/>
            </a:xfrm>
            <a:prstGeom prst="line">
              <a:avLst/>
            </a:prstGeom>
            <a:ln w="38100">
              <a:solidFill>
                <a:srgbClr val="57739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AE1344A-3E6B-4CC6-B03B-F43344B9E8A4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00" y="3546946"/>
              <a:ext cx="3" cy="324000"/>
            </a:xfrm>
            <a:prstGeom prst="line">
              <a:avLst/>
            </a:prstGeom>
            <a:ln w="38100">
              <a:solidFill>
                <a:srgbClr val="57739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9FCBD3-3AD6-4C37-B968-5B90F2C91E0E}"/>
                </a:ext>
              </a:extLst>
            </p:cNvPr>
            <p:cNvSpPr txBox="1"/>
            <p:nvPr/>
          </p:nvSpPr>
          <p:spPr>
            <a:xfrm>
              <a:off x="4152082" y="4796214"/>
              <a:ext cx="867102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35%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DAC7A6-883A-4D05-8A80-0D2844E1C854}"/>
                </a:ext>
              </a:extLst>
            </p:cNvPr>
            <p:cNvSpPr txBox="1"/>
            <p:nvPr/>
          </p:nvSpPr>
          <p:spPr>
            <a:xfrm>
              <a:off x="4078501" y="5570217"/>
              <a:ext cx="839721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12%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5D3CB8-441B-4FE2-ADC8-37D0D4DC7ADD}"/>
                </a:ext>
              </a:extLst>
            </p:cNvPr>
            <p:cNvSpPr txBox="1"/>
            <p:nvPr/>
          </p:nvSpPr>
          <p:spPr>
            <a:xfrm>
              <a:off x="3562694" y="5635395"/>
              <a:ext cx="839721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14%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57C0F-FD2B-4F14-A51B-8960CF6292CE}"/>
                </a:ext>
              </a:extLst>
            </p:cNvPr>
            <p:cNvSpPr txBox="1"/>
            <p:nvPr/>
          </p:nvSpPr>
          <p:spPr>
            <a:xfrm>
              <a:off x="3197334" y="5400992"/>
              <a:ext cx="752648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9%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6F41F3-8720-42E7-B0E9-A4899B9052F0}"/>
                </a:ext>
              </a:extLst>
            </p:cNvPr>
            <p:cNvSpPr txBox="1"/>
            <p:nvPr/>
          </p:nvSpPr>
          <p:spPr>
            <a:xfrm>
              <a:off x="3060365" y="5059621"/>
              <a:ext cx="867102" cy="251064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10%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7B8094-8736-485B-A16B-F50D12FA512B}"/>
                </a:ext>
              </a:extLst>
            </p:cNvPr>
            <p:cNvSpPr txBox="1"/>
            <p:nvPr/>
          </p:nvSpPr>
          <p:spPr>
            <a:xfrm>
              <a:off x="3197334" y="4650417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9%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D0FE76-515B-4066-8E9A-9FC329D0A6BD}"/>
                </a:ext>
              </a:extLst>
            </p:cNvPr>
            <p:cNvSpPr txBox="1"/>
            <p:nvPr/>
          </p:nvSpPr>
          <p:spPr>
            <a:xfrm>
              <a:off x="3474539" y="4385147"/>
              <a:ext cx="770670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10%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F6151D-75BA-4708-A8BF-494D35E9D746}"/>
                </a:ext>
              </a:extLst>
            </p:cNvPr>
            <p:cNvSpPr txBox="1"/>
            <p:nvPr/>
          </p:nvSpPr>
          <p:spPr>
            <a:xfrm>
              <a:off x="4154369" y="3941116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12284C"/>
                  </a:solidFill>
                  <a:latin typeface="Roboto"/>
                </a:rPr>
                <a:t>1%</a:t>
              </a:r>
              <a:endParaRPr lang="en-CA" sz="1050" b="1" spc="84" dirty="0">
                <a:solidFill>
                  <a:srgbClr val="12284C"/>
                </a:solidFill>
                <a:latin typeface="Roboto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2E8B7A-4E52-4F65-9E2D-CE6231DBACF0}"/>
                </a:ext>
              </a:extLst>
            </p:cNvPr>
            <p:cNvCxnSpPr>
              <a:stCxn id="17" idx="2"/>
              <a:endCxn id="17" idx="2"/>
            </p:cNvCxnSpPr>
            <p:nvPr/>
          </p:nvCxnSpPr>
          <p:spPr>
            <a:xfrm>
              <a:off x="4501559" y="4216574"/>
              <a:ext cx="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98B2DD6-DAB9-4826-A749-2B573817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8986" y="4107731"/>
              <a:ext cx="238449" cy="144259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844C607-FA57-4BB1-9E2D-774A10E1070C}"/>
                </a:ext>
              </a:extLst>
            </p:cNvPr>
            <p:cNvSpPr txBox="1"/>
            <p:nvPr/>
          </p:nvSpPr>
          <p:spPr>
            <a:xfrm>
              <a:off x="1926892" y="4729309"/>
              <a:ext cx="878236" cy="24302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31%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477F5DB-8B58-45AF-9C3A-B7B9AE1105F6}"/>
                </a:ext>
              </a:extLst>
            </p:cNvPr>
            <p:cNvSpPr txBox="1"/>
            <p:nvPr/>
          </p:nvSpPr>
          <p:spPr>
            <a:xfrm>
              <a:off x="1891011" y="5501428"/>
              <a:ext cx="840050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17%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1385504-B42C-4587-BE73-00C4D60C6014}"/>
                </a:ext>
              </a:extLst>
            </p:cNvPr>
            <p:cNvSpPr txBox="1"/>
            <p:nvPr/>
          </p:nvSpPr>
          <p:spPr>
            <a:xfrm>
              <a:off x="1326687" y="5639172"/>
              <a:ext cx="768184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11%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8432E6-355E-4EFB-B2E6-72237FFBCC8D}"/>
                </a:ext>
              </a:extLst>
            </p:cNvPr>
            <p:cNvSpPr txBox="1"/>
            <p:nvPr/>
          </p:nvSpPr>
          <p:spPr>
            <a:xfrm>
              <a:off x="861261" y="4963528"/>
              <a:ext cx="768185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>
                      <a:lumMod val="95000"/>
                    </a:srgbClr>
                  </a:solidFill>
                  <a:latin typeface="Roboto"/>
                </a:rPr>
                <a:t>10%</a:t>
              </a:r>
              <a:endParaRPr lang="en-CA" sz="1050" b="1" spc="84" dirty="0">
                <a:solidFill>
                  <a:srgbClr val="FFFFFF">
                    <a:lumMod val="95000"/>
                  </a:srgbClr>
                </a:solidFill>
                <a:latin typeface="Roboto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B97E96-2C2A-4F37-9D50-6C9612DA61C3}"/>
                </a:ext>
              </a:extLst>
            </p:cNvPr>
            <p:cNvSpPr txBox="1"/>
            <p:nvPr/>
          </p:nvSpPr>
          <p:spPr>
            <a:xfrm>
              <a:off x="756404" y="4102796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12284C"/>
                  </a:solidFill>
                  <a:latin typeface="Roboto"/>
                </a:rPr>
                <a:t>4%</a:t>
              </a:r>
              <a:endParaRPr lang="en-CA" sz="1050" b="1" spc="84" dirty="0">
                <a:solidFill>
                  <a:srgbClr val="12284C"/>
                </a:solidFill>
                <a:latin typeface="Roboto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3941556-A83E-430E-9D56-7F7E22680DD5}"/>
                </a:ext>
              </a:extLst>
            </p:cNvPr>
            <p:cNvSpPr txBox="1"/>
            <p:nvPr/>
          </p:nvSpPr>
          <p:spPr>
            <a:xfrm>
              <a:off x="1102798" y="4542221"/>
              <a:ext cx="768185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13%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AE7C3B0-0763-49FE-9AC6-5D66EB3902E4}"/>
                </a:ext>
              </a:extLst>
            </p:cNvPr>
            <p:cNvSpPr txBox="1"/>
            <p:nvPr/>
          </p:nvSpPr>
          <p:spPr>
            <a:xfrm>
              <a:off x="1036861" y="3885798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12284C"/>
                  </a:solidFill>
                  <a:latin typeface="Roboto"/>
                </a:rPr>
                <a:t>3%</a:t>
              </a:r>
              <a:endParaRPr lang="en-CA" sz="1050" b="1" spc="84" dirty="0">
                <a:solidFill>
                  <a:srgbClr val="12284C"/>
                </a:solidFill>
                <a:latin typeface="Roboto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CA5597C-B88F-4749-BB9F-E1494CFD0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3136" y="4053231"/>
              <a:ext cx="245979" cy="153492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27A1DE-0ECC-4917-83D1-E6638D5565CF}"/>
                </a:ext>
              </a:extLst>
            </p:cNvPr>
            <p:cNvSpPr txBox="1"/>
            <p:nvPr/>
          </p:nvSpPr>
          <p:spPr>
            <a:xfrm>
              <a:off x="990292" y="5367887"/>
              <a:ext cx="768184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algn="ctr" defTabSz="685800">
                <a:defRPr/>
              </a:pPr>
              <a:r>
                <a:rPr lang="en-US" sz="1050" b="1" spc="84" dirty="0">
                  <a:solidFill>
                    <a:srgbClr val="FFFFFF"/>
                  </a:solidFill>
                  <a:latin typeface="Roboto"/>
                </a:rPr>
                <a:t>11%</a:t>
              </a:r>
              <a:endParaRPr lang="en-CA" sz="1050" b="1" spc="84" dirty="0">
                <a:solidFill>
                  <a:srgbClr val="FFFFFF"/>
                </a:solidFill>
                <a:latin typeface="Roboto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DAB5FA-74AD-4F4B-8F40-7DD7CC5E2E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45353" y="4235046"/>
              <a:ext cx="419943" cy="0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AEC2AEAF-6559-4723-8DEC-0C57F88D65CA}"/>
              </a:ext>
            </a:extLst>
          </p:cNvPr>
          <p:cNvSpPr txBox="1">
            <a:spLocks/>
          </p:cNvSpPr>
          <p:nvPr/>
        </p:nvSpPr>
        <p:spPr>
          <a:xfrm>
            <a:off x="303106" y="70601"/>
            <a:ext cx="8645367" cy="3349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1800" dirty="0">
                <a:solidFill>
                  <a:srgbClr val="12284C"/>
                </a:solidFill>
                <a:latin typeface="Arial"/>
              </a:rPr>
              <a:t>    WIDE VARIETY OF &gt;200 CANDIDATE VACCINES UNDER DEVELOPMENT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CF53F988-9236-4629-8805-40EBABB485AA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6E12CD-FCB1-464E-A775-0B83FDDACE03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>
            <a:extLst>
              <a:ext uri="{FF2B5EF4-FFF2-40B4-BE49-F238E27FC236}">
                <a16:creationId xmlns:a16="http://schemas.microsoft.com/office/drawing/2014/main" id="{DEBCE633-0E51-47C7-B842-90ABDBE1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25" y="588171"/>
            <a:ext cx="4783422" cy="262673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pipeline of candidate vaccines using multiple platforms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testing protocols do not measure T cell responses; Though they could be anticipated, robust T cell responses were confirmed only after most of these programs began.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painfully obvious that T cell responses need to be assessed after the first wave of approvals to improve and compare products and their utility especially in older populations with reduced immune capacity.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85000"/>
              <a:buFontTx/>
              <a:buNone/>
              <a:tabLst/>
              <a:defRPr/>
            </a:pP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1228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8EC8-9ACD-4AF4-BBE2-DB1270045378}"/>
              </a:ext>
            </a:extLst>
          </p:cNvPr>
          <p:cNvSpPr txBox="1"/>
          <p:nvPr/>
        </p:nvSpPr>
        <p:spPr>
          <a:xfrm>
            <a:off x="3821681" y="4430819"/>
            <a:ext cx="362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Source: WHO </a:t>
            </a:r>
            <a:r>
              <a:rPr kumimoji="0" lang="en-CA" sz="900" b="0" i="1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Draft landscape of COVID-19 candidate vaccines</a:t>
            </a:r>
            <a:r>
              <a:rPr kumimoji="0" lang="en-CA" sz="900" b="0" i="0" u="none" strike="noStrike" kern="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Updated 10 December 2020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6C758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01AFB1-1762-42D3-9BD0-F92EF96A9B8C}"/>
              </a:ext>
            </a:extLst>
          </p:cNvPr>
          <p:cNvGrpSpPr/>
          <p:nvPr/>
        </p:nvGrpSpPr>
        <p:grpSpPr>
          <a:xfrm>
            <a:off x="2171216" y="3080797"/>
            <a:ext cx="6381458" cy="1574589"/>
            <a:chOff x="342143" y="4311122"/>
            <a:chExt cx="8508610" cy="2099452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A4DA9A3D-1497-4C7B-A9B8-AEDCF9BCF477}"/>
                </a:ext>
              </a:extLst>
            </p:cNvPr>
            <p:cNvGraphicFramePr/>
            <p:nvPr/>
          </p:nvGraphicFramePr>
          <p:xfrm>
            <a:off x="342143" y="4311122"/>
            <a:ext cx="2411807" cy="2099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920651-690F-4F06-8ACA-31EB649C60D7}"/>
                </a:ext>
              </a:extLst>
            </p:cNvPr>
            <p:cNvSpPr txBox="1"/>
            <p:nvPr/>
          </p:nvSpPr>
          <p:spPr>
            <a:xfrm>
              <a:off x="5724720" y="4959225"/>
              <a:ext cx="3126033" cy="1126253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Replicating viral vector</a:t>
              </a: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Inactivated virus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VLP</a:t>
              </a: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Live attenuated virus</a:t>
              </a:r>
              <a:endParaRPr kumimoji="0" lang="en-CA" sz="90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268D80-AD9C-4654-BD6A-39DA47F47813}"/>
                </a:ext>
              </a:extLst>
            </p:cNvPr>
            <p:cNvSpPr/>
            <p:nvPr/>
          </p:nvSpPr>
          <p:spPr>
            <a:xfrm>
              <a:off x="2686696" y="5025746"/>
              <a:ext cx="216000" cy="216000"/>
            </a:xfrm>
            <a:prstGeom prst="rect">
              <a:avLst/>
            </a:prstGeom>
            <a:solidFill>
              <a:srgbClr val="577394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2AF686-A8A3-4F18-A7F6-6B931C784B54}"/>
                </a:ext>
              </a:extLst>
            </p:cNvPr>
            <p:cNvSpPr/>
            <p:nvPr/>
          </p:nvSpPr>
          <p:spPr>
            <a:xfrm>
              <a:off x="2686696" y="5313680"/>
              <a:ext cx="216000" cy="216000"/>
            </a:xfrm>
            <a:prstGeom prst="rect">
              <a:avLst/>
            </a:prstGeom>
            <a:solidFill>
              <a:srgbClr val="C1D82F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775F04-722E-4AF0-B2BE-919183E2BA77}"/>
                </a:ext>
              </a:extLst>
            </p:cNvPr>
            <p:cNvSpPr/>
            <p:nvPr/>
          </p:nvSpPr>
          <p:spPr>
            <a:xfrm>
              <a:off x="2686696" y="5588491"/>
              <a:ext cx="216000" cy="216000"/>
            </a:xfrm>
            <a:prstGeom prst="rect">
              <a:avLst/>
            </a:prstGeom>
            <a:solidFill>
              <a:srgbClr val="FFB166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70D416-DFA0-400E-AAEC-FEA70587AC43}"/>
                </a:ext>
              </a:extLst>
            </p:cNvPr>
            <p:cNvSpPr/>
            <p:nvPr/>
          </p:nvSpPr>
          <p:spPr>
            <a:xfrm>
              <a:off x="2686696" y="5863302"/>
              <a:ext cx="216000" cy="216000"/>
            </a:xfrm>
            <a:prstGeom prst="rect">
              <a:avLst/>
            </a:prstGeom>
            <a:solidFill>
              <a:srgbClr val="01416D"/>
            </a:solidFill>
            <a:ln>
              <a:solidFill>
                <a:srgbClr val="3C4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ctr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4044A3-8D1E-4759-9291-8C871674CD61}"/>
              </a:ext>
            </a:extLst>
          </p:cNvPr>
          <p:cNvSpPr txBox="1"/>
          <p:nvPr/>
        </p:nvSpPr>
        <p:spPr>
          <a:xfrm>
            <a:off x="4030629" y="3467375"/>
            <a:ext cx="2087629" cy="1033040"/>
          </a:xfrm>
          <a:prstGeom prst="rect">
            <a:avLst/>
          </a:prstGeom>
          <a:noFill/>
          <a:ln>
            <a:noFill/>
          </a:ln>
          <a:effectLst>
            <a:outerShdw blurRad="304800" dist="38100" dir="5400000" algn="t" rotWithShape="0">
              <a:prstClr val="black">
                <a:alpha val="13000"/>
              </a:prstClr>
            </a:outerShdw>
          </a:effectLst>
        </p:spPr>
        <p:txBody>
          <a:bodyPr wrap="square" lIns="135000" tIns="135000" rIns="135000" bIns="13500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Protein subunit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Non-replicating viral vector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RNA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99049-CF30-46B7-8E75-42FDB799BF30}"/>
              </a:ext>
            </a:extLst>
          </p:cNvPr>
          <p:cNvSpPr/>
          <p:nvPr/>
        </p:nvSpPr>
        <p:spPr>
          <a:xfrm>
            <a:off x="6087038" y="3626843"/>
            <a:ext cx="162000" cy="162000"/>
          </a:xfrm>
          <a:prstGeom prst="rect">
            <a:avLst/>
          </a:prstGeom>
          <a:solidFill>
            <a:srgbClr val="768519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9F082A-102D-4D49-A5E0-7496515642E5}"/>
              </a:ext>
            </a:extLst>
          </p:cNvPr>
          <p:cNvSpPr/>
          <p:nvPr/>
        </p:nvSpPr>
        <p:spPr>
          <a:xfrm>
            <a:off x="6087038" y="3825943"/>
            <a:ext cx="162000" cy="162000"/>
          </a:xfrm>
          <a:prstGeom prst="rect">
            <a:avLst/>
          </a:prstGeom>
          <a:solidFill>
            <a:srgbClr val="226D2C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FA461-B0A6-422A-A35A-7DC06414342D}"/>
              </a:ext>
            </a:extLst>
          </p:cNvPr>
          <p:cNvSpPr/>
          <p:nvPr/>
        </p:nvSpPr>
        <p:spPr>
          <a:xfrm>
            <a:off x="6087038" y="4032536"/>
            <a:ext cx="162000" cy="162000"/>
          </a:xfrm>
          <a:prstGeom prst="rect">
            <a:avLst/>
          </a:prstGeom>
          <a:solidFill>
            <a:srgbClr val="0392F6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4AB86-71D7-412F-8FAB-C1ACBD30D501}"/>
              </a:ext>
            </a:extLst>
          </p:cNvPr>
          <p:cNvSpPr/>
          <p:nvPr/>
        </p:nvSpPr>
        <p:spPr>
          <a:xfrm>
            <a:off x="6087038" y="4239131"/>
            <a:ext cx="162000" cy="162000"/>
          </a:xfrm>
          <a:prstGeom prst="rect">
            <a:avLst/>
          </a:prstGeom>
          <a:solidFill>
            <a:srgbClr val="ACE5B4"/>
          </a:solidFill>
          <a:ln>
            <a:solidFill>
              <a:srgbClr val="3C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70A4B5-F4D8-4322-8E2D-313DF715C275}"/>
              </a:ext>
            </a:extLst>
          </p:cNvPr>
          <p:cNvGrpSpPr/>
          <p:nvPr/>
        </p:nvGrpSpPr>
        <p:grpSpPr>
          <a:xfrm>
            <a:off x="468813" y="728905"/>
            <a:ext cx="3295575" cy="3926480"/>
            <a:chOff x="625084" y="971874"/>
            <a:chExt cx="4394100" cy="523530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D07C683-C7A1-4DC4-A09C-56F952CB209E}"/>
                </a:ext>
              </a:extLst>
            </p:cNvPr>
            <p:cNvGrpSpPr/>
            <p:nvPr/>
          </p:nvGrpSpPr>
          <p:grpSpPr>
            <a:xfrm rot="16200000" flipH="1">
              <a:off x="1585578" y="339419"/>
              <a:ext cx="2476188" cy="3741098"/>
              <a:chOff x="1117576" y="54061"/>
              <a:chExt cx="2476188" cy="374109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A3ACC9A-6A54-45CF-A60E-8242A70892A3}"/>
                  </a:ext>
                </a:extLst>
              </p:cNvPr>
              <p:cNvGrpSpPr/>
              <p:nvPr/>
            </p:nvGrpSpPr>
            <p:grpSpPr>
              <a:xfrm>
                <a:off x="2425430" y="205108"/>
                <a:ext cx="923602" cy="1415444"/>
                <a:chOff x="2449068" y="212008"/>
                <a:chExt cx="923602" cy="141544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E99554-AD50-4F7E-A121-D0C7E951B261}"/>
                    </a:ext>
                  </a:extLst>
                </p:cNvPr>
                <p:cNvSpPr txBox="1"/>
                <p:nvPr/>
              </p:nvSpPr>
              <p:spPr>
                <a:xfrm rot="16200000">
                  <a:off x="2395367" y="650149"/>
                  <a:ext cx="1415444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in clinical</a:t>
                  </a:r>
                </a:p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evaluation</a:t>
                  </a:r>
                  <a:endParaRPr kumimoji="0" lang="en-CA" sz="900" b="1" i="0" u="none" strike="noStrike" kern="1200" cap="none" spc="84" normalizeH="0" baseline="0" noProof="0" dirty="0">
                    <a:ln>
                      <a:noFill/>
                    </a:ln>
                    <a:solidFill>
                      <a:srgbClr val="12284C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CA4DBC-DAB7-4506-BA42-2C89571562D8}"/>
                    </a:ext>
                  </a:extLst>
                </p:cNvPr>
                <p:cNvSpPr txBox="1"/>
                <p:nvPr/>
              </p:nvSpPr>
              <p:spPr>
                <a:xfrm rot="16200000">
                  <a:off x="2281650" y="650162"/>
                  <a:ext cx="873997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52</a:t>
                  </a:r>
                  <a:endParaRPr kumimoji="0" lang="en-CA" sz="2400" b="1" i="0" u="none" strike="noStrike" kern="1200" cap="none" spc="84" normalizeH="0" baseline="0" noProof="0" dirty="0">
                    <a:ln>
                      <a:noFill/>
                    </a:ln>
                    <a:solidFill>
                      <a:srgbClr val="12284C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AE8F3A7-A1B3-4020-89C3-9B1BE4FDABB7}"/>
                  </a:ext>
                </a:extLst>
              </p:cNvPr>
              <p:cNvGrpSpPr/>
              <p:nvPr/>
            </p:nvGrpSpPr>
            <p:grpSpPr>
              <a:xfrm>
                <a:off x="2425412" y="2289336"/>
                <a:ext cx="923603" cy="1505823"/>
                <a:chOff x="2484123" y="1895757"/>
                <a:chExt cx="923603" cy="1505823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49F0268-A786-47B8-A1AE-A2C7E03130BC}"/>
                    </a:ext>
                  </a:extLst>
                </p:cNvPr>
                <p:cNvSpPr txBox="1"/>
                <p:nvPr/>
              </p:nvSpPr>
              <p:spPr>
                <a:xfrm rot="16200000">
                  <a:off x="2385233" y="2379088"/>
                  <a:ext cx="1505823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in preclinical evaluation</a:t>
                  </a:r>
                  <a:endParaRPr kumimoji="0" lang="en-CA" sz="900" b="1" i="0" u="none" strike="noStrike" kern="1200" cap="none" spc="84" normalizeH="0" baseline="0" noProof="0" dirty="0">
                    <a:ln>
                      <a:noFill/>
                    </a:ln>
                    <a:solidFill>
                      <a:srgbClr val="12284C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D01A8E-2FFF-4982-8ECE-8835FC4A544B}"/>
                    </a:ext>
                  </a:extLst>
                </p:cNvPr>
                <p:cNvSpPr txBox="1"/>
                <p:nvPr/>
              </p:nvSpPr>
              <p:spPr>
                <a:xfrm rot="16200000">
                  <a:off x="2160496" y="2379086"/>
                  <a:ext cx="1186416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162</a:t>
                  </a:r>
                  <a:endParaRPr kumimoji="0" lang="en-CA" sz="2400" b="1" i="0" u="none" strike="noStrike" kern="1200" cap="none" spc="84" normalizeH="0" baseline="0" noProof="0" dirty="0">
                    <a:ln>
                      <a:noFill/>
                    </a:ln>
                    <a:solidFill>
                      <a:srgbClr val="12284C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05DB843-C1C8-4175-B9D8-56F0C080C02F}"/>
                  </a:ext>
                </a:extLst>
              </p:cNvPr>
              <p:cNvGrpSpPr/>
              <p:nvPr/>
            </p:nvGrpSpPr>
            <p:grpSpPr>
              <a:xfrm>
                <a:off x="1117576" y="54061"/>
                <a:ext cx="920870" cy="2586352"/>
                <a:chOff x="1077157" y="-247800"/>
                <a:chExt cx="920870" cy="2586352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A0B502-CD7F-4ED1-A9A8-6306C92D81E7}"/>
                    </a:ext>
                  </a:extLst>
                </p:cNvPr>
                <p:cNvSpPr txBox="1"/>
                <p:nvPr/>
              </p:nvSpPr>
              <p:spPr>
                <a:xfrm rot="16200000">
                  <a:off x="626666" y="317656"/>
                  <a:ext cx="1670073" cy="5391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04800" dist="38100" dir="5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wrap="square" lIns="135000" tIns="135000" rIns="135000" bIns="135000" rtlCol="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Candidates</a:t>
                  </a:r>
                </a:p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84" normalizeH="0" baseline="0" noProof="0" dirty="0">
                      <a:ln>
                        <a:noFill/>
                      </a:ln>
                      <a:solidFill>
                        <a:srgbClr val="12284C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Vaccines</a:t>
                  </a:r>
                  <a:endParaRPr kumimoji="0" lang="en-CA" sz="1050" b="1" i="0" u="none" strike="noStrike" kern="1200" cap="none" spc="84" normalizeH="0" baseline="0" noProof="0" dirty="0">
                    <a:ln>
                      <a:noFill/>
                    </a:ln>
                    <a:solidFill>
                      <a:srgbClr val="12284C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5986F45-7A9D-4169-A323-AB32DC37F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77157" y="1413570"/>
                  <a:ext cx="920870" cy="924982"/>
                </a:xfrm>
                <a:prstGeom prst="flowChartConnector">
                  <a:avLst/>
                </a:prstGeom>
              </p:spPr>
            </p:pic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5C31DD5-3FE5-40B5-8B11-35BF2C6945B9}"/>
                  </a:ext>
                </a:extLst>
              </p:cNvPr>
              <p:cNvCxnSpPr>
                <a:cxnSpLocks/>
                <a:stCxn id="25" idx="7"/>
                <a:endCxn id="34" idx="2"/>
              </p:cNvCxnSpPr>
              <p:nvPr/>
            </p:nvCxnSpPr>
            <p:spPr>
              <a:xfrm rot="16200000">
                <a:off x="1634583" y="1187710"/>
                <a:ext cx="932186" cy="394176"/>
              </a:xfrm>
              <a:prstGeom prst="line">
                <a:avLst/>
              </a:prstGeom>
              <a:ln w="38100">
                <a:solidFill>
                  <a:srgbClr val="57739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C5EFFAD-6AC9-4A31-820C-52600A65CB6E}"/>
                  </a:ext>
                </a:extLst>
              </p:cNvPr>
              <p:cNvSpPr/>
              <p:nvPr/>
            </p:nvSpPr>
            <p:spPr>
              <a:xfrm>
                <a:off x="2297764" y="270705"/>
                <a:ext cx="1296000" cy="1296000"/>
              </a:xfrm>
              <a:prstGeom prst="ellipse">
                <a:avLst/>
              </a:prstGeom>
              <a:noFill/>
              <a:ln w="38100">
                <a:solidFill>
                  <a:srgbClr val="577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135000" rIns="135000" bIns="135000" rtlCol="0" anchor="ctr" anchorCtr="0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4B779E8-9353-4B48-8064-62316CFE3038}"/>
                  </a:ext>
                </a:extLst>
              </p:cNvPr>
              <p:cNvSpPr/>
              <p:nvPr/>
            </p:nvSpPr>
            <p:spPr>
              <a:xfrm>
                <a:off x="2290899" y="2394246"/>
                <a:ext cx="1296000" cy="1296000"/>
              </a:xfrm>
              <a:prstGeom prst="ellipse">
                <a:avLst/>
              </a:prstGeom>
              <a:noFill/>
              <a:ln w="38100">
                <a:solidFill>
                  <a:srgbClr val="577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135000" rIns="135000" bIns="135000" rtlCol="0" anchor="ctr" anchorCtr="0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400E0A9-722D-4870-B3AE-3909E6DD91B9}"/>
                  </a:ext>
                </a:extLst>
              </p:cNvPr>
              <p:cNvCxnSpPr>
                <a:cxnSpLocks/>
                <a:stCxn id="25" idx="5"/>
                <a:endCxn id="36" idx="2"/>
              </p:cNvCxnSpPr>
              <p:nvPr/>
            </p:nvCxnSpPr>
            <p:spPr>
              <a:xfrm rot="16200000" flipH="1">
                <a:off x="1828597" y="2579944"/>
                <a:ext cx="537292" cy="387310"/>
              </a:xfrm>
              <a:prstGeom prst="line">
                <a:avLst/>
              </a:prstGeom>
              <a:ln w="38100">
                <a:solidFill>
                  <a:srgbClr val="57739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456EC24-B749-4A91-9CD4-9684AA4315F9}"/>
                </a:ext>
              </a:extLst>
            </p:cNvPr>
            <p:cNvGraphicFramePr/>
            <p:nvPr/>
          </p:nvGraphicFramePr>
          <p:xfrm>
            <a:off x="625084" y="4062481"/>
            <a:ext cx="2504841" cy="2144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391F4E4-27B0-428E-AA9C-11BD0F0C81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860" y="3561422"/>
              <a:ext cx="1" cy="324000"/>
            </a:xfrm>
            <a:prstGeom prst="line">
              <a:avLst/>
            </a:prstGeom>
            <a:ln w="38100">
              <a:solidFill>
                <a:srgbClr val="57739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AE1344A-3E6B-4CC6-B03B-F43344B9E8A4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00" y="3546946"/>
              <a:ext cx="3" cy="324000"/>
            </a:xfrm>
            <a:prstGeom prst="line">
              <a:avLst/>
            </a:prstGeom>
            <a:ln w="38100">
              <a:solidFill>
                <a:srgbClr val="57739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9FCBD3-3AD6-4C37-B968-5B90F2C91E0E}"/>
                </a:ext>
              </a:extLst>
            </p:cNvPr>
            <p:cNvSpPr txBox="1"/>
            <p:nvPr/>
          </p:nvSpPr>
          <p:spPr>
            <a:xfrm>
              <a:off x="4152082" y="4796214"/>
              <a:ext cx="867102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35%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DAC7A6-883A-4D05-8A80-0D2844E1C854}"/>
                </a:ext>
              </a:extLst>
            </p:cNvPr>
            <p:cNvSpPr txBox="1"/>
            <p:nvPr/>
          </p:nvSpPr>
          <p:spPr>
            <a:xfrm>
              <a:off x="4078501" y="5570217"/>
              <a:ext cx="839721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12%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5D3CB8-441B-4FE2-ADC8-37D0D4DC7ADD}"/>
                </a:ext>
              </a:extLst>
            </p:cNvPr>
            <p:cNvSpPr txBox="1"/>
            <p:nvPr/>
          </p:nvSpPr>
          <p:spPr>
            <a:xfrm>
              <a:off x="3562694" y="5635395"/>
              <a:ext cx="839721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14%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57C0F-FD2B-4F14-A51B-8960CF6292CE}"/>
                </a:ext>
              </a:extLst>
            </p:cNvPr>
            <p:cNvSpPr txBox="1"/>
            <p:nvPr/>
          </p:nvSpPr>
          <p:spPr>
            <a:xfrm>
              <a:off x="3197334" y="5400992"/>
              <a:ext cx="752648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9%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6F41F3-8720-42E7-B0E9-A4899B9052F0}"/>
                </a:ext>
              </a:extLst>
            </p:cNvPr>
            <p:cNvSpPr txBox="1"/>
            <p:nvPr/>
          </p:nvSpPr>
          <p:spPr>
            <a:xfrm>
              <a:off x="3060365" y="5059621"/>
              <a:ext cx="867102" cy="251064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10%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7B8094-8736-485B-A16B-F50D12FA512B}"/>
                </a:ext>
              </a:extLst>
            </p:cNvPr>
            <p:cNvSpPr txBox="1"/>
            <p:nvPr/>
          </p:nvSpPr>
          <p:spPr>
            <a:xfrm>
              <a:off x="3197334" y="4650417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9%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D0FE76-515B-4066-8E9A-9FC329D0A6BD}"/>
                </a:ext>
              </a:extLst>
            </p:cNvPr>
            <p:cNvSpPr txBox="1"/>
            <p:nvPr/>
          </p:nvSpPr>
          <p:spPr>
            <a:xfrm>
              <a:off x="3474539" y="4385147"/>
              <a:ext cx="770670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10%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F6151D-75BA-4708-A8BF-494D35E9D746}"/>
                </a:ext>
              </a:extLst>
            </p:cNvPr>
            <p:cNvSpPr txBox="1"/>
            <p:nvPr/>
          </p:nvSpPr>
          <p:spPr>
            <a:xfrm>
              <a:off x="4154369" y="3941116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2E8B7A-4E52-4F65-9E2D-CE6231DBACF0}"/>
                </a:ext>
              </a:extLst>
            </p:cNvPr>
            <p:cNvCxnSpPr>
              <a:stCxn id="17" idx="2"/>
              <a:endCxn id="17" idx="2"/>
            </p:cNvCxnSpPr>
            <p:nvPr/>
          </p:nvCxnSpPr>
          <p:spPr>
            <a:xfrm>
              <a:off x="4501559" y="4216574"/>
              <a:ext cx="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98B2DD6-DAB9-4826-A749-2B573817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8986" y="4107731"/>
              <a:ext cx="238449" cy="144259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844C607-FA57-4BB1-9E2D-774A10E1070C}"/>
                </a:ext>
              </a:extLst>
            </p:cNvPr>
            <p:cNvSpPr txBox="1"/>
            <p:nvPr/>
          </p:nvSpPr>
          <p:spPr>
            <a:xfrm>
              <a:off x="1926892" y="4729309"/>
              <a:ext cx="878236" cy="24302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31%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477F5DB-8B58-45AF-9C3A-B7B9AE1105F6}"/>
                </a:ext>
              </a:extLst>
            </p:cNvPr>
            <p:cNvSpPr txBox="1"/>
            <p:nvPr/>
          </p:nvSpPr>
          <p:spPr>
            <a:xfrm>
              <a:off x="1891011" y="5501428"/>
              <a:ext cx="840050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17%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1385504-B42C-4587-BE73-00C4D60C6014}"/>
                </a:ext>
              </a:extLst>
            </p:cNvPr>
            <p:cNvSpPr txBox="1"/>
            <p:nvPr/>
          </p:nvSpPr>
          <p:spPr>
            <a:xfrm>
              <a:off x="1326687" y="5639172"/>
              <a:ext cx="768184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11%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8432E6-355E-4EFB-B2E6-72237FFBCC8D}"/>
                </a:ext>
              </a:extLst>
            </p:cNvPr>
            <p:cNvSpPr txBox="1"/>
            <p:nvPr/>
          </p:nvSpPr>
          <p:spPr>
            <a:xfrm>
              <a:off x="861261" y="4963528"/>
              <a:ext cx="768185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10%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B97E96-2C2A-4F37-9D50-6C9612DA61C3}"/>
                </a:ext>
              </a:extLst>
            </p:cNvPr>
            <p:cNvSpPr txBox="1"/>
            <p:nvPr/>
          </p:nvSpPr>
          <p:spPr>
            <a:xfrm>
              <a:off x="756404" y="4102796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4%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3941556-A83E-430E-9D56-7F7E22680DD5}"/>
                </a:ext>
              </a:extLst>
            </p:cNvPr>
            <p:cNvSpPr txBox="1"/>
            <p:nvPr/>
          </p:nvSpPr>
          <p:spPr>
            <a:xfrm>
              <a:off x="1102798" y="4542221"/>
              <a:ext cx="768185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13%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AE7C3B0-0763-49FE-9AC6-5D66EB3902E4}"/>
                </a:ext>
              </a:extLst>
            </p:cNvPr>
            <p:cNvSpPr txBox="1"/>
            <p:nvPr/>
          </p:nvSpPr>
          <p:spPr>
            <a:xfrm>
              <a:off x="1036861" y="3885798"/>
              <a:ext cx="694379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12284C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3%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CA5597C-B88F-4749-BB9F-E1494CFD0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3136" y="4053231"/>
              <a:ext cx="245979" cy="153492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27A1DE-0ECC-4917-83D1-E6638D5565CF}"/>
                </a:ext>
              </a:extLst>
            </p:cNvPr>
            <p:cNvSpPr txBox="1"/>
            <p:nvPr/>
          </p:nvSpPr>
          <p:spPr>
            <a:xfrm>
              <a:off x="990292" y="5367887"/>
              <a:ext cx="768184" cy="275458"/>
            </a:xfrm>
            <a:prstGeom prst="rect">
              <a:avLst/>
            </a:prstGeom>
            <a:noFill/>
            <a:ln>
              <a:noFill/>
            </a:ln>
            <a:effectLst>
              <a:outerShdw blurRad="304800" dist="38100" dir="5400000" algn="t" rotWithShape="0">
                <a:prstClr val="black">
                  <a:alpha val="13000"/>
                </a:prstClr>
              </a:outerShdw>
            </a:effectLst>
          </p:spPr>
          <p:txBody>
            <a:bodyPr wrap="square" lIns="135000" tIns="135000" rIns="135000" bIns="135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8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11%</a:t>
              </a:r>
              <a:endParaRPr kumimoji="0" lang="en-CA" sz="1050" b="1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DAB5FA-74AD-4F4B-8F40-7DD7CC5E2E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45353" y="4235046"/>
              <a:ext cx="419943" cy="0"/>
            </a:xfrm>
            <a:prstGeom prst="line">
              <a:avLst/>
            </a:prstGeom>
            <a:ln w="9525">
              <a:solidFill>
                <a:srgbClr val="12284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AEC2AEAF-6559-4723-8DEC-0C57F88D65CA}"/>
              </a:ext>
            </a:extLst>
          </p:cNvPr>
          <p:cNvSpPr txBox="1">
            <a:spLocks/>
          </p:cNvSpPr>
          <p:nvPr/>
        </p:nvSpPr>
        <p:spPr>
          <a:xfrm>
            <a:off x="303106" y="70601"/>
            <a:ext cx="8645367" cy="3349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2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WIDE VARIETY OF &gt;200 CANDIDATE VACCINES UNDER DEVELOPMENT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CF53F988-9236-4629-8805-40EBABB485AA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E12CD-FCB1-464E-A775-0B83FDDAC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1D2B3FC-DD5C-4B3E-BFC5-7827F01F557D}"/>
              </a:ext>
            </a:extLst>
          </p:cNvPr>
          <p:cNvSpPr txBox="1">
            <a:spLocks/>
          </p:cNvSpPr>
          <p:nvPr/>
        </p:nvSpPr>
        <p:spPr>
          <a:xfrm>
            <a:off x="295417" y="4826983"/>
            <a:ext cx="1011779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1228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5DD2177-36DF-4FDC-8897-D32064040391}" type="slidenum">
              <a:rPr lang="en-CA" sz="750">
                <a:solidFill>
                  <a:srgbClr val="D2DCE5">
                    <a:lumMod val="50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CA" sz="750" dirty="0">
              <a:solidFill>
                <a:srgbClr val="D2DCE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614424-C91B-4655-81AF-2F145D41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2" y="3632199"/>
            <a:ext cx="8442096" cy="11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/>
              <a:t>Multiple vaccine platforms and minimal characterization of cellular immunity</a:t>
            </a:r>
          </a:p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/>
              <a:t>The GSK-Sanofi subunit vaccine trial (NCT04537208) was halted for lack of response in older adults</a:t>
            </a:r>
          </a:p>
          <a:p>
            <a:pPr marL="201216" indent="-201216" eaLnBrk="0" hangingPunct="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350" dirty="0"/>
              <a:t>Unclear whether lack of  response was due to the vaccine platform used (a product-specific issue), or because inducing immunity in older adults requires a different strategy (a broader immunology issue)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1C5EA98-3111-4AD4-8F18-51DF18060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56193"/>
              </p:ext>
            </p:extLst>
          </p:nvPr>
        </p:nvGraphicFramePr>
        <p:xfrm>
          <a:off x="407193" y="738040"/>
          <a:ext cx="8262000" cy="290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000">
                  <a:extLst>
                    <a:ext uri="{9D8B030D-6E8A-4147-A177-3AD203B41FA5}">
                      <a16:colId xmlns:a16="http://schemas.microsoft.com/office/drawing/2014/main" val="173283525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52620764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72170780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8965204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3391550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0639726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16997923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Pfizer-</a:t>
                      </a:r>
                      <a:r>
                        <a:rPr lang="en-CA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BioNTech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AstraZeneca-Oxford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Janssen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Sinovac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Sinopharm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721248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Vaccine type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Non-replicating viral vector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Non-replicating viral vector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virus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virus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7824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Antigen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Spike 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Spike 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Spike 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Spike 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0173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Doses required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1895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I/II assessments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ICS for IFNg, IL2, TNF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Elispot for IFNg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Elispot for IFNg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ICS for IFNg, IL2, IL4, IL5, IL13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Elispot for IFNg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  <a:p>
                      <a:pPr algn="l"/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Elispot for IFNg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6945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 assessments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Neutralizing Ab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4342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 et al NEJM 383:1920, 2020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Mulligan et al Nature 586:589,2020</a:t>
                      </a:r>
                    </a:p>
                    <a:p>
                      <a:pPr algn="l"/>
                      <a:r>
                        <a:rPr lang="en-CA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Sahin</a:t>
                      </a:r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 Nature 586:594, 2020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Folegatti</a:t>
                      </a:r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 Lancet 396:467, 2020</a:t>
                      </a:r>
                    </a:p>
                    <a:p>
                      <a:pPr algn="l"/>
                      <a:r>
                        <a:rPr lang="en-CA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Voysey</a:t>
                      </a:r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 </a:t>
                      </a:r>
                      <a:r>
                        <a:rPr lang="nl-N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Lancet. S0140; 2020</a:t>
                      </a:r>
                    </a:p>
                    <a:p>
                      <a:pPr algn="l"/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Ramasamy et al Lancet. S0140; 2020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Sadoff</a:t>
                      </a:r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 </a:t>
                      </a:r>
                      <a:r>
                        <a:rPr lang="en-CA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MedRxiv</a:t>
                      </a:r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doi.org/10.1101/2020.09.23.20199604;</a:t>
                      </a:r>
                      <a:endParaRPr lang="en-CA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Zhang et al Lancet Infect Dis. 2020 S1473; 2020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Xia et al JAMA. 324:951;2020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60400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632B89C-A2A5-4FAE-B4E9-EF94AD97F3B7}"/>
              </a:ext>
            </a:extLst>
          </p:cNvPr>
          <p:cNvSpPr txBox="1">
            <a:spLocks/>
          </p:cNvSpPr>
          <p:nvPr/>
        </p:nvSpPr>
        <p:spPr>
          <a:xfrm>
            <a:off x="249316" y="238705"/>
            <a:ext cx="8645367" cy="4083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IN LIGHT OF THE PANDEMIC, TRIALS OF THE LEADING VACCINE CANDIDATES ARE HIGHLY FOCUSED ON MINIMAL NEEDS TO GAIN REGULATORY APPROVAL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ACA4C4-CF80-4833-BD1E-B36E96CA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1586</Words>
  <Application>Microsoft Office PowerPoint</Application>
  <PresentationFormat>On-screen Show (16:9)</PresentationFormat>
  <Paragraphs>299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Symbol</vt:lpstr>
      <vt:lpstr>Office Theme</vt:lpstr>
      <vt:lpstr>T CELL IMMUNITY AND COVID-19</vt:lpstr>
      <vt:lpstr>OTHER CORONA VIRUSES GENERATE SHORT-TERM HUMORAL BUT LONG TERM CELLULAR IMMUNITY</vt:lpstr>
      <vt:lpstr>    COVID PATIENTS ALSO MAKE ANTIBODIES BUT THEY ARE MOSTLY SHORT-LIVED</vt:lpstr>
      <vt:lpstr>COVID PATIENTS HAVE LONG-LASTING &amp; ROBUST T CELL RESPONSES</vt:lpstr>
      <vt:lpstr>THE CONVALESCENT COVID T CELL RESPONSE IS COMPLEX</vt:lpstr>
      <vt:lpstr> COVID-SPECIFIC T CELL RESPONSE IS HIGHLY DIFFERENTIATED</vt:lpstr>
      <vt:lpstr>PowerPoint Presentation</vt:lpstr>
      <vt:lpstr>PowerPoint Presentation</vt:lpstr>
      <vt:lpstr>PowerPoint Presentation</vt:lpstr>
      <vt:lpstr>AN ENTIRELY UNNECESSARY CHALLENGE: MISINFORMATION ON THE VACCINES IS ALREADY ABUNDANT </vt:lpstr>
      <vt:lpstr>ISSUES TO DISCUSS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Edyta Wojno</cp:lastModifiedBy>
  <cp:revision>67</cp:revision>
  <dcterms:created xsi:type="dcterms:W3CDTF">2015-07-21T16:44:10Z</dcterms:created>
  <dcterms:modified xsi:type="dcterms:W3CDTF">2021-03-26T17:11:04Z</dcterms:modified>
</cp:coreProperties>
</file>