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58" r:id="rId4"/>
    <p:sldId id="259" r:id="rId5"/>
    <p:sldId id="260" r:id="rId6"/>
    <p:sldId id="261" r:id="rId7"/>
    <p:sldId id="265" r:id="rId8"/>
    <p:sldId id="266" r:id="rId9"/>
    <p:sldId id="276" r:id="rId10"/>
    <p:sldId id="263" r:id="rId11"/>
    <p:sldId id="267" r:id="rId12"/>
    <p:sldId id="268" r:id="rId13"/>
    <p:sldId id="269" r:id="rId14"/>
    <p:sldId id="271" r:id="rId15"/>
    <p:sldId id="270" r:id="rId16"/>
    <p:sldId id="275" r:id="rId17"/>
    <p:sldId id="278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83899"/>
  </p:normalViewPr>
  <p:slideViewPr>
    <p:cSldViewPr snapToGrid="0" snapToObjects="1">
      <p:cViewPr varScale="1">
        <p:scale>
          <a:sx n="57" d="100"/>
          <a:sy n="57" d="100"/>
        </p:scale>
        <p:origin x="8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F5616D-7A29-45F3-9062-4DEDF66F1CE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E5C1CAA-4ADC-4A23-81AB-6778D60A1D97}">
      <dgm:prSet/>
      <dgm:spPr/>
      <dgm:t>
        <a:bodyPr/>
        <a:lstStyle/>
        <a:p>
          <a:r>
            <a:rPr lang="en-US"/>
            <a:t>3 Intellectual Property Levers</a:t>
          </a:r>
        </a:p>
      </dgm:t>
    </dgm:pt>
    <dgm:pt modelId="{2396162B-7256-41A5-91BC-27CE3E047C21}" type="parTrans" cxnId="{29A84C7B-8F2D-4BC2-9321-68AF504F4DC9}">
      <dgm:prSet/>
      <dgm:spPr/>
      <dgm:t>
        <a:bodyPr/>
        <a:lstStyle/>
        <a:p>
          <a:endParaRPr lang="en-US"/>
        </a:p>
      </dgm:t>
    </dgm:pt>
    <dgm:pt modelId="{726F3FAA-EFCC-4C17-81C3-381A9F7DEFC1}" type="sibTrans" cxnId="{29A84C7B-8F2D-4BC2-9321-68AF504F4DC9}">
      <dgm:prSet/>
      <dgm:spPr/>
      <dgm:t>
        <a:bodyPr/>
        <a:lstStyle/>
        <a:p>
          <a:endParaRPr lang="en-US"/>
        </a:p>
      </dgm:t>
    </dgm:pt>
    <dgm:pt modelId="{C2551EAA-8E45-4751-9554-5C9863341446}">
      <dgm:prSet/>
      <dgm:spPr/>
      <dgm:t>
        <a:bodyPr/>
        <a:lstStyle/>
        <a:p>
          <a:r>
            <a:rPr lang="en-US"/>
            <a:t>Patents</a:t>
          </a:r>
        </a:p>
      </dgm:t>
    </dgm:pt>
    <dgm:pt modelId="{D16E54B3-70E9-4A54-982B-3939D07EB3B4}" type="parTrans" cxnId="{C5EBDD97-DC0D-49D5-9075-7E35205B9E76}">
      <dgm:prSet/>
      <dgm:spPr/>
      <dgm:t>
        <a:bodyPr/>
        <a:lstStyle/>
        <a:p>
          <a:endParaRPr lang="en-US"/>
        </a:p>
      </dgm:t>
    </dgm:pt>
    <dgm:pt modelId="{65223D8E-55E8-4AEA-B8C9-9D44FB5A29BF}" type="sibTrans" cxnId="{C5EBDD97-DC0D-49D5-9075-7E35205B9E76}">
      <dgm:prSet/>
      <dgm:spPr/>
      <dgm:t>
        <a:bodyPr/>
        <a:lstStyle/>
        <a:p>
          <a:endParaRPr lang="en-US"/>
        </a:p>
      </dgm:t>
    </dgm:pt>
    <dgm:pt modelId="{722C561F-2CB5-438C-8954-842EE223BCBC}">
      <dgm:prSet/>
      <dgm:spPr/>
      <dgm:t>
        <a:bodyPr/>
        <a:lstStyle/>
        <a:p>
          <a:r>
            <a:rPr lang="en-US"/>
            <a:t>Trade Secrets</a:t>
          </a:r>
        </a:p>
      </dgm:t>
    </dgm:pt>
    <dgm:pt modelId="{4406F1BA-156F-4B86-9B1B-EEDF7C22EADD}" type="parTrans" cxnId="{F5B8D456-58BF-4416-8879-E39CEB1B8179}">
      <dgm:prSet/>
      <dgm:spPr/>
      <dgm:t>
        <a:bodyPr/>
        <a:lstStyle/>
        <a:p>
          <a:endParaRPr lang="en-US"/>
        </a:p>
      </dgm:t>
    </dgm:pt>
    <dgm:pt modelId="{D6D00E42-892B-490B-A45B-07EA32A67384}" type="sibTrans" cxnId="{F5B8D456-58BF-4416-8879-E39CEB1B8179}">
      <dgm:prSet/>
      <dgm:spPr/>
      <dgm:t>
        <a:bodyPr/>
        <a:lstStyle/>
        <a:p>
          <a:endParaRPr lang="en-US"/>
        </a:p>
      </dgm:t>
    </dgm:pt>
    <dgm:pt modelId="{90BA0108-E65D-4DFC-AA62-CAA8D99947FE}">
      <dgm:prSet/>
      <dgm:spPr/>
      <dgm:t>
        <a:bodyPr/>
        <a:lstStyle/>
        <a:p>
          <a:r>
            <a:rPr lang="en-US"/>
            <a:t>Trademarks</a:t>
          </a:r>
        </a:p>
      </dgm:t>
    </dgm:pt>
    <dgm:pt modelId="{22CACBB0-B8EA-4E5C-8309-B06F1340F026}" type="parTrans" cxnId="{F1FC98CA-23D6-4A6F-BE52-2ACEC31C2940}">
      <dgm:prSet/>
      <dgm:spPr/>
      <dgm:t>
        <a:bodyPr/>
        <a:lstStyle/>
        <a:p>
          <a:endParaRPr lang="en-US"/>
        </a:p>
      </dgm:t>
    </dgm:pt>
    <dgm:pt modelId="{613851E2-CEDB-4628-9F20-92D1B12BD831}" type="sibTrans" cxnId="{F1FC98CA-23D6-4A6F-BE52-2ACEC31C2940}">
      <dgm:prSet/>
      <dgm:spPr/>
      <dgm:t>
        <a:bodyPr/>
        <a:lstStyle/>
        <a:p>
          <a:endParaRPr lang="en-US"/>
        </a:p>
      </dgm:t>
    </dgm:pt>
    <dgm:pt modelId="{A0F337B2-FFDB-4687-AC1A-EA17EB9B3D61}">
      <dgm:prSet/>
      <dgm:spPr/>
      <dgm:t>
        <a:bodyPr/>
        <a:lstStyle/>
        <a:p>
          <a:r>
            <a:rPr lang="en-US"/>
            <a:t>Other incentives:</a:t>
          </a:r>
        </a:p>
      </dgm:t>
    </dgm:pt>
    <dgm:pt modelId="{F13982A9-7F7B-456E-8813-C14172196B94}" type="parTrans" cxnId="{1B6D28FA-259B-4BF6-A40E-508F36BA43C3}">
      <dgm:prSet/>
      <dgm:spPr/>
      <dgm:t>
        <a:bodyPr/>
        <a:lstStyle/>
        <a:p>
          <a:endParaRPr lang="en-US"/>
        </a:p>
      </dgm:t>
    </dgm:pt>
    <dgm:pt modelId="{1EF0D82B-1852-4BA5-9ADB-E52E6A8F0891}" type="sibTrans" cxnId="{1B6D28FA-259B-4BF6-A40E-508F36BA43C3}">
      <dgm:prSet/>
      <dgm:spPr/>
      <dgm:t>
        <a:bodyPr/>
        <a:lstStyle/>
        <a:p>
          <a:endParaRPr lang="en-US"/>
        </a:p>
      </dgm:t>
    </dgm:pt>
    <dgm:pt modelId="{534E2EE2-987C-426B-A1A8-7D4D180C82A9}">
      <dgm:prSet/>
      <dgm:spPr/>
      <dgm:t>
        <a:bodyPr/>
        <a:lstStyle/>
        <a:p>
          <a:r>
            <a:rPr lang="en-US"/>
            <a:t>Grants</a:t>
          </a:r>
        </a:p>
      </dgm:t>
    </dgm:pt>
    <dgm:pt modelId="{4FB267B4-A45D-41EE-A4B1-CA3DC504A2C0}" type="parTrans" cxnId="{848FF9EF-C842-49E4-96F7-15F43BEB345F}">
      <dgm:prSet/>
      <dgm:spPr/>
      <dgm:t>
        <a:bodyPr/>
        <a:lstStyle/>
        <a:p>
          <a:endParaRPr lang="en-US"/>
        </a:p>
      </dgm:t>
    </dgm:pt>
    <dgm:pt modelId="{5D3E2658-3A0F-4333-854F-C50B8AA72A9E}" type="sibTrans" cxnId="{848FF9EF-C842-49E4-96F7-15F43BEB345F}">
      <dgm:prSet/>
      <dgm:spPr/>
      <dgm:t>
        <a:bodyPr/>
        <a:lstStyle/>
        <a:p>
          <a:endParaRPr lang="en-US"/>
        </a:p>
      </dgm:t>
    </dgm:pt>
    <dgm:pt modelId="{C017F711-E3BF-4031-965B-73EA0BAD2F85}">
      <dgm:prSet/>
      <dgm:spPr/>
      <dgm:t>
        <a:bodyPr/>
        <a:lstStyle/>
        <a:p>
          <a:r>
            <a:rPr lang="en-US"/>
            <a:t>Subsidies </a:t>
          </a:r>
        </a:p>
      </dgm:t>
    </dgm:pt>
    <dgm:pt modelId="{A715F55F-9EF5-4728-9619-67686FAB05B5}" type="parTrans" cxnId="{3F915E5D-7C02-4D92-A3DF-EDA972B7BA83}">
      <dgm:prSet/>
      <dgm:spPr/>
      <dgm:t>
        <a:bodyPr/>
        <a:lstStyle/>
        <a:p>
          <a:endParaRPr lang="en-US"/>
        </a:p>
      </dgm:t>
    </dgm:pt>
    <dgm:pt modelId="{D60CC3DA-37DD-437C-88C5-0F458FEE670A}" type="sibTrans" cxnId="{3F915E5D-7C02-4D92-A3DF-EDA972B7BA83}">
      <dgm:prSet/>
      <dgm:spPr/>
      <dgm:t>
        <a:bodyPr/>
        <a:lstStyle/>
        <a:p>
          <a:endParaRPr lang="en-US"/>
        </a:p>
      </dgm:t>
    </dgm:pt>
    <dgm:pt modelId="{BCE86010-D512-1942-85C6-EC61112EDC26}" type="pres">
      <dgm:prSet presAssocID="{26F5616D-7A29-45F3-9062-4DEDF66F1CE5}" presName="Name0" presStyleCnt="0">
        <dgm:presLayoutVars>
          <dgm:dir/>
          <dgm:animLvl val="lvl"/>
          <dgm:resizeHandles val="exact"/>
        </dgm:presLayoutVars>
      </dgm:prSet>
      <dgm:spPr/>
    </dgm:pt>
    <dgm:pt modelId="{4E14C121-C2D2-D14D-A969-22566CC486EF}" type="pres">
      <dgm:prSet presAssocID="{4E5C1CAA-4ADC-4A23-81AB-6778D60A1D97}" presName="composite" presStyleCnt="0"/>
      <dgm:spPr/>
    </dgm:pt>
    <dgm:pt modelId="{011B3CBE-9E47-C744-8E0C-A0FD842480C4}" type="pres">
      <dgm:prSet presAssocID="{4E5C1CAA-4ADC-4A23-81AB-6778D60A1D9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17E1DF1-8F79-7348-9B31-B877ECA6EDEE}" type="pres">
      <dgm:prSet presAssocID="{4E5C1CAA-4ADC-4A23-81AB-6778D60A1D97}" presName="desTx" presStyleLbl="alignAccFollowNode1" presStyleIdx="0" presStyleCnt="2">
        <dgm:presLayoutVars>
          <dgm:bulletEnabled val="1"/>
        </dgm:presLayoutVars>
      </dgm:prSet>
      <dgm:spPr/>
    </dgm:pt>
    <dgm:pt modelId="{655FD0D1-51EA-F846-A7A6-C5E792BA0BD7}" type="pres">
      <dgm:prSet presAssocID="{726F3FAA-EFCC-4C17-81C3-381A9F7DEFC1}" presName="space" presStyleCnt="0"/>
      <dgm:spPr/>
    </dgm:pt>
    <dgm:pt modelId="{424BF672-9D7A-3445-B954-B079BE7719DE}" type="pres">
      <dgm:prSet presAssocID="{A0F337B2-FFDB-4687-AC1A-EA17EB9B3D61}" presName="composite" presStyleCnt="0"/>
      <dgm:spPr/>
    </dgm:pt>
    <dgm:pt modelId="{80028023-8D23-1442-9025-5BC3FBF755B1}" type="pres">
      <dgm:prSet presAssocID="{A0F337B2-FFDB-4687-AC1A-EA17EB9B3D6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9CCF6FE-7B99-FE47-80B0-F3A8A1549821}" type="pres">
      <dgm:prSet presAssocID="{A0F337B2-FFDB-4687-AC1A-EA17EB9B3D6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F915E5D-7C02-4D92-A3DF-EDA972B7BA83}" srcId="{A0F337B2-FFDB-4687-AC1A-EA17EB9B3D61}" destId="{C017F711-E3BF-4031-965B-73EA0BAD2F85}" srcOrd="1" destOrd="0" parTransId="{A715F55F-9EF5-4728-9619-67686FAB05B5}" sibTransId="{D60CC3DA-37DD-437C-88C5-0F458FEE670A}"/>
    <dgm:cxn modelId="{982B506F-9575-1C46-80EF-04E0171C1112}" type="presOf" srcId="{722C561F-2CB5-438C-8954-842EE223BCBC}" destId="{D17E1DF1-8F79-7348-9B31-B877ECA6EDEE}" srcOrd="0" destOrd="1" presId="urn:microsoft.com/office/officeart/2005/8/layout/hList1"/>
    <dgm:cxn modelId="{F5B8D456-58BF-4416-8879-E39CEB1B8179}" srcId="{4E5C1CAA-4ADC-4A23-81AB-6778D60A1D97}" destId="{722C561F-2CB5-438C-8954-842EE223BCBC}" srcOrd="1" destOrd="0" parTransId="{4406F1BA-156F-4B86-9B1B-EEDF7C22EADD}" sibTransId="{D6D00E42-892B-490B-A45B-07EA32A67384}"/>
    <dgm:cxn modelId="{50A6B478-0E15-0A43-BF4C-6D18D6927C86}" type="presOf" srcId="{90BA0108-E65D-4DFC-AA62-CAA8D99947FE}" destId="{D17E1DF1-8F79-7348-9B31-B877ECA6EDEE}" srcOrd="0" destOrd="2" presId="urn:microsoft.com/office/officeart/2005/8/layout/hList1"/>
    <dgm:cxn modelId="{BD1A9359-CE8A-2548-B1BC-778BAD4EEE08}" type="presOf" srcId="{26F5616D-7A29-45F3-9062-4DEDF66F1CE5}" destId="{BCE86010-D512-1942-85C6-EC61112EDC26}" srcOrd="0" destOrd="0" presId="urn:microsoft.com/office/officeart/2005/8/layout/hList1"/>
    <dgm:cxn modelId="{29A84C7B-8F2D-4BC2-9321-68AF504F4DC9}" srcId="{26F5616D-7A29-45F3-9062-4DEDF66F1CE5}" destId="{4E5C1CAA-4ADC-4A23-81AB-6778D60A1D97}" srcOrd="0" destOrd="0" parTransId="{2396162B-7256-41A5-91BC-27CE3E047C21}" sibTransId="{726F3FAA-EFCC-4C17-81C3-381A9F7DEFC1}"/>
    <dgm:cxn modelId="{C5EBDD97-DC0D-49D5-9075-7E35205B9E76}" srcId="{4E5C1CAA-4ADC-4A23-81AB-6778D60A1D97}" destId="{C2551EAA-8E45-4751-9554-5C9863341446}" srcOrd="0" destOrd="0" parTransId="{D16E54B3-70E9-4A54-982B-3939D07EB3B4}" sibTransId="{65223D8E-55E8-4AEA-B8C9-9D44FB5A29BF}"/>
    <dgm:cxn modelId="{F816E2AB-7287-B147-9753-A3FBDB9232F0}" type="presOf" srcId="{A0F337B2-FFDB-4687-AC1A-EA17EB9B3D61}" destId="{80028023-8D23-1442-9025-5BC3FBF755B1}" srcOrd="0" destOrd="0" presId="urn:microsoft.com/office/officeart/2005/8/layout/hList1"/>
    <dgm:cxn modelId="{F1FC98CA-23D6-4A6F-BE52-2ACEC31C2940}" srcId="{4E5C1CAA-4ADC-4A23-81AB-6778D60A1D97}" destId="{90BA0108-E65D-4DFC-AA62-CAA8D99947FE}" srcOrd="2" destOrd="0" parTransId="{22CACBB0-B8EA-4E5C-8309-B06F1340F026}" sibTransId="{613851E2-CEDB-4628-9F20-92D1B12BD831}"/>
    <dgm:cxn modelId="{CC3C1BCF-A0C4-514A-82F0-85ED5FBCC7AD}" type="presOf" srcId="{C2551EAA-8E45-4751-9554-5C9863341446}" destId="{D17E1DF1-8F79-7348-9B31-B877ECA6EDEE}" srcOrd="0" destOrd="0" presId="urn:microsoft.com/office/officeart/2005/8/layout/hList1"/>
    <dgm:cxn modelId="{E9A24BD5-B231-644F-BD25-499B00C36213}" type="presOf" srcId="{4E5C1CAA-4ADC-4A23-81AB-6778D60A1D97}" destId="{011B3CBE-9E47-C744-8E0C-A0FD842480C4}" srcOrd="0" destOrd="0" presId="urn:microsoft.com/office/officeart/2005/8/layout/hList1"/>
    <dgm:cxn modelId="{6F502BD6-2E6C-4646-B17C-9D0BDB162359}" type="presOf" srcId="{534E2EE2-987C-426B-A1A8-7D4D180C82A9}" destId="{69CCF6FE-7B99-FE47-80B0-F3A8A1549821}" srcOrd="0" destOrd="0" presId="urn:microsoft.com/office/officeart/2005/8/layout/hList1"/>
    <dgm:cxn modelId="{848FF9EF-C842-49E4-96F7-15F43BEB345F}" srcId="{A0F337B2-FFDB-4687-AC1A-EA17EB9B3D61}" destId="{534E2EE2-987C-426B-A1A8-7D4D180C82A9}" srcOrd="0" destOrd="0" parTransId="{4FB267B4-A45D-41EE-A4B1-CA3DC504A2C0}" sibTransId="{5D3E2658-3A0F-4333-854F-C50B8AA72A9E}"/>
    <dgm:cxn modelId="{1B6D28FA-259B-4BF6-A40E-508F36BA43C3}" srcId="{26F5616D-7A29-45F3-9062-4DEDF66F1CE5}" destId="{A0F337B2-FFDB-4687-AC1A-EA17EB9B3D61}" srcOrd="1" destOrd="0" parTransId="{F13982A9-7F7B-456E-8813-C14172196B94}" sibTransId="{1EF0D82B-1852-4BA5-9ADB-E52E6A8F0891}"/>
    <dgm:cxn modelId="{2457B0FF-5168-3741-845B-C2479997ABD9}" type="presOf" srcId="{C017F711-E3BF-4031-965B-73EA0BAD2F85}" destId="{69CCF6FE-7B99-FE47-80B0-F3A8A1549821}" srcOrd="0" destOrd="1" presId="urn:microsoft.com/office/officeart/2005/8/layout/hList1"/>
    <dgm:cxn modelId="{EDA69F92-0E34-6542-9046-9EA09ED699C7}" type="presParOf" srcId="{BCE86010-D512-1942-85C6-EC61112EDC26}" destId="{4E14C121-C2D2-D14D-A969-22566CC486EF}" srcOrd="0" destOrd="0" presId="urn:microsoft.com/office/officeart/2005/8/layout/hList1"/>
    <dgm:cxn modelId="{7D6707E6-D254-3248-A304-195A9936DCE8}" type="presParOf" srcId="{4E14C121-C2D2-D14D-A969-22566CC486EF}" destId="{011B3CBE-9E47-C744-8E0C-A0FD842480C4}" srcOrd="0" destOrd="0" presId="urn:microsoft.com/office/officeart/2005/8/layout/hList1"/>
    <dgm:cxn modelId="{D538BF7A-9CAA-9047-88A8-273817DDA8C9}" type="presParOf" srcId="{4E14C121-C2D2-D14D-A969-22566CC486EF}" destId="{D17E1DF1-8F79-7348-9B31-B877ECA6EDEE}" srcOrd="1" destOrd="0" presId="urn:microsoft.com/office/officeart/2005/8/layout/hList1"/>
    <dgm:cxn modelId="{1CDE4872-CBAC-FE4A-BB89-98334507EE20}" type="presParOf" srcId="{BCE86010-D512-1942-85C6-EC61112EDC26}" destId="{655FD0D1-51EA-F846-A7A6-C5E792BA0BD7}" srcOrd="1" destOrd="0" presId="urn:microsoft.com/office/officeart/2005/8/layout/hList1"/>
    <dgm:cxn modelId="{F5A62744-0B9F-3946-BE3E-F83CC95C48D0}" type="presParOf" srcId="{BCE86010-D512-1942-85C6-EC61112EDC26}" destId="{424BF672-9D7A-3445-B954-B079BE7719DE}" srcOrd="2" destOrd="0" presId="urn:microsoft.com/office/officeart/2005/8/layout/hList1"/>
    <dgm:cxn modelId="{7CBB9D92-C12D-3345-85ED-7C722D48A654}" type="presParOf" srcId="{424BF672-9D7A-3445-B954-B079BE7719DE}" destId="{80028023-8D23-1442-9025-5BC3FBF755B1}" srcOrd="0" destOrd="0" presId="urn:microsoft.com/office/officeart/2005/8/layout/hList1"/>
    <dgm:cxn modelId="{0D91AE08-9356-AA44-9B7A-38BB3CA30F6B}" type="presParOf" srcId="{424BF672-9D7A-3445-B954-B079BE7719DE}" destId="{69CCF6FE-7B99-FE47-80B0-F3A8A154982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8FEA5-0D95-44DA-9094-4534A54ECF2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C6ED82-639D-4A2C-AFBE-230FD8A1F3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Patent claiming mRNA sequence used in the vaccine does not list NIH scientists as inventors, even though NIH participated in technology development </a:t>
          </a:r>
        </a:p>
      </dgm:t>
    </dgm:pt>
    <dgm:pt modelId="{7A1CEB47-C88D-4C29-B689-CFBD6348F43B}" type="parTrans" cxnId="{2F7119FB-4B28-452D-911A-107B5A5A9D6A}">
      <dgm:prSet/>
      <dgm:spPr/>
      <dgm:t>
        <a:bodyPr/>
        <a:lstStyle/>
        <a:p>
          <a:endParaRPr lang="en-US"/>
        </a:p>
      </dgm:t>
    </dgm:pt>
    <dgm:pt modelId="{4F677283-9131-4182-96EA-78E8525FADAF}" type="sibTrans" cxnId="{2F7119FB-4B28-452D-911A-107B5A5A9D6A}">
      <dgm:prSet/>
      <dgm:spPr/>
      <dgm:t>
        <a:bodyPr/>
        <a:lstStyle/>
        <a:p>
          <a:endParaRPr lang="en-US"/>
        </a:p>
      </dgm:t>
    </dgm:pt>
    <dgm:pt modelId="{07AC5229-994D-45E9-B8E8-3ED821F805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 inventors must be listed in patent, but inventors are different from “authors” in a scientific publication</a:t>
          </a:r>
        </a:p>
      </dgm:t>
    </dgm:pt>
    <dgm:pt modelId="{A791EF22-81D9-4F42-8BB6-59FF13649728}" type="parTrans" cxnId="{666B41BA-0A60-4C5A-B4B5-8C57CB4034C8}">
      <dgm:prSet/>
      <dgm:spPr/>
      <dgm:t>
        <a:bodyPr/>
        <a:lstStyle/>
        <a:p>
          <a:endParaRPr lang="en-US"/>
        </a:p>
      </dgm:t>
    </dgm:pt>
    <dgm:pt modelId="{5F56BA9D-32BE-4CB7-A056-4436666F0568}" type="sibTrans" cxnId="{666B41BA-0A60-4C5A-B4B5-8C57CB4034C8}">
      <dgm:prSet/>
      <dgm:spPr/>
      <dgm:t>
        <a:bodyPr/>
        <a:lstStyle/>
        <a:p>
          <a:endParaRPr lang="en-US"/>
        </a:p>
      </dgm:t>
    </dgm:pt>
    <dgm:pt modelId="{B69AD8E7-1BF6-459E-8697-924BF55BAF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Inventorship is crucial to patent ownership and assignment</a:t>
          </a:r>
        </a:p>
      </dgm:t>
    </dgm:pt>
    <dgm:pt modelId="{4C0C8C23-114D-4361-AE61-C620E37EF3A0}" type="parTrans" cxnId="{CD0D376B-ABC3-41C0-BC27-64ECF32A2DC4}">
      <dgm:prSet/>
      <dgm:spPr/>
      <dgm:t>
        <a:bodyPr/>
        <a:lstStyle/>
        <a:p>
          <a:endParaRPr lang="en-US"/>
        </a:p>
      </dgm:t>
    </dgm:pt>
    <dgm:pt modelId="{AB77A5FA-F2CA-431C-9116-B1F38A310D7A}" type="sibTrans" cxnId="{CD0D376B-ABC3-41C0-BC27-64ECF32A2DC4}">
      <dgm:prSet/>
      <dgm:spPr/>
      <dgm:t>
        <a:bodyPr/>
        <a:lstStyle/>
        <a:p>
          <a:endParaRPr lang="en-US"/>
        </a:p>
      </dgm:t>
    </dgm:pt>
    <dgm:pt modelId="{B8FC5C51-C849-4528-BFD1-16EA7F2AB43C}" type="pres">
      <dgm:prSet presAssocID="{EC58FEA5-0D95-44DA-9094-4534A54ECF2D}" presName="root" presStyleCnt="0">
        <dgm:presLayoutVars>
          <dgm:dir/>
          <dgm:resizeHandles val="exact"/>
        </dgm:presLayoutVars>
      </dgm:prSet>
      <dgm:spPr/>
    </dgm:pt>
    <dgm:pt modelId="{7E704077-AB7D-46F0-8D86-31B11A0EC65A}" type="pres">
      <dgm:prSet presAssocID="{2AC6ED82-639D-4A2C-AFBE-230FD8A1F3EB}" presName="compNode" presStyleCnt="0"/>
      <dgm:spPr/>
    </dgm:pt>
    <dgm:pt modelId="{29E26615-2A25-4DDB-9F94-10E298953ACF}" type="pres">
      <dgm:prSet presAssocID="{2AC6ED82-639D-4A2C-AFBE-230FD8A1F3EB}" presName="bgRect" presStyleLbl="bgShp" presStyleIdx="0" presStyleCnt="3"/>
      <dgm:spPr/>
    </dgm:pt>
    <dgm:pt modelId="{2358CBB6-0F73-426A-ADA8-065DB5CD6388}" type="pres">
      <dgm:prSet presAssocID="{2AC6ED82-639D-4A2C-AFBE-230FD8A1F3E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DC21E71E-F94A-409B-B2E8-5BF2FDF357C5}" type="pres">
      <dgm:prSet presAssocID="{2AC6ED82-639D-4A2C-AFBE-230FD8A1F3EB}" presName="spaceRect" presStyleCnt="0"/>
      <dgm:spPr/>
    </dgm:pt>
    <dgm:pt modelId="{1EF86EB1-708F-405C-AC5F-879DB79E61C9}" type="pres">
      <dgm:prSet presAssocID="{2AC6ED82-639D-4A2C-AFBE-230FD8A1F3EB}" presName="parTx" presStyleLbl="revTx" presStyleIdx="0" presStyleCnt="3">
        <dgm:presLayoutVars>
          <dgm:chMax val="0"/>
          <dgm:chPref val="0"/>
        </dgm:presLayoutVars>
      </dgm:prSet>
      <dgm:spPr/>
    </dgm:pt>
    <dgm:pt modelId="{F082C86F-27C1-409C-8AFB-48348528A5E2}" type="pres">
      <dgm:prSet presAssocID="{4F677283-9131-4182-96EA-78E8525FADAF}" presName="sibTrans" presStyleCnt="0"/>
      <dgm:spPr/>
    </dgm:pt>
    <dgm:pt modelId="{87A5F4AE-6965-46A4-B375-3211E01A8266}" type="pres">
      <dgm:prSet presAssocID="{07AC5229-994D-45E9-B8E8-3ED821F8050C}" presName="compNode" presStyleCnt="0"/>
      <dgm:spPr/>
    </dgm:pt>
    <dgm:pt modelId="{DA5AE343-795B-494B-90B4-436B6F9A4875}" type="pres">
      <dgm:prSet presAssocID="{07AC5229-994D-45E9-B8E8-3ED821F8050C}" presName="bgRect" presStyleLbl="bgShp" presStyleIdx="1" presStyleCnt="3"/>
      <dgm:spPr/>
    </dgm:pt>
    <dgm:pt modelId="{BFDFA2EB-280E-4641-BC35-C59373C51FAC}" type="pres">
      <dgm:prSet presAssocID="{07AC5229-994D-45E9-B8E8-3ED821F8050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5E174E1-028D-4E3C-95F8-24044079B164}" type="pres">
      <dgm:prSet presAssocID="{07AC5229-994D-45E9-B8E8-3ED821F8050C}" presName="spaceRect" presStyleCnt="0"/>
      <dgm:spPr/>
    </dgm:pt>
    <dgm:pt modelId="{B991B392-909A-4635-B7F9-0F436978E65E}" type="pres">
      <dgm:prSet presAssocID="{07AC5229-994D-45E9-B8E8-3ED821F8050C}" presName="parTx" presStyleLbl="revTx" presStyleIdx="1" presStyleCnt="3">
        <dgm:presLayoutVars>
          <dgm:chMax val="0"/>
          <dgm:chPref val="0"/>
        </dgm:presLayoutVars>
      </dgm:prSet>
      <dgm:spPr/>
    </dgm:pt>
    <dgm:pt modelId="{BE6E544A-CF17-4FD9-B262-AF67C84EA06A}" type="pres">
      <dgm:prSet presAssocID="{5F56BA9D-32BE-4CB7-A056-4436666F0568}" presName="sibTrans" presStyleCnt="0"/>
      <dgm:spPr/>
    </dgm:pt>
    <dgm:pt modelId="{9E160A66-036F-4066-AB0D-EB2ED964C4F9}" type="pres">
      <dgm:prSet presAssocID="{B69AD8E7-1BF6-459E-8697-924BF55BAFC0}" presName="compNode" presStyleCnt="0"/>
      <dgm:spPr/>
    </dgm:pt>
    <dgm:pt modelId="{3C5C1037-E52C-45D1-9BAF-007CF3FCE388}" type="pres">
      <dgm:prSet presAssocID="{B69AD8E7-1BF6-459E-8697-924BF55BAFC0}" presName="bgRect" presStyleLbl="bgShp" presStyleIdx="2" presStyleCnt="3"/>
      <dgm:spPr/>
    </dgm:pt>
    <dgm:pt modelId="{324B4A79-1B21-4DE6-82AF-EE7746C0ECC4}" type="pres">
      <dgm:prSet presAssocID="{B69AD8E7-1BF6-459E-8697-924BF55BAFC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AA52DD2-C4AC-48BE-BFCF-D6B24DA3865A}" type="pres">
      <dgm:prSet presAssocID="{B69AD8E7-1BF6-459E-8697-924BF55BAFC0}" presName="spaceRect" presStyleCnt="0"/>
      <dgm:spPr/>
    </dgm:pt>
    <dgm:pt modelId="{03593360-E163-4548-99DF-037A2E01E737}" type="pres">
      <dgm:prSet presAssocID="{B69AD8E7-1BF6-459E-8697-924BF55BAFC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257182A-27AB-462A-97DF-E0DEC8845CB3}" type="presOf" srcId="{B69AD8E7-1BF6-459E-8697-924BF55BAFC0}" destId="{03593360-E163-4548-99DF-037A2E01E737}" srcOrd="0" destOrd="0" presId="urn:microsoft.com/office/officeart/2018/2/layout/IconVerticalSolidList"/>
    <dgm:cxn modelId="{CD0D376B-ABC3-41C0-BC27-64ECF32A2DC4}" srcId="{EC58FEA5-0D95-44DA-9094-4534A54ECF2D}" destId="{B69AD8E7-1BF6-459E-8697-924BF55BAFC0}" srcOrd="2" destOrd="0" parTransId="{4C0C8C23-114D-4361-AE61-C620E37EF3A0}" sibTransId="{AB77A5FA-F2CA-431C-9116-B1F38A310D7A}"/>
    <dgm:cxn modelId="{666B41BA-0A60-4C5A-B4B5-8C57CB4034C8}" srcId="{EC58FEA5-0D95-44DA-9094-4534A54ECF2D}" destId="{07AC5229-994D-45E9-B8E8-3ED821F8050C}" srcOrd="1" destOrd="0" parTransId="{A791EF22-81D9-4F42-8BB6-59FF13649728}" sibTransId="{5F56BA9D-32BE-4CB7-A056-4436666F0568}"/>
    <dgm:cxn modelId="{29CE86CF-FECE-454F-AE26-7C7E13CA618F}" type="presOf" srcId="{07AC5229-994D-45E9-B8E8-3ED821F8050C}" destId="{B991B392-909A-4635-B7F9-0F436978E65E}" srcOrd="0" destOrd="0" presId="urn:microsoft.com/office/officeart/2018/2/layout/IconVerticalSolidList"/>
    <dgm:cxn modelId="{DF8D98EB-807E-4AD6-9A2D-17A9F5D96521}" type="presOf" srcId="{EC58FEA5-0D95-44DA-9094-4534A54ECF2D}" destId="{B8FC5C51-C849-4528-BFD1-16EA7F2AB43C}" srcOrd="0" destOrd="0" presId="urn:microsoft.com/office/officeart/2018/2/layout/IconVerticalSolidList"/>
    <dgm:cxn modelId="{4F97BFED-D51F-4540-87E8-9322968B1E13}" type="presOf" srcId="{2AC6ED82-639D-4A2C-AFBE-230FD8A1F3EB}" destId="{1EF86EB1-708F-405C-AC5F-879DB79E61C9}" srcOrd="0" destOrd="0" presId="urn:microsoft.com/office/officeart/2018/2/layout/IconVerticalSolidList"/>
    <dgm:cxn modelId="{2F7119FB-4B28-452D-911A-107B5A5A9D6A}" srcId="{EC58FEA5-0D95-44DA-9094-4534A54ECF2D}" destId="{2AC6ED82-639D-4A2C-AFBE-230FD8A1F3EB}" srcOrd="0" destOrd="0" parTransId="{7A1CEB47-C88D-4C29-B689-CFBD6348F43B}" sibTransId="{4F677283-9131-4182-96EA-78E8525FADAF}"/>
    <dgm:cxn modelId="{03D524F2-641E-43BD-B88F-D3A956E4F3D4}" type="presParOf" srcId="{B8FC5C51-C849-4528-BFD1-16EA7F2AB43C}" destId="{7E704077-AB7D-46F0-8D86-31B11A0EC65A}" srcOrd="0" destOrd="0" presId="urn:microsoft.com/office/officeart/2018/2/layout/IconVerticalSolidList"/>
    <dgm:cxn modelId="{761324AC-7ED6-456B-89E2-0AC223198A8E}" type="presParOf" srcId="{7E704077-AB7D-46F0-8D86-31B11A0EC65A}" destId="{29E26615-2A25-4DDB-9F94-10E298953ACF}" srcOrd="0" destOrd="0" presId="urn:microsoft.com/office/officeart/2018/2/layout/IconVerticalSolidList"/>
    <dgm:cxn modelId="{E5EF560E-D8B6-4323-A334-81A9D316869F}" type="presParOf" srcId="{7E704077-AB7D-46F0-8D86-31B11A0EC65A}" destId="{2358CBB6-0F73-426A-ADA8-065DB5CD6388}" srcOrd="1" destOrd="0" presId="urn:microsoft.com/office/officeart/2018/2/layout/IconVerticalSolidList"/>
    <dgm:cxn modelId="{96C2D275-B9E8-4D10-BD68-12AEB68383AB}" type="presParOf" srcId="{7E704077-AB7D-46F0-8D86-31B11A0EC65A}" destId="{DC21E71E-F94A-409B-B2E8-5BF2FDF357C5}" srcOrd="2" destOrd="0" presId="urn:microsoft.com/office/officeart/2018/2/layout/IconVerticalSolidList"/>
    <dgm:cxn modelId="{F13CB7CF-0836-485C-80E5-2A55CBDD4460}" type="presParOf" srcId="{7E704077-AB7D-46F0-8D86-31B11A0EC65A}" destId="{1EF86EB1-708F-405C-AC5F-879DB79E61C9}" srcOrd="3" destOrd="0" presId="urn:microsoft.com/office/officeart/2018/2/layout/IconVerticalSolidList"/>
    <dgm:cxn modelId="{C653787E-6C12-4713-93F0-F30D61114A1B}" type="presParOf" srcId="{B8FC5C51-C849-4528-BFD1-16EA7F2AB43C}" destId="{F082C86F-27C1-409C-8AFB-48348528A5E2}" srcOrd="1" destOrd="0" presId="urn:microsoft.com/office/officeart/2018/2/layout/IconVerticalSolidList"/>
    <dgm:cxn modelId="{1E222F77-6A0F-45BA-89AD-A0B34D99E631}" type="presParOf" srcId="{B8FC5C51-C849-4528-BFD1-16EA7F2AB43C}" destId="{87A5F4AE-6965-46A4-B375-3211E01A8266}" srcOrd="2" destOrd="0" presId="urn:microsoft.com/office/officeart/2018/2/layout/IconVerticalSolidList"/>
    <dgm:cxn modelId="{E2AA026C-64E7-4E4B-A3A9-75D003D64780}" type="presParOf" srcId="{87A5F4AE-6965-46A4-B375-3211E01A8266}" destId="{DA5AE343-795B-494B-90B4-436B6F9A4875}" srcOrd="0" destOrd="0" presId="urn:microsoft.com/office/officeart/2018/2/layout/IconVerticalSolidList"/>
    <dgm:cxn modelId="{235DC5DB-1B88-481C-AC6D-0887405DFE26}" type="presParOf" srcId="{87A5F4AE-6965-46A4-B375-3211E01A8266}" destId="{BFDFA2EB-280E-4641-BC35-C59373C51FAC}" srcOrd="1" destOrd="0" presId="urn:microsoft.com/office/officeart/2018/2/layout/IconVerticalSolidList"/>
    <dgm:cxn modelId="{88619253-2DCA-4462-A5E0-05FA7F75A14F}" type="presParOf" srcId="{87A5F4AE-6965-46A4-B375-3211E01A8266}" destId="{F5E174E1-028D-4E3C-95F8-24044079B164}" srcOrd="2" destOrd="0" presId="urn:microsoft.com/office/officeart/2018/2/layout/IconVerticalSolidList"/>
    <dgm:cxn modelId="{3D85EB84-9345-4518-B478-008249442196}" type="presParOf" srcId="{87A5F4AE-6965-46A4-B375-3211E01A8266}" destId="{B991B392-909A-4635-B7F9-0F436978E65E}" srcOrd="3" destOrd="0" presId="urn:microsoft.com/office/officeart/2018/2/layout/IconVerticalSolidList"/>
    <dgm:cxn modelId="{34DA16B6-194A-41E2-8CEB-C54F5D685306}" type="presParOf" srcId="{B8FC5C51-C849-4528-BFD1-16EA7F2AB43C}" destId="{BE6E544A-CF17-4FD9-B262-AF67C84EA06A}" srcOrd="3" destOrd="0" presId="urn:microsoft.com/office/officeart/2018/2/layout/IconVerticalSolidList"/>
    <dgm:cxn modelId="{579760F3-AE3F-4E5A-BFCD-012A6D8A2A46}" type="presParOf" srcId="{B8FC5C51-C849-4528-BFD1-16EA7F2AB43C}" destId="{9E160A66-036F-4066-AB0D-EB2ED964C4F9}" srcOrd="4" destOrd="0" presId="urn:microsoft.com/office/officeart/2018/2/layout/IconVerticalSolidList"/>
    <dgm:cxn modelId="{9A4C61CB-BA41-4CFC-8735-8F896E4FA3AF}" type="presParOf" srcId="{9E160A66-036F-4066-AB0D-EB2ED964C4F9}" destId="{3C5C1037-E52C-45D1-9BAF-007CF3FCE388}" srcOrd="0" destOrd="0" presId="urn:microsoft.com/office/officeart/2018/2/layout/IconVerticalSolidList"/>
    <dgm:cxn modelId="{43ECEA8B-2830-4198-BC02-5AD8D0C8210C}" type="presParOf" srcId="{9E160A66-036F-4066-AB0D-EB2ED964C4F9}" destId="{324B4A79-1B21-4DE6-82AF-EE7746C0ECC4}" srcOrd="1" destOrd="0" presId="urn:microsoft.com/office/officeart/2018/2/layout/IconVerticalSolidList"/>
    <dgm:cxn modelId="{72524503-C3A4-4B7D-8A11-33BE94FE33C6}" type="presParOf" srcId="{9E160A66-036F-4066-AB0D-EB2ED964C4F9}" destId="{7AA52DD2-C4AC-48BE-BFCF-D6B24DA3865A}" srcOrd="2" destOrd="0" presId="urn:microsoft.com/office/officeart/2018/2/layout/IconVerticalSolidList"/>
    <dgm:cxn modelId="{B932967A-0015-4F77-80C8-C45B377FBFE2}" type="presParOf" srcId="{9E160A66-036F-4066-AB0D-EB2ED964C4F9}" destId="{03593360-E163-4548-99DF-037A2E01E7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000EAA-556A-46A0-A7F1-7DD3180D4DCE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7092F77-92C3-4868-8040-2B504CDE7E23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dirty="0"/>
            <a:t>Pre-purchase commitments </a:t>
          </a:r>
        </a:p>
      </dgm:t>
    </dgm:pt>
    <dgm:pt modelId="{204289E3-B229-4FA0-8313-C8332C80DCCA}" type="parTrans" cxnId="{C5480358-93B2-41BB-92EA-727D7F1E7A99}">
      <dgm:prSet/>
      <dgm:spPr/>
      <dgm:t>
        <a:bodyPr/>
        <a:lstStyle/>
        <a:p>
          <a:endParaRPr lang="en-US"/>
        </a:p>
      </dgm:t>
    </dgm:pt>
    <dgm:pt modelId="{95B711CD-C022-4B8F-95E2-85FB1E70EB58}" type="sibTrans" cxnId="{C5480358-93B2-41BB-92EA-727D7F1E7A99}">
      <dgm:prSet/>
      <dgm:spPr/>
      <dgm:t>
        <a:bodyPr/>
        <a:lstStyle/>
        <a:p>
          <a:endParaRPr lang="en-US"/>
        </a:p>
      </dgm:t>
    </dgm:pt>
    <dgm:pt modelId="{7C204B61-96A2-474A-90DF-0E0A9286039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Patent Pools</a:t>
          </a:r>
        </a:p>
      </dgm:t>
    </dgm:pt>
    <dgm:pt modelId="{D41EC0EA-C5FB-492A-9A68-93B049D73BA9}" type="parTrans" cxnId="{82DFB8CB-91FF-412C-A5B3-E0F3A2C913A3}">
      <dgm:prSet/>
      <dgm:spPr/>
      <dgm:t>
        <a:bodyPr/>
        <a:lstStyle/>
        <a:p>
          <a:endParaRPr lang="en-US"/>
        </a:p>
      </dgm:t>
    </dgm:pt>
    <dgm:pt modelId="{A45BB3F4-715F-4ED9-B89B-5087B4D1EB20}" type="sibTrans" cxnId="{82DFB8CB-91FF-412C-A5B3-E0F3A2C913A3}">
      <dgm:prSet/>
      <dgm:spPr/>
      <dgm:t>
        <a:bodyPr/>
        <a:lstStyle/>
        <a:p>
          <a:endParaRPr lang="en-US"/>
        </a:p>
      </dgm:t>
    </dgm:pt>
    <dgm:pt modelId="{A9BCF5DA-D27F-4769-8F4A-EEF17F26D18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Patent Pledges and Waivers </a:t>
          </a:r>
        </a:p>
      </dgm:t>
    </dgm:pt>
    <dgm:pt modelId="{EBEF1AE9-5EAF-473F-9F8F-2CAC7A8ED6A2}" type="parTrans" cxnId="{B2D1BE1A-3B3B-4291-9D87-2DAD5C50FE63}">
      <dgm:prSet/>
      <dgm:spPr/>
      <dgm:t>
        <a:bodyPr/>
        <a:lstStyle/>
        <a:p>
          <a:endParaRPr lang="en-US"/>
        </a:p>
      </dgm:t>
    </dgm:pt>
    <dgm:pt modelId="{BA1F8184-737B-43D2-916F-3AC83AB891D4}" type="sibTrans" cxnId="{B2D1BE1A-3B3B-4291-9D87-2DAD5C50FE63}">
      <dgm:prSet/>
      <dgm:spPr/>
      <dgm:t>
        <a:bodyPr/>
        <a:lstStyle/>
        <a:p>
          <a:endParaRPr lang="en-US"/>
        </a:p>
      </dgm:t>
    </dgm:pt>
    <dgm:pt modelId="{B20BCB10-DEF3-41A3-B6AB-62B90FF078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/>
            <a:t>Trade Secrets underexplored barrier to vaccine access </a:t>
          </a:r>
          <a:endParaRPr lang="en-US" dirty="0"/>
        </a:p>
      </dgm:t>
    </dgm:pt>
    <dgm:pt modelId="{0A58B425-8938-4B42-A389-4D90F2A90C7A}" type="parTrans" cxnId="{D4ACA986-C81F-4C3F-9056-89CF8DFFFFDC}">
      <dgm:prSet/>
      <dgm:spPr/>
      <dgm:t>
        <a:bodyPr/>
        <a:lstStyle/>
        <a:p>
          <a:endParaRPr lang="en-US"/>
        </a:p>
      </dgm:t>
    </dgm:pt>
    <dgm:pt modelId="{8482E54A-9755-4B87-B163-BDD2769C452F}" type="sibTrans" cxnId="{D4ACA986-C81F-4C3F-9056-89CF8DFFFFDC}">
      <dgm:prSet/>
      <dgm:spPr/>
      <dgm:t>
        <a:bodyPr/>
        <a:lstStyle/>
        <a:p>
          <a:endParaRPr lang="en-US"/>
        </a:p>
      </dgm:t>
    </dgm:pt>
    <dgm:pt modelId="{3986D126-6490-45B2-96E7-8BC73D32291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i="1" dirty="0"/>
            <a:t>But what about manufacturing? </a:t>
          </a:r>
          <a:endParaRPr lang="en-US" dirty="0"/>
        </a:p>
      </dgm:t>
    </dgm:pt>
    <dgm:pt modelId="{3397F554-542E-40BB-9D51-CAEBDDEAB393}" type="sibTrans" cxnId="{142D953B-7214-4A17-9318-E48BF2AF83E2}">
      <dgm:prSet/>
      <dgm:spPr/>
      <dgm:t>
        <a:bodyPr/>
        <a:lstStyle/>
        <a:p>
          <a:endParaRPr lang="en-US"/>
        </a:p>
      </dgm:t>
    </dgm:pt>
    <dgm:pt modelId="{0A8008DA-72AB-4558-80CC-26361C972ECA}" type="parTrans" cxnId="{142D953B-7214-4A17-9318-E48BF2AF83E2}">
      <dgm:prSet/>
      <dgm:spPr/>
      <dgm:t>
        <a:bodyPr/>
        <a:lstStyle/>
        <a:p>
          <a:endParaRPr lang="en-US"/>
        </a:p>
      </dgm:t>
    </dgm:pt>
    <dgm:pt modelId="{F9C0AB6B-667C-428C-A594-9E9614F7490F}" type="pres">
      <dgm:prSet presAssocID="{ED000EAA-556A-46A0-A7F1-7DD3180D4DCE}" presName="root" presStyleCnt="0">
        <dgm:presLayoutVars>
          <dgm:dir/>
          <dgm:resizeHandles val="exact"/>
        </dgm:presLayoutVars>
      </dgm:prSet>
      <dgm:spPr/>
    </dgm:pt>
    <dgm:pt modelId="{84543332-3F4D-49C3-A51D-D0156B10206D}" type="pres">
      <dgm:prSet presAssocID="{07092F77-92C3-4868-8040-2B504CDE7E23}" presName="compNode" presStyleCnt="0"/>
      <dgm:spPr/>
    </dgm:pt>
    <dgm:pt modelId="{DC25A37F-D1A0-49E4-8716-587467B498C6}" type="pres">
      <dgm:prSet presAssocID="{07092F77-92C3-4868-8040-2B504CDE7E2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A991301-C744-432D-81CE-AFF1DE2B2B8A}" type="pres">
      <dgm:prSet presAssocID="{07092F77-92C3-4868-8040-2B504CDE7E23}" presName="iconSpace" presStyleCnt="0"/>
      <dgm:spPr/>
    </dgm:pt>
    <dgm:pt modelId="{4C80BD2A-CF7D-4E94-A9CC-BDBE8DE5D378}" type="pres">
      <dgm:prSet presAssocID="{07092F77-92C3-4868-8040-2B504CDE7E23}" presName="parTx" presStyleLbl="revTx" presStyleIdx="0" presStyleCnt="8">
        <dgm:presLayoutVars>
          <dgm:chMax val="0"/>
          <dgm:chPref val="0"/>
        </dgm:presLayoutVars>
      </dgm:prSet>
      <dgm:spPr/>
    </dgm:pt>
    <dgm:pt modelId="{CB15DA4B-1247-484C-8A15-2901BEA88DAA}" type="pres">
      <dgm:prSet presAssocID="{07092F77-92C3-4868-8040-2B504CDE7E23}" presName="txSpace" presStyleCnt="0"/>
      <dgm:spPr/>
    </dgm:pt>
    <dgm:pt modelId="{E7501648-0130-4EBD-9B55-2BE4859406EF}" type="pres">
      <dgm:prSet presAssocID="{07092F77-92C3-4868-8040-2B504CDE7E23}" presName="desTx" presStyleLbl="revTx" presStyleIdx="1" presStyleCnt="8">
        <dgm:presLayoutVars/>
      </dgm:prSet>
      <dgm:spPr/>
    </dgm:pt>
    <dgm:pt modelId="{0DD14668-EC11-481A-B557-9D733DEB7BD2}" type="pres">
      <dgm:prSet presAssocID="{95B711CD-C022-4B8F-95E2-85FB1E70EB58}" presName="sibTrans" presStyleCnt="0"/>
      <dgm:spPr/>
    </dgm:pt>
    <dgm:pt modelId="{19B7C2C1-C075-4CA3-A5A4-B7669DFE30A4}" type="pres">
      <dgm:prSet presAssocID="{7C204B61-96A2-474A-90DF-0E0A9286039E}" presName="compNode" presStyleCnt="0"/>
      <dgm:spPr/>
    </dgm:pt>
    <dgm:pt modelId="{087B2F75-EF64-4CA3-B0A0-C383DD3BA832}" type="pres">
      <dgm:prSet presAssocID="{7C204B61-96A2-474A-90DF-0E0A9286039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9775907-DEB5-4BF3-B7A8-A605F29325D7}" type="pres">
      <dgm:prSet presAssocID="{7C204B61-96A2-474A-90DF-0E0A9286039E}" presName="iconSpace" presStyleCnt="0"/>
      <dgm:spPr/>
    </dgm:pt>
    <dgm:pt modelId="{28EFFAEC-9934-4934-952D-03DC9B467747}" type="pres">
      <dgm:prSet presAssocID="{7C204B61-96A2-474A-90DF-0E0A9286039E}" presName="parTx" presStyleLbl="revTx" presStyleIdx="2" presStyleCnt="8">
        <dgm:presLayoutVars>
          <dgm:chMax val="0"/>
          <dgm:chPref val="0"/>
        </dgm:presLayoutVars>
      </dgm:prSet>
      <dgm:spPr/>
    </dgm:pt>
    <dgm:pt modelId="{D230E300-2D97-4B7B-97BF-C144BF9B297A}" type="pres">
      <dgm:prSet presAssocID="{7C204B61-96A2-474A-90DF-0E0A9286039E}" presName="txSpace" presStyleCnt="0"/>
      <dgm:spPr/>
    </dgm:pt>
    <dgm:pt modelId="{02936A9A-8930-4011-9AE1-E569E00277A5}" type="pres">
      <dgm:prSet presAssocID="{7C204B61-96A2-474A-90DF-0E0A9286039E}" presName="desTx" presStyleLbl="revTx" presStyleIdx="3" presStyleCnt="8">
        <dgm:presLayoutVars/>
      </dgm:prSet>
      <dgm:spPr/>
    </dgm:pt>
    <dgm:pt modelId="{D5320977-F1A1-4A42-BF41-B95BB75E81AB}" type="pres">
      <dgm:prSet presAssocID="{A45BB3F4-715F-4ED9-B89B-5087B4D1EB20}" presName="sibTrans" presStyleCnt="0"/>
      <dgm:spPr/>
    </dgm:pt>
    <dgm:pt modelId="{8C49D5B4-F8A8-40E8-BDBD-B96840676576}" type="pres">
      <dgm:prSet presAssocID="{A9BCF5DA-D27F-4769-8F4A-EEF17F26D18B}" presName="compNode" presStyleCnt="0"/>
      <dgm:spPr/>
    </dgm:pt>
    <dgm:pt modelId="{22F34C51-C5B4-4795-94EE-16D03C48C495}" type="pres">
      <dgm:prSet presAssocID="{A9BCF5DA-D27F-4769-8F4A-EEF17F26D18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DAAA086-E989-48B7-BE97-5BCDAE114D57}" type="pres">
      <dgm:prSet presAssocID="{A9BCF5DA-D27F-4769-8F4A-EEF17F26D18B}" presName="iconSpace" presStyleCnt="0"/>
      <dgm:spPr/>
    </dgm:pt>
    <dgm:pt modelId="{FDD69A82-BDE0-4EB2-A10C-628ED72A7810}" type="pres">
      <dgm:prSet presAssocID="{A9BCF5DA-D27F-4769-8F4A-EEF17F26D18B}" presName="parTx" presStyleLbl="revTx" presStyleIdx="4" presStyleCnt="8">
        <dgm:presLayoutVars>
          <dgm:chMax val="0"/>
          <dgm:chPref val="0"/>
        </dgm:presLayoutVars>
      </dgm:prSet>
      <dgm:spPr/>
    </dgm:pt>
    <dgm:pt modelId="{B04951F4-136D-4B7C-965E-2B966B9580F8}" type="pres">
      <dgm:prSet presAssocID="{A9BCF5DA-D27F-4769-8F4A-EEF17F26D18B}" presName="txSpace" presStyleCnt="0"/>
      <dgm:spPr/>
    </dgm:pt>
    <dgm:pt modelId="{99FD04DC-0994-4A3A-90AB-0F30F8A7862E}" type="pres">
      <dgm:prSet presAssocID="{A9BCF5DA-D27F-4769-8F4A-EEF17F26D18B}" presName="desTx" presStyleLbl="revTx" presStyleIdx="5" presStyleCnt="8">
        <dgm:presLayoutVars/>
      </dgm:prSet>
      <dgm:spPr/>
    </dgm:pt>
    <dgm:pt modelId="{5F9CAE03-2030-C949-A4FA-927704329568}" type="pres">
      <dgm:prSet presAssocID="{BA1F8184-737B-43D2-916F-3AC83AB891D4}" presName="sibTrans" presStyleCnt="0"/>
      <dgm:spPr/>
    </dgm:pt>
    <dgm:pt modelId="{094E5667-B725-44F8-9E7C-D656E6878212}" type="pres">
      <dgm:prSet presAssocID="{3986D126-6490-45B2-96E7-8BC73D322912}" presName="compNode" presStyleCnt="0"/>
      <dgm:spPr/>
    </dgm:pt>
    <dgm:pt modelId="{5B77E771-C8CD-4B3B-B062-1287EC06D0E4}" type="pres">
      <dgm:prSet presAssocID="{3986D126-6490-45B2-96E7-8BC73D32291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BB70D519-7C37-4462-B620-D96C878E3C30}" type="pres">
      <dgm:prSet presAssocID="{3986D126-6490-45B2-96E7-8BC73D322912}" presName="iconSpace" presStyleCnt="0"/>
      <dgm:spPr/>
    </dgm:pt>
    <dgm:pt modelId="{0E7C0E8E-B578-478E-BBE9-9330E0DEFDC2}" type="pres">
      <dgm:prSet presAssocID="{3986D126-6490-45B2-96E7-8BC73D322912}" presName="parTx" presStyleLbl="revTx" presStyleIdx="6" presStyleCnt="8">
        <dgm:presLayoutVars>
          <dgm:chMax val="0"/>
          <dgm:chPref val="0"/>
        </dgm:presLayoutVars>
      </dgm:prSet>
      <dgm:spPr/>
    </dgm:pt>
    <dgm:pt modelId="{D8986048-5879-434D-9E75-B061585F293A}" type="pres">
      <dgm:prSet presAssocID="{3986D126-6490-45B2-96E7-8BC73D322912}" presName="txSpace" presStyleCnt="0"/>
      <dgm:spPr/>
    </dgm:pt>
    <dgm:pt modelId="{B6726CC0-2A7D-43C2-B06B-2D2F2E568715}" type="pres">
      <dgm:prSet presAssocID="{3986D126-6490-45B2-96E7-8BC73D322912}" presName="desTx" presStyleLbl="revTx" presStyleIdx="7" presStyleCnt="8">
        <dgm:presLayoutVars/>
      </dgm:prSet>
      <dgm:spPr/>
    </dgm:pt>
  </dgm:ptLst>
  <dgm:cxnLst>
    <dgm:cxn modelId="{0A3B4508-64B8-1A42-885C-10CA2749E313}" type="presOf" srcId="{07092F77-92C3-4868-8040-2B504CDE7E23}" destId="{4C80BD2A-CF7D-4E94-A9CC-BDBE8DE5D378}" srcOrd="0" destOrd="0" presId="urn:microsoft.com/office/officeart/2018/2/layout/IconLabelDescriptionList"/>
    <dgm:cxn modelId="{B2D1BE1A-3B3B-4291-9D87-2DAD5C50FE63}" srcId="{ED000EAA-556A-46A0-A7F1-7DD3180D4DCE}" destId="{A9BCF5DA-D27F-4769-8F4A-EEF17F26D18B}" srcOrd="2" destOrd="0" parTransId="{EBEF1AE9-5EAF-473F-9F8F-2CAC7A8ED6A2}" sibTransId="{BA1F8184-737B-43D2-916F-3AC83AB891D4}"/>
    <dgm:cxn modelId="{142D953B-7214-4A17-9318-E48BF2AF83E2}" srcId="{ED000EAA-556A-46A0-A7F1-7DD3180D4DCE}" destId="{3986D126-6490-45B2-96E7-8BC73D322912}" srcOrd="3" destOrd="0" parTransId="{0A8008DA-72AB-4558-80CC-26361C972ECA}" sibTransId="{3397F554-542E-40BB-9D51-CAEBDDEAB393}"/>
    <dgm:cxn modelId="{6C12C36C-4F40-4EE4-9E94-EE535A19C9A3}" type="presOf" srcId="{ED000EAA-556A-46A0-A7F1-7DD3180D4DCE}" destId="{F9C0AB6B-667C-428C-A594-9E9614F7490F}" srcOrd="0" destOrd="0" presId="urn:microsoft.com/office/officeart/2018/2/layout/IconLabelDescriptionList"/>
    <dgm:cxn modelId="{C5480358-93B2-41BB-92EA-727D7F1E7A99}" srcId="{ED000EAA-556A-46A0-A7F1-7DD3180D4DCE}" destId="{07092F77-92C3-4868-8040-2B504CDE7E23}" srcOrd="0" destOrd="0" parTransId="{204289E3-B229-4FA0-8313-C8332C80DCCA}" sibTransId="{95B711CD-C022-4B8F-95E2-85FB1E70EB58}"/>
    <dgm:cxn modelId="{D4ACA986-C81F-4C3F-9056-89CF8DFFFFDC}" srcId="{3986D126-6490-45B2-96E7-8BC73D322912}" destId="{B20BCB10-DEF3-41A3-B6AB-62B90FF07801}" srcOrd="0" destOrd="0" parTransId="{0A58B425-8938-4B42-A389-4D90F2A90C7A}" sibTransId="{8482E54A-9755-4B87-B163-BDD2769C452F}"/>
    <dgm:cxn modelId="{11316E8B-36B0-0D41-80D1-3AAD557FC847}" type="presOf" srcId="{3986D126-6490-45B2-96E7-8BC73D322912}" destId="{0E7C0E8E-B578-478E-BBE9-9330E0DEFDC2}" srcOrd="0" destOrd="0" presId="urn:microsoft.com/office/officeart/2018/2/layout/IconLabelDescriptionList"/>
    <dgm:cxn modelId="{84397CBC-02A1-FC4F-96E0-602AA391266E}" type="presOf" srcId="{B20BCB10-DEF3-41A3-B6AB-62B90FF07801}" destId="{B6726CC0-2A7D-43C2-B06B-2D2F2E568715}" srcOrd="0" destOrd="0" presId="urn:microsoft.com/office/officeart/2018/2/layout/IconLabelDescriptionList"/>
    <dgm:cxn modelId="{288149BD-13C8-3B48-9CB0-B48F3C85B53D}" type="presOf" srcId="{7C204B61-96A2-474A-90DF-0E0A9286039E}" destId="{28EFFAEC-9934-4934-952D-03DC9B467747}" srcOrd="0" destOrd="0" presId="urn:microsoft.com/office/officeart/2018/2/layout/IconLabelDescriptionList"/>
    <dgm:cxn modelId="{82DFB8CB-91FF-412C-A5B3-E0F3A2C913A3}" srcId="{ED000EAA-556A-46A0-A7F1-7DD3180D4DCE}" destId="{7C204B61-96A2-474A-90DF-0E0A9286039E}" srcOrd="1" destOrd="0" parTransId="{D41EC0EA-C5FB-492A-9A68-93B049D73BA9}" sibTransId="{A45BB3F4-715F-4ED9-B89B-5087B4D1EB20}"/>
    <dgm:cxn modelId="{2AF4D7CE-C92E-524A-ABF6-EC3C4D9EFD60}" type="presOf" srcId="{A9BCF5DA-D27F-4769-8F4A-EEF17F26D18B}" destId="{FDD69A82-BDE0-4EB2-A10C-628ED72A7810}" srcOrd="0" destOrd="0" presId="urn:microsoft.com/office/officeart/2018/2/layout/IconLabelDescriptionList"/>
    <dgm:cxn modelId="{08B2F6A0-2AFF-8F4A-9B29-C15CB7604364}" type="presParOf" srcId="{F9C0AB6B-667C-428C-A594-9E9614F7490F}" destId="{84543332-3F4D-49C3-A51D-D0156B10206D}" srcOrd="0" destOrd="0" presId="urn:microsoft.com/office/officeart/2018/2/layout/IconLabelDescriptionList"/>
    <dgm:cxn modelId="{0E15861E-836F-4148-B262-D3D5B431F22E}" type="presParOf" srcId="{84543332-3F4D-49C3-A51D-D0156B10206D}" destId="{DC25A37F-D1A0-49E4-8716-587467B498C6}" srcOrd="0" destOrd="0" presId="urn:microsoft.com/office/officeart/2018/2/layout/IconLabelDescriptionList"/>
    <dgm:cxn modelId="{DAF8C03A-5B4B-CD43-8611-634D23C9B6D6}" type="presParOf" srcId="{84543332-3F4D-49C3-A51D-D0156B10206D}" destId="{8A991301-C744-432D-81CE-AFF1DE2B2B8A}" srcOrd="1" destOrd="0" presId="urn:microsoft.com/office/officeart/2018/2/layout/IconLabelDescriptionList"/>
    <dgm:cxn modelId="{58F07AE4-B409-2945-9C52-A9E96D712545}" type="presParOf" srcId="{84543332-3F4D-49C3-A51D-D0156B10206D}" destId="{4C80BD2A-CF7D-4E94-A9CC-BDBE8DE5D378}" srcOrd="2" destOrd="0" presId="urn:microsoft.com/office/officeart/2018/2/layout/IconLabelDescriptionList"/>
    <dgm:cxn modelId="{33F0FA3B-ED4B-F142-B6AE-672920A79E2D}" type="presParOf" srcId="{84543332-3F4D-49C3-A51D-D0156B10206D}" destId="{CB15DA4B-1247-484C-8A15-2901BEA88DAA}" srcOrd="3" destOrd="0" presId="urn:microsoft.com/office/officeart/2018/2/layout/IconLabelDescriptionList"/>
    <dgm:cxn modelId="{C283E7E3-30E5-2B48-BF50-83191AC991E2}" type="presParOf" srcId="{84543332-3F4D-49C3-A51D-D0156B10206D}" destId="{E7501648-0130-4EBD-9B55-2BE4859406EF}" srcOrd="4" destOrd="0" presId="urn:microsoft.com/office/officeart/2018/2/layout/IconLabelDescriptionList"/>
    <dgm:cxn modelId="{17D869D3-9C5A-9346-BCA9-E165EBCB6B60}" type="presParOf" srcId="{F9C0AB6B-667C-428C-A594-9E9614F7490F}" destId="{0DD14668-EC11-481A-B557-9D733DEB7BD2}" srcOrd="1" destOrd="0" presId="urn:microsoft.com/office/officeart/2018/2/layout/IconLabelDescriptionList"/>
    <dgm:cxn modelId="{F29887AA-4F74-CB48-8BA4-9435B9345C23}" type="presParOf" srcId="{F9C0AB6B-667C-428C-A594-9E9614F7490F}" destId="{19B7C2C1-C075-4CA3-A5A4-B7669DFE30A4}" srcOrd="2" destOrd="0" presId="urn:microsoft.com/office/officeart/2018/2/layout/IconLabelDescriptionList"/>
    <dgm:cxn modelId="{B5489B8D-C3F1-EB40-957C-3F2255D9C08B}" type="presParOf" srcId="{19B7C2C1-C075-4CA3-A5A4-B7669DFE30A4}" destId="{087B2F75-EF64-4CA3-B0A0-C383DD3BA832}" srcOrd="0" destOrd="0" presId="urn:microsoft.com/office/officeart/2018/2/layout/IconLabelDescriptionList"/>
    <dgm:cxn modelId="{5BBCFE61-F072-5941-93A6-81743BB4164D}" type="presParOf" srcId="{19B7C2C1-C075-4CA3-A5A4-B7669DFE30A4}" destId="{69775907-DEB5-4BF3-B7A8-A605F29325D7}" srcOrd="1" destOrd="0" presId="urn:microsoft.com/office/officeart/2018/2/layout/IconLabelDescriptionList"/>
    <dgm:cxn modelId="{DE6BA7B0-8FDC-6349-BA6C-B3BAAC33DD6F}" type="presParOf" srcId="{19B7C2C1-C075-4CA3-A5A4-B7669DFE30A4}" destId="{28EFFAEC-9934-4934-952D-03DC9B467747}" srcOrd="2" destOrd="0" presId="urn:microsoft.com/office/officeart/2018/2/layout/IconLabelDescriptionList"/>
    <dgm:cxn modelId="{E37A77D2-C762-AA4E-A2A0-A07EA4AE9AE4}" type="presParOf" srcId="{19B7C2C1-C075-4CA3-A5A4-B7669DFE30A4}" destId="{D230E300-2D97-4B7B-97BF-C144BF9B297A}" srcOrd="3" destOrd="0" presId="urn:microsoft.com/office/officeart/2018/2/layout/IconLabelDescriptionList"/>
    <dgm:cxn modelId="{5CA1666B-EFF3-3C47-80C9-C209D76ECD98}" type="presParOf" srcId="{19B7C2C1-C075-4CA3-A5A4-B7669DFE30A4}" destId="{02936A9A-8930-4011-9AE1-E569E00277A5}" srcOrd="4" destOrd="0" presId="urn:microsoft.com/office/officeart/2018/2/layout/IconLabelDescriptionList"/>
    <dgm:cxn modelId="{59B77B27-E309-BF47-A030-88000D1E440B}" type="presParOf" srcId="{F9C0AB6B-667C-428C-A594-9E9614F7490F}" destId="{D5320977-F1A1-4A42-BF41-B95BB75E81AB}" srcOrd="3" destOrd="0" presId="urn:microsoft.com/office/officeart/2018/2/layout/IconLabelDescriptionList"/>
    <dgm:cxn modelId="{75B12588-1B71-6E48-B9E5-098ED8A79F5C}" type="presParOf" srcId="{F9C0AB6B-667C-428C-A594-9E9614F7490F}" destId="{8C49D5B4-F8A8-40E8-BDBD-B96840676576}" srcOrd="4" destOrd="0" presId="urn:microsoft.com/office/officeart/2018/2/layout/IconLabelDescriptionList"/>
    <dgm:cxn modelId="{450A05D4-400A-554F-9EC1-29C1AB11835F}" type="presParOf" srcId="{8C49D5B4-F8A8-40E8-BDBD-B96840676576}" destId="{22F34C51-C5B4-4795-94EE-16D03C48C495}" srcOrd="0" destOrd="0" presId="urn:microsoft.com/office/officeart/2018/2/layout/IconLabelDescriptionList"/>
    <dgm:cxn modelId="{AFA9A20D-4C0C-4341-9C70-B0E4FF39A4E7}" type="presParOf" srcId="{8C49D5B4-F8A8-40E8-BDBD-B96840676576}" destId="{DDAAA086-E989-48B7-BE97-5BCDAE114D57}" srcOrd="1" destOrd="0" presId="urn:microsoft.com/office/officeart/2018/2/layout/IconLabelDescriptionList"/>
    <dgm:cxn modelId="{CDA6AF29-A0BD-2046-BCF7-05DFCE6AB305}" type="presParOf" srcId="{8C49D5B4-F8A8-40E8-BDBD-B96840676576}" destId="{FDD69A82-BDE0-4EB2-A10C-628ED72A7810}" srcOrd="2" destOrd="0" presId="urn:microsoft.com/office/officeart/2018/2/layout/IconLabelDescriptionList"/>
    <dgm:cxn modelId="{B2B5F5F6-3BD1-544A-928C-DD087C926CA4}" type="presParOf" srcId="{8C49D5B4-F8A8-40E8-BDBD-B96840676576}" destId="{B04951F4-136D-4B7C-965E-2B966B9580F8}" srcOrd="3" destOrd="0" presId="urn:microsoft.com/office/officeart/2018/2/layout/IconLabelDescriptionList"/>
    <dgm:cxn modelId="{7901FB58-AE06-C04B-8E07-9C2AEE108938}" type="presParOf" srcId="{8C49D5B4-F8A8-40E8-BDBD-B96840676576}" destId="{99FD04DC-0994-4A3A-90AB-0F30F8A7862E}" srcOrd="4" destOrd="0" presId="urn:microsoft.com/office/officeart/2018/2/layout/IconLabelDescriptionList"/>
    <dgm:cxn modelId="{8F1DA5A3-3EB0-D143-98F3-192843F897E3}" type="presParOf" srcId="{F9C0AB6B-667C-428C-A594-9E9614F7490F}" destId="{5F9CAE03-2030-C949-A4FA-927704329568}" srcOrd="5" destOrd="0" presId="urn:microsoft.com/office/officeart/2018/2/layout/IconLabelDescriptionList"/>
    <dgm:cxn modelId="{DC09DE59-500A-244F-910E-B2DB4CBCF48A}" type="presParOf" srcId="{F9C0AB6B-667C-428C-A594-9E9614F7490F}" destId="{094E5667-B725-44F8-9E7C-D656E6878212}" srcOrd="6" destOrd="0" presId="urn:microsoft.com/office/officeart/2018/2/layout/IconLabelDescriptionList"/>
    <dgm:cxn modelId="{2A57205F-61D2-794A-BB51-D108BA795E25}" type="presParOf" srcId="{094E5667-B725-44F8-9E7C-D656E6878212}" destId="{5B77E771-C8CD-4B3B-B062-1287EC06D0E4}" srcOrd="0" destOrd="0" presId="urn:microsoft.com/office/officeart/2018/2/layout/IconLabelDescriptionList"/>
    <dgm:cxn modelId="{3D9556D9-0879-BC40-87E8-5572C6F9A25A}" type="presParOf" srcId="{094E5667-B725-44F8-9E7C-D656E6878212}" destId="{BB70D519-7C37-4462-B620-D96C878E3C30}" srcOrd="1" destOrd="0" presId="urn:microsoft.com/office/officeart/2018/2/layout/IconLabelDescriptionList"/>
    <dgm:cxn modelId="{9EFD1C3E-412B-CD45-A11F-CB5E1329F401}" type="presParOf" srcId="{094E5667-B725-44F8-9E7C-D656E6878212}" destId="{0E7C0E8E-B578-478E-BBE9-9330E0DEFDC2}" srcOrd="2" destOrd="0" presId="urn:microsoft.com/office/officeart/2018/2/layout/IconLabelDescriptionList"/>
    <dgm:cxn modelId="{28B36F44-D266-E049-AD5F-8432ED8C9F9D}" type="presParOf" srcId="{094E5667-B725-44F8-9E7C-D656E6878212}" destId="{D8986048-5879-434D-9E75-B061585F293A}" srcOrd="3" destOrd="0" presId="urn:microsoft.com/office/officeart/2018/2/layout/IconLabelDescriptionList"/>
    <dgm:cxn modelId="{AF822C0E-5AD5-484E-87AD-DC5772709B60}" type="presParOf" srcId="{094E5667-B725-44F8-9E7C-D656E6878212}" destId="{B6726CC0-2A7D-43C2-B06B-2D2F2E56871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B3CBE-9E47-C744-8E0C-A0FD842480C4}">
      <dsp:nvSpPr>
        <dsp:cNvPr id="0" name=""/>
        <dsp:cNvSpPr/>
      </dsp:nvSpPr>
      <dsp:spPr>
        <a:xfrm>
          <a:off x="46" y="24056"/>
          <a:ext cx="4442843" cy="1371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 Intellectual Property Levers</a:t>
          </a:r>
        </a:p>
      </dsp:txBody>
      <dsp:txXfrm>
        <a:off x="46" y="24056"/>
        <a:ext cx="4442843" cy="1371762"/>
      </dsp:txXfrm>
    </dsp:sp>
    <dsp:sp modelId="{D17E1DF1-8F79-7348-9B31-B877ECA6EDEE}">
      <dsp:nvSpPr>
        <dsp:cNvPr id="0" name=""/>
        <dsp:cNvSpPr/>
      </dsp:nvSpPr>
      <dsp:spPr>
        <a:xfrm>
          <a:off x="46" y="1395819"/>
          <a:ext cx="4442843" cy="22948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/>
            <a:t>Patents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/>
            <a:t>Trade Secrets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/>
            <a:t>Trademarks</a:t>
          </a:r>
        </a:p>
      </dsp:txBody>
      <dsp:txXfrm>
        <a:off x="46" y="1395819"/>
        <a:ext cx="4442843" cy="2294819"/>
      </dsp:txXfrm>
    </dsp:sp>
    <dsp:sp modelId="{80028023-8D23-1442-9025-5BC3FBF755B1}">
      <dsp:nvSpPr>
        <dsp:cNvPr id="0" name=""/>
        <dsp:cNvSpPr/>
      </dsp:nvSpPr>
      <dsp:spPr>
        <a:xfrm>
          <a:off x="5064888" y="24056"/>
          <a:ext cx="4442843" cy="1371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Other incentives:</a:t>
          </a:r>
        </a:p>
      </dsp:txBody>
      <dsp:txXfrm>
        <a:off x="5064888" y="24056"/>
        <a:ext cx="4442843" cy="1371762"/>
      </dsp:txXfrm>
    </dsp:sp>
    <dsp:sp modelId="{69CCF6FE-7B99-FE47-80B0-F3A8A1549821}">
      <dsp:nvSpPr>
        <dsp:cNvPr id="0" name=""/>
        <dsp:cNvSpPr/>
      </dsp:nvSpPr>
      <dsp:spPr>
        <a:xfrm>
          <a:off x="5064888" y="1395819"/>
          <a:ext cx="4442843" cy="22948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/>
            <a:t>Grants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/>
            <a:t>Subsidies </a:t>
          </a:r>
        </a:p>
      </dsp:txBody>
      <dsp:txXfrm>
        <a:off x="5064888" y="1395819"/>
        <a:ext cx="4442843" cy="2294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26615-2A25-4DDB-9F94-10E298953ACF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8CBB6-0F73-426A-ADA8-065DB5CD6388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86EB1-708F-405C-AC5F-879DB79E61C9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Patent claiming mRNA sequence used in the vaccine does not list NIH scientists as inventors, even though NIH participated in technology development </a:t>
          </a:r>
        </a:p>
      </dsp:txBody>
      <dsp:txXfrm>
        <a:off x="1435590" y="531"/>
        <a:ext cx="9080009" cy="1242935"/>
      </dsp:txXfrm>
    </dsp:sp>
    <dsp:sp modelId="{DA5AE343-795B-494B-90B4-436B6F9A4875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FA2EB-280E-4641-BC35-C59373C51FAC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1B392-909A-4635-B7F9-0F436978E65E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ALL inventors must be listed in patent, but inventors are different from “authors” in a scientific publication</a:t>
          </a:r>
        </a:p>
      </dsp:txBody>
      <dsp:txXfrm>
        <a:off x="1435590" y="1554201"/>
        <a:ext cx="9080009" cy="1242935"/>
      </dsp:txXfrm>
    </dsp:sp>
    <dsp:sp modelId="{3C5C1037-E52C-45D1-9BAF-007CF3FCE388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B4A79-1B21-4DE6-82AF-EE7746C0ECC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93360-E163-4548-99DF-037A2E01E737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Inventorship is crucial to patent ownership and assignment</a:t>
          </a:r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5A37F-D1A0-49E4-8716-587467B498C6}">
      <dsp:nvSpPr>
        <dsp:cNvPr id="0" name=""/>
        <dsp:cNvSpPr/>
      </dsp:nvSpPr>
      <dsp:spPr>
        <a:xfrm>
          <a:off x="4219" y="1059973"/>
          <a:ext cx="844593" cy="844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0BD2A-CF7D-4E94-A9CC-BDBE8DE5D378}">
      <dsp:nvSpPr>
        <dsp:cNvPr id="0" name=""/>
        <dsp:cNvSpPr/>
      </dsp:nvSpPr>
      <dsp:spPr>
        <a:xfrm>
          <a:off x="4219" y="1993699"/>
          <a:ext cx="2413125" cy="62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Pre-purchase commitments </a:t>
          </a:r>
        </a:p>
      </dsp:txBody>
      <dsp:txXfrm>
        <a:off x="4219" y="1993699"/>
        <a:ext cx="2413125" cy="622133"/>
      </dsp:txXfrm>
    </dsp:sp>
    <dsp:sp modelId="{E7501648-0130-4EBD-9B55-2BE4859406EF}">
      <dsp:nvSpPr>
        <dsp:cNvPr id="0" name=""/>
        <dsp:cNvSpPr/>
      </dsp:nvSpPr>
      <dsp:spPr>
        <a:xfrm>
          <a:off x="4219" y="2657290"/>
          <a:ext cx="2413125" cy="475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B2F75-EF64-4CA3-B0A0-C383DD3BA832}">
      <dsp:nvSpPr>
        <dsp:cNvPr id="0" name=""/>
        <dsp:cNvSpPr/>
      </dsp:nvSpPr>
      <dsp:spPr>
        <a:xfrm>
          <a:off x="2839641" y="1059973"/>
          <a:ext cx="844593" cy="8445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FFAEC-9934-4934-952D-03DC9B467747}">
      <dsp:nvSpPr>
        <dsp:cNvPr id="0" name=""/>
        <dsp:cNvSpPr/>
      </dsp:nvSpPr>
      <dsp:spPr>
        <a:xfrm>
          <a:off x="2839641" y="1993699"/>
          <a:ext cx="2413125" cy="62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Patent Pools</a:t>
          </a:r>
        </a:p>
      </dsp:txBody>
      <dsp:txXfrm>
        <a:off x="2839641" y="1993699"/>
        <a:ext cx="2413125" cy="622133"/>
      </dsp:txXfrm>
    </dsp:sp>
    <dsp:sp modelId="{02936A9A-8930-4011-9AE1-E569E00277A5}">
      <dsp:nvSpPr>
        <dsp:cNvPr id="0" name=""/>
        <dsp:cNvSpPr/>
      </dsp:nvSpPr>
      <dsp:spPr>
        <a:xfrm>
          <a:off x="2839641" y="2657290"/>
          <a:ext cx="2413125" cy="475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34C51-C5B4-4795-94EE-16D03C48C495}">
      <dsp:nvSpPr>
        <dsp:cNvPr id="0" name=""/>
        <dsp:cNvSpPr/>
      </dsp:nvSpPr>
      <dsp:spPr>
        <a:xfrm>
          <a:off x="5675062" y="1059973"/>
          <a:ext cx="844593" cy="8445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69A82-BDE0-4EB2-A10C-628ED72A7810}">
      <dsp:nvSpPr>
        <dsp:cNvPr id="0" name=""/>
        <dsp:cNvSpPr/>
      </dsp:nvSpPr>
      <dsp:spPr>
        <a:xfrm>
          <a:off x="5675062" y="1993699"/>
          <a:ext cx="2413125" cy="62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Patent Pledges and Waivers </a:t>
          </a:r>
        </a:p>
      </dsp:txBody>
      <dsp:txXfrm>
        <a:off x="5675062" y="1993699"/>
        <a:ext cx="2413125" cy="622133"/>
      </dsp:txXfrm>
    </dsp:sp>
    <dsp:sp modelId="{99FD04DC-0994-4A3A-90AB-0F30F8A7862E}">
      <dsp:nvSpPr>
        <dsp:cNvPr id="0" name=""/>
        <dsp:cNvSpPr/>
      </dsp:nvSpPr>
      <dsp:spPr>
        <a:xfrm>
          <a:off x="5675062" y="2657290"/>
          <a:ext cx="2413125" cy="475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7E771-C8CD-4B3B-B062-1287EC06D0E4}">
      <dsp:nvSpPr>
        <dsp:cNvPr id="0" name=""/>
        <dsp:cNvSpPr/>
      </dsp:nvSpPr>
      <dsp:spPr>
        <a:xfrm>
          <a:off x="8510484" y="1059973"/>
          <a:ext cx="844593" cy="8445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C0E8E-B578-478E-BBE9-9330E0DEFDC2}">
      <dsp:nvSpPr>
        <dsp:cNvPr id="0" name=""/>
        <dsp:cNvSpPr/>
      </dsp:nvSpPr>
      <dsp:spPr>
        <a:xfrm>
          <a:off x="8510484" y="1993699"/>
          <a:ext cx="2413125" cy="62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i="1" kern="1200" dirty="0"/>
            <a:t>But what about manufacturing? </a:t>
          </a:r>
          <a:endParaRPr lang="en-US" sz="2000" kern="1200" dirty="0"/>
        </a:p>
      </dsp:txBody>
      <dsp:txXfrm>
        <a:off x="8510484" y="1993699"/>
        <a:ext cx="2413125" cy="622133"/>
      </dsp:txXfrm>
    </dsp:sp>
    <dsp:sp modelId="{B6726CC0-2A7D-43C2-B06B-2D2F2E568715}">
      <dsp:nvSpPr>
        <dsp:cNvPr id="0" name=""/>
        <dsp:cNvSpPr/>
      </dsp:nvSpPr>
      <dsp:spPr>
        <a:xfrm>
          <a:off x="8510484" y="2657290"/>
          <a:ext cx="2413125" cy="475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i="1" kern="1200" dirty="0"/>
            <a:t>Trade Secrets underexplored barrier to vaccine access </a:t>
          </a:r>
          <a:endParaRPr lang="en-US" sz="1500" kern="1200" dirty="0"/>
        </a:p>
      </dsp:txBody>
      <dsp:txXfrm>
        <a:off x="8510484" y="2657290"/>
        <a:ext cx="2413125" cy="475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139A2-062A-CD43-8E86-423E5C5DE8E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EF3EA-C254-464C-A58B-A2DF665F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2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wake of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2018–2019 measles outbreaks, sales of MMR vaccines (measles-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mumpsrubella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by 58 percent in the United States as compared to the previous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year, generating a total of $675 million.37 By contrast, Januvia, a drug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in the treatment of diabetes, generates close to $6 billion a year.38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Merck’s Keytruda, a biologic used 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oncology, which is projected to become the company’s best-selling drug over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next few years, is expected to surpass the yearly mark of $20 billion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EF3EA-C254-464C-A58B-A2DF665FE9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8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wake of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2018–2019 measles outbreaks, sales of MMR vaccines (measles-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mumpsrubella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by 58 percent in the United States as compared to the previous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year, generating a total of $675 million.37 By contrast, Januvia, a drug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in the treatment of diabetes, generates close to $6 billion a year.38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Merck’s Keytruda, a biologic used 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oncology, which is projected to become the company’s best-selling drug over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next few years, is expected to surpass the yearly mark of $20 billion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EF3EA-C254-464C-A58B-A2DF665FE9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EF3EA-C254-464C-A58B-A2DF665FE9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83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EF3EA-C254-464C-A58B-A2DF665FE9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5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0FA5C-40CE-C649-B714-8DABB0CF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3AB093-6EF0-644E-B0CF-416DBED2E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5CEA7-DF74-694B-B6B8-660DEF37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1E0A-A1D7-1E42-A1EC-9567F0AC8F38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47B06-5FC9-2D4E-8323-288D1857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C718B-EFF4-2B4F-A4F0-542552560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0D8-1968-2148-A15C-BB6C276DB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6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C722-C687-7E4C-8C09-0986C56C3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075673-1EEE-5947-80BE-AAA17A45E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BC7DF-8B2C-B848-9180-826D6079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1E0A-A1D7-1E42-A1EC-9567F0AC8F38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E1D31-6E03-EF4A-B682-54634DE2A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A6BEF-DBFC-0D49-ADF2-898D6D22D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0D8-1968-2148-A15C-BB6C276DB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9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FEF2DD-5049-EF44-AB57-E778AC20F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16862-0E80-3A46-A049-A5B61F395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4B3C8-087A-0D45-84DC-29C71D2E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1E0A-A1D7-1E42-A1EC-9567F0AC8F38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5DB32-8E4E-EC4E-8712-229418CE6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8ED9A-E641-134A-B2FD-3D508099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0D8-1968-2148-A15C-BB6C276DB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1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8A7B4-7255-E446-8C76-98AAACCB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8A386-A141-5045-BCDB-FD71B8FC4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A8D45-EAE5-DC4C-889E-1FC38C8F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1E0A-A1D7-1E42-A1EC-9567F0AC8F38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9C4F5-D831-8E45-A362-D53E7D1E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E030D-9108-1145-B7C7-FF60A919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0D8-1968-2148-A15C-BB6C276DB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1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A7D0-73EC-CB4B-A57D-6782AEF9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0A15D-D2C1-1C47-ABC9-E75A40480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4C6A0-1834-914D-A68A-CE412DB21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1E0A-A1D7-1E42-A1EC-9567F0AC8F38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D0FF5-4566-E64D-B6F3-5F794EF6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A037F-14C9-3046-9E63-1E5DCA777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0D8-1968-2148-A15C-BB6C276DB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1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68AC3-365B-EC47-AF06-3EF08E871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F2263-BEEC-2741-AFD7-D03061C13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76ABD-499F-3E4F-873E-41C72F8B9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78B38-862D-FE46-A978-BFD083EF5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1E0A-A1D7-1E42-A1EC-9567F0AC8F38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40982-A223-8D48-B712-512CBDAFB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53324-E26A-7249-8665-9C36EEFC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0D8-1968-2148-A15C-BB6C276DB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346C-E7ED-8742-9F06-944748D7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13AF6-ECC1-344C-8B13-723F68544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1B8ED-DD7D-E64D-84F4-0B6982751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6F6BA-4C5F-E542-AD9D-F027FAAD8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958F4-276E-B348-B146-BC02138A1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B8DC78-7DA1-9643-A2BB-A3807F7B1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1E0A-A1D7-1E42-A1EC-9567F0AC8F38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5B5473-F3B0-6042-BC3F-8D0A0989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D230AA-38FC-314E-A545-EC57EF03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0D8-1968-2148-A15C-BB6C276DB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4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C214B-098F-F748-963E-A0B791E4F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920A4D-176D-F24E-BB7B-19674AC0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1E0A-A1D7-1E42-A1EC-9567F0AC8F38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B58B1-0B13-E34C-8C61-1126BF2E2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77C4C-6204-864B-A4B0-8633B272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0D8-1968-2148-A15C-BB6C276DB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0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4A67A-C8B1-6944-AD4E-385CCF9A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1E0A-A1D7-1E42-A1EC-9567F0AC8F38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DBFBCF-199C-D247-B9EA-ED2D5CB7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660A8-0189-AF46-8D47-FE6A54911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0D8-1968-2148-A15C-BB6C276DB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6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17D53-D233-D247-9935-F5134CC4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BA3D6-94BE-934B-A417-3EFED1F19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38FEA-CDFA-264C-8635-72D7C50DA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27E96-E653-3540-BA0E-DA465C6B1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1E0A-A1D7-1E42-A1EC-9567F0AC8F38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AFCED-F279-6243-AA6D-306C2B7F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B80F0-2794-DC47-BDFB-36469CC7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0D8-1968-2148-A15C-BB6C276DB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7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1295A-57D4-3148-BC3A-3159E6CCA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BBCBA-6F79-CA4F-80F8-ED193AEBA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F64C9-5E8F-E742-AD7D-498C49C73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D3217-A14C-F643-8C42-78077328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1E0A-A1D7-1E42-A1EC-9567F0AC8F38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543FC-42EE-2C4A-95CD-35110C756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4E64D-5E7C-4A4E-93D2-A671F5EF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0D8-1968-2148-A15C-BB6C276DB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2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CBF433-478F-2D41-B21B-70348F04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FBB02-C564-A243-AF39-41B58DD02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5E588-266E-B24B-97E1-C4C742CE3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81E0A-A1D7-1E42-A1EC-9567F0AC8F38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B57DB-3525-FC40-8DC3-0D61B2D10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0B6BE-F981-DE4C-A6B6-73C32BE71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820D8-1968-2148-A15C-BB6C276DB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9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60E1C-213C-B34A-8DE6-42B4D36A1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9412" b="6318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BD4411-474D-6C48-A478-300C7D048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985923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The Intellectual Property Landscape of Covid-19 Vaccines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C02C2-991F-E648-BADA-74BCD68E0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2040"/>
            <a:ext cx="10515600" cy="13843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Laura Pedraza-Fariña</a:t>
            </a:r>
          </a:p>
          <a:p>
            <a:r>
              <a:rPr lang="en-US">
                <a:solidFill>
                  <a:srgbClr val="FFFFFF"/>
                </a:solidFill>
              </a:rPr>
              <a:t>Professor of Law</a:t>
            </a:r>
          </a:p>
          <a:p>
            <a:r>
              <a:rPr lang="en-US">
                <a:solidFill>
                  <a:srgbClr val="FFFFFF"/>
                </a:solidFill>
              </a:rPr>
              <a:t>Northwestern Pritzker School of Law</a:t>
            </a:r>
          </a:p>
        </p:txBody>
      </p:sp>
    </p:spTree>
    <p:extLst>
      <p:ext uri="{BB962C8B-B14F-4D97-AF65-F5344CB8AC3E}">
        <p14:creationId xmlns:p14="http://schemas.microsoft.com/office/powerpoint/2010/main" val="3786128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70187-4E49-7B46-A2F3-7CF5215D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Trade Secret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8AC25-6543-2340-AB69-7B6C23D58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645" y="2341848"/>
            <a:ext cx="10324695" cy="4301840"/>
          </a:xfrm>
        </p:spPr>
        <p:txBody>
          <a:bodyPr anchor="ctr">
            <a:normAutofit/>
          </a:bodyPr>
          <a:lstStyle/>
          <a:p>
            <a:r>
              <a:rPr lang="en-US" dirty="0"/>
              <a:t>Crucial piece of vaccine innovation puzzle – vaccines as biological products can require complex manufacturing know-how</a:t>
            </a:r>
          </a:p>
          <a:p>
            <a:r>
              <a:rPr lang="en-US" dirty="0"/>
              <a:t>Manufacturing techniques often kept as trade secret</a:t>
            </a:r>
          </a:p>
          <a:p>
            <a:r>
              <a:rPr lang="en-US" dirty="0"/>
              <a:t>Law will protect a trade secret from “misappropriation” so long as the information is not generally known</a:t>
            </a:r>
          </a:p>
          <a:p>
            <a:r>
              <a:rPr lang="en-US" dirty="0"/>
              <a:t>Methods for producing vaccines can be kept as a trade secret – particularly important for new technologies such as mRNA vaccines </a:t>
            </a:r>
          </a:p>
        </p:txBody>
      </p:sp>
    </p:spTree>
    <p:extLst>
      <p:ext uri="{BB962C8B-B14F-4D97-AF65-F5344CB8AC3E}">
        <p14:creationId xmlns:p14="http://schemas.microsoft.com/office/powerpoint/2010/main" val="3499025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70187-4E49-7B46-A2F3-7CF5215D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Bottomline Private Incentives for Vaccine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8AC25-6543-2340-AB69-7B6C23D58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645" y="2341848"/>
            <a:ext cx="10324695" cy="4301840"/>
          </a:xfrm>
        </p:spPr>
        <p:txBody>
          <a:bodyPr anchor="ctr">
            <a:normAutofit/>
          </a:bodyPr>
          <a:lstStyle/>
          <a:p>
            <a:pPr lvl="1"/>
            <a:r>
              <a:rPr lang="en-US" sz="3200" dirty="0"/>
              <a:t>Market-driven system that rewards secrecy and enables high prices in return for innovation.</a:t>
            </a:r>
          </a:p>
          <a:p>
            <a:pPr lvl="1"/>
            <a:r>
              <a:rPr lang="en-US" sz="3200" dirty="0"/>
              <a:t>Market signals will push investment in R&amp;D for products with a potential high return on investment. </a:t>
            </a:r>
          </a:p>
          <a:p>
            <a:pPr lvl="1"/>
            <a:r>
              <a:rPr lang="en-US" sz="3200" dirty="0"/>
              <a:t>Creates problem for a number of innovations, including vaccine development and pandemic preparedness.</a:t>
            </a:r>
          </a:p>
        </p:txBody>
      </p:sp>
    </p:spTree>
    <p:extLst>
      <p:ext uri="{BB962C8B-B14F-4D97-AF65-F5344CB8AC3E}">
        <p14:creationId xmlns:p14="http://schemas.microsoft.com/office/powerpoint/2010/main" val="86502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E12E1E-42FE-584E-A3B4-D1E01D37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Covid-19 IP Landscape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E8ED8-B289-8640-B50B-F94DFB954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105" y="2335810"/>
            <a:ext cx="6461655" cy="452219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Initial difficulties in attracting private investment into vaccine development: </a:t>
            </a:r>
          </a:p>
          <a:p>
            <a:pPr lvl="1"/>
            <a:r>
              <a:rPr lang="en-US" sz="3600" dirty="0"/>
              <a:t>“Companies that have the skill to be able to do [vaccine manufacturing] are not going to just sit around and have a warm facility, ready to go for when [the public sector] need[s] it.” </a:t>
            </a:r>
          </a:p>
          <a:p>
            <a:pPr lvl="2"/>
            <a:r>
              <a:rPr lang="en-US" sz="3200" dirty="0"/>
              <a:t>Dr. Anthony Fauci, Director of the National Institute of Allergy and Infectious Diseases</a:t>
            </a:r>
          </a:p>
          <a:p>
            <a:pPr lvl="1"/>
            <a:r>
              <a:rPr lang="en-US" sz="3600" dirty="0"/>
              <a:t>IP incentives are </a:t>
            </a:r>
            <a:r>
              <a:rPr lang="en-US" sz="3600" dirty="0">
                <a:solidFill>
                  <a:srgbClr val="FF0000"/>
                </a:solidFill>
              </a:rPr>
              <a:t>(market) </a:t>
            </a:r>
            <a:r>
              <a:rPr lang="en-US" sz="3600" i="1" dirty="0">
                <a:solidFill>
                  <a:srgbClr val="FF0000"/>
                </a:solidFill>
              </a:rPr>
              <a:t>pull incentives</a:t>
            </a:r>
          </a:p>
          <a:p>
            <a:pPr lvl="1"/>
            <a:r>
              <a:rPr lang="en-US" sz="3600" dirty="0"/>
              <a:t>Vaccine development also requires </a:t>
            </a:r>
            <a:r>
              <a:rPr lang="en-US" sz="3600" dirty="0">
                <a:solidFill>
                  <a:srgbClr val="FF0000"/>
                </a:solidFill>
              </a:rPr>
              <a:t>push-incentives </a:t>
            </a:r>
            <a:r>
              <a:rPr lang="en-US" sz="3600" dirty="0"/>
              <a:t>based on government grants and public-private partnerships (crucial in early stages of vaccine development).</a:t>
            </a:r>
          </a:p>
          <a:p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2AC1B-C757-7845-BE02-4C8A40E1C0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40"/>
          <a:stretch/>
        </p:blipFill>
        <p:spPr>
          <a:xfrm>
            <a:off x="7546930" y="2378076"/>
            <a:ext cx="3540103" cy="26267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F732DC-0089-6841-9B93-57369C1CC71D}"/>
              </a:ext>
            </a:extLst>
          </p:cNvPr>
          <p:cNvSpPr txBox="1"/>
          <p:nvPr/>
        </p:nvSpPr>
        <p:spPr>
          <a:xfrm>
            <a:off x="632012" y="4397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8DE52-34E5-2C45-85BB-BC32A86C7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R&amp;D Public-Private Partnerships: Coalition for Epidemic Preparedness (CEPI)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8CFA0-1E7B-8542-9C38-F8C89B08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dirty="0"/>
              <a:t>Est. 2017 to fund R&amp;D on vaccine for infectious diseases </a:t>
            </a:r>
          </a:p>
          <a:p>
            <a:r>
              <a:rPr lang="en-US" dirty="0"/>
              <a:t>Funded by the governments of Norway Japan, and Germany; the Bill &amp; Melinda Gates Foundation and the </a:t>
            </a:r>
            <a:r>
              <a:rPr lang="en-US" dirty="0" err="1"/>
              <a:t>Wellcome</a:t>
            </a:r>
            <a:r>
              <a:rPr lang="en-US" dirty="0"/>
              <a:t> Trust  and subsidiarily by several other institutions.</a:t>
            </a:r>
          </a:p>
          <a:p>
            <a:r>
              <a:rPr lang="en-US" dirty="0"/>
              <a:t>Partnership with </a:t>
            </a:r>
            <a:r>
              <a:rPr lang="en-US" dirty="0" err="1"/>
              <a:t>Moderna</a:t>
            </a:r>
            <a:r>
              <a:rPr lang="en-US" dirty="0"/>
              <a:t> and the U.S. National Institute of Allergy and Infectious Diseases to fund </a:t>
            </a:r>
            <a:r>
              <a:rPr lang="en-US" dirty="0" err="1"/>
              <a:t>Moderna</a:t>
            </a:r>
            <a:r>
              <a:rPr lang="en-US" dirty="0"/>
              <a:t> mRNA vaccine development.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659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53FFC-3E72-914C-B41A-85D3DE49F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CTIV Public-Private Partnership">
            <a:extLst>
              <a:ext uri="{FF2B5EF4-FFF2-40B4-BE49-F238E27FC236}">
                <a16:creationId xmlns:a16="http://schemas.microsoft.com/office/drawing/2014/main" id="{A0E8C33F-D0B5-B740-9BB8-0A6B0AD8D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09"/>
            <a:ext cx="12420552" cy="691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210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4F8BE85-CD9A-4E5B-A3F2-D0C53AF3CC35}"/>
              </a:ext>
            </a:extLst>
          </p:cNvPr>
          <p:cNvSpPr txBox="1"/>
          <p:nvPr/>
        </p:nvSpPr>
        <p:spPr>
          <a:xfrm>
            <a:off x="347003" y="693810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https://www.nih.gov/research-training/medical-research-initiatives/activ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7DF1D82-6132-46A8-BFFE-7340DE2C31B8}"/>
              </a:ext>
            </a:extLst>
          </p:cNvPr>
          <p:cNvCxnSpPr>
            <a:cxnSpLocks/>
          </p:cNvCxnSpPr>
          <p:nvPr/>
        </p:nvCxnSpPr>
        <p:spPr>
          <a:xfrm>
            <a:off x="6096000" y="547440"/>
            <a:ext cx="0" cy="61366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4E1EB6A-E1F6-4C2B-AB16-B652FD81DE78}"/>
              </a:ext>
            </a:extLst>
          </p:cNvPr>
          <p:cNvSpPr txBox="1"/>
          <p:nvPr/>
        </p:nvSpPr>
        <p:spPr>
          <a:xfrm>
            <a:off x="2150839" y="82545"/>
            <a:ext cx="168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ACTIV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C540436-3126-42CB-AE6F-FED08C977861}"/>
              </a:ext>
            </a:extLst>
          </p:cNvPr>
          <p:cNvSpPr txBox="1"/>
          <p:nvPr/>
        </p:nvSpPr>
        <p:spPr>
          <a:xfrm>
            <a:off x="6530926" y="6943105"/>
            <a:ext cx="63093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https://www.statnews.com/2020/09/28/operation-warp-speed-vast-military-involvement/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89B9614-8648-4BE6-8087-E1DBDE0AF444}"/>
              </a:ext>
            </a:extLst>
          </p:cNvPr>
          <p:cNvSpPr txBox="1"/>
          <p:nvPr/>
        </p:nvSpPr>
        <p:spPr>
          <a:xfrm>
            <a:off x="6530926" y="7271944"/>
            <a:ext cx="66329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/>
              <a:t>https://www.defense.gov/Explore/Spotlight/Coronavirus/Operation-Warp-Speed/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463D5EE-4185-4295-91BF-284B2C9DE995}"/>
              </a:ext>
            </a:extLst>
          </p:cNvPr>
          <p:cNvSpPr txBox="1"/>
          <p:nvPr/>
        </p:nvSpPr>
        <p:spPr>
          <a:xfrm>
            <a:off x="6530926" y="7600783"/>
            <a:ext cx="67946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/>
              <a:t>https://en.wikipedia.org/wiki/Operation_Warp_Speed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DC9EA-9621-41E0-AF26-CBCE65579CC4}"/>
              </a:ext>
            </a:extLst>
          </p:cNvPr>
          <p:cNvSpPr txBox="1"/>
          <p:nvPr/>
        </p:nvSpPr>
        <p:spPr>
          <a:xfrm>
            <a:off x="7576106" y="30964"/>
            <a:ext cx="321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Operation Warp Speed</a:t>
            </a:r>
          </a:p>
        </p:txBody>
      </p:sp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3AF943B3-88A8-44C6-9E6C-16F151D11695}"/>
              </a:ext>
            </a:extLst>
          </p:cNvPr>
          <p:cNvGrpSpPr/>
          <p:nvPr/>
        </p:nvGrpSpPr>
        <p:grpSpPr>
          <a:xfrm>
            <a:off x="6307677" y="544210"/>
            <a:ext cx="5813187" cy="5469807"/>
            <a:chOff x="6307677" y="1096395"/>
            <a:chExt cx="5813187" cy="5469807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1AF7BFCF-109B-4962-9134-58E004B50D3D}"/>
                </a:ext>
              </a:extLst>
            </p:cNvPr>
            <p:cNvGrpSpPr/>
            <p:nvPr/>
          </p:nvGrpSpPr>
          <p:grpSpPr>
            <a:xfrm>
              <a:off x="8187329" y="1096395"/>
              <a:ext cx="2053883" cy="2775026"/>
              <a:chOff x="8170157" y="1096395"/>
              <a:chExt cx="2053883" cy="2775026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5A7111EC-1AB6-4231-9672-82D7FAEC0DC9}"/>
                  </a:ext>
                </a:extLst>
              </p:cNvPr>
              <p:cNvGrpSpPr/>
              <p:nvPr/>
            </p:nvGrpSpPr>
            <p:grpSpPr>
              <a:xfrm>
                <a:off x="8170157" y="3022336"/>
                <a:ext cx="2053883" cy="849085"/>
                <a:chOff x="8170156" y="2326277"/>
                <a:chExt cx="2053883" cy="849085"/>
              </a:xfrm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502A1A3A-F080-48DD-8051-1B9A93ADF807}"/>
                    </a:ext>
                  </a:extLst>
                </p:cNvPr>
                <p:cNvSpPr/>
                <p:nvPr/>
              </p:nvSpPr>
              <p:spPr>
                <a:xfrm>
                  <a:off x="8170156" y="2326277"/>
                  <a:ext cx="2053883" cy="618559"/>
                </a:xfrm>
                <a:prstGeom prst="rect">
                  <a:avLst/>
                </a:prstGeom>
                <a:solidFill>
                  <a:srgbClr val="0F1A2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OWS Governing Agencies</a:t>
                  </a: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80C40558-C90C-416D-A9F6-E647E54EF6EF}"/>
                    </a:ext>
                  </a:extLst>
                </p:cNvPr>
                <p:cNvSpPr/>
                <p:nvPr/>
              </p:nvSpPr>
              <p:spPr>
                <a:xfrm>
                  <a:off x="8170156" y="2944836"/>
                  <a:ext cx="2053883" cy="230526"/>
                </a:xfrm>
                <a:prstGeom prst="rect">
                  <a:avLst/>
                </a:prstGeom>
                <a:solidFill>
                  <a:srgbClr val="C2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numCol="2" rtlCol="0" anchor="t"/>
                <a:lstStyle/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US" sz="1200" dirty="0"/>
                    <a:t>DoD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US" sz="1200" dirty="0"/>
                    <a:t>HHS</a:t>
                  </a: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4EDC1957-16C6-4D17-8508-CEFE011DD4D8}"/>
                  </a:ext>
                </a:extLst>
              </p:cNvPr>
              <p:cNvGrpSpPr/>
              <p:nvPr/>
            </p:nvGrpSpPr>
            <p:grpSpPr>
              <a:xfrm>
                <a:off x="8618429" y="1096395"/>
                <a:ext cx="1157338" cy="913257"/>
                <a:chOff x="8170156" y="2326276"/>
                <a:chExt cx="2053883" cy="913257"/>
              </a:xfrm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F0CAC26A-3D63-4C36-9337-7D7A846E035B}"/>
                    </a:ext>
                  </a:extLst>
                </p:cNvPr>
                <p:cNvSpPr/>
                <p:nvPr/>
              </p:nvSpPr>
              <p:spPr>
                <a:xfrm>
                  <a:off x="8170156" y="2326276"/>
                  <a:ext cx="2053883" cy="457200"/>
                </a:xfrm>
                <a:prstGeom prst="rect">
                  <a:avLst/>
                </a:prstGeom>
                <a:solidFill>
                  <a:srgbClr val="0F1A2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Moderna</a:t>
                  </a: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74A42D4B-1073-4CF4-BDB2-5A1D3384061B}"/>
                    </a:ext>
                  </a:extLst>
                </p:cNvPr>
                <p:cNvSpPr/>
                <p:nvPr/>
              </p:nvSpPr>
              <p:spPr>
                <a:xfrm>
                  <a:off x="8170156" y="2782333"/>
                  <a:ext cx="2053883" cy="457200"/>
                </a:xfrm>
                <a:prstGeom prst="rect">
                  <a:avLst/>
                </a:prstGeom>
                <a:solidFill>
                  <a:srgbClr val="C2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numCol="1" rtlCol="0" anchor="t"/>
                <a:lstStyle/>
                <a:p>
                  <a:pPr algn="ctr"/>
                  <a:r>
                    <a:rPr lang="en-US" sz="1200" dirty="0"/>
                    <a:t>Vaccine R&amp;D + Production</a:t>
                  </a:r>
                </a:p>
              </p:txBody>
            </p:sp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9C03284-BB0F-4AED-BE89-2178AF78BB09}"/>
                </a:ext>
              </a:extLst>
            </p:cNvPr>
            <p:cNvGrpSpPr/>
            <p:nvPr/>
          </p:nvGrpSpPr>
          <p:grpSpPr>
            <a:xfrm>
              <a:off x="9937840" y="5145420"/>
              <a:ext cx="1157338" cy="913257"/>
              <a:chOff x="8170156" y="2326276"/>
              <a:chExt cx="2053883" cy="91325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C0B51CD-E553-4146-AD39-6BDA66FD12F8}"/>
                  </a:ext>
                </a:extLst>
              </p:cNvPr>
              <p:cNvSpPr/>
              <p:nvPr/>
            </p:nvSpPr>
            <p:spPr>
              <a:xfrm>
                <a:off x="8170156" y="2326276"/>
                <a:ext cx="2053883" cy="457200"/>
              </a:xfrm>
              <a:prstGeom prst="rect">
                <a:avLst/>
              </a:prstGeom>
              <a:solidFill>
                <a:srgbClr val="0F1A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AstraZeneca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ABD7341-BB8F-49D4-8016-4B743955EE89}"/>
                  </a:ext>
                </a:extLst>
              </p:cNvPr>
              <p:cNvSpPr/>
              <p:nvPr/>
            </p:nvSpPr>
            <p:spPr>
              <a:xfrm>
                <a:off x="8170156" y="2782333"/>
                <a:ext cx="2053883" cy="457200"/>
              </a:xfrm>
              <a:prstGeom prst="rect">
                <a:avLst/>
              </a:prstGeom>
              <a:solidFill>
                <a:srgbClr val="C2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t"/>
              <a:lstStyle/>
              <a:p>
                <a:pPr algn="ctr"/>
                <a:r>
                  <a:rPr lang="en-US" sz="1200" dirty="0"/>
                  <a:t>Vaccine R&amp;D + Production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EA164653-2DD2-4E9F-AD08-4FC4F2280D02}"/>
                </a:ext>
              </a:extLst>
            </p:cNvPr>
            <p:cNvGrpSpPr/>
            <p:nvPr/>
          </p:nvGrpSpPr>
          <p:grpSpPr>
            <a:xfrm>
              <a:off x="7333363" y="5145420"/>
              <a:ext cx="1157338" cy="913257"/>
              <a:chOff x="8170156" y="2326276"/>
              <a:chExt cx="2053883" cy="91325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221E2E5-92B0-4932-B5D8-ED10C6A36F9B}"/>
                  </a:ext>
                </a:extLst>
              </p:cNvPr>
              <p:cNvSpPr/>
              <p:nvPr/>
            </p:nvSpPr>
            <p:spPr>
              <a:xfrm>
                <a:off x="8170156" y="2326276"/>
                <a:ext cx="2053883" cy="457200"/>
              </a:xfrm>
              <a:prstGeom prst="rect">
                <a:avLst/>
              </a:prstGeom>
              <a:solidFill>
                <a:srgbClr val="0F1A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Merck and IAVI</a:t>
                </a: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1A8FD724-921B-4F1C-AFAF-4DA667705EAD}"/>
                  </a:ext>
                </a:extLst>
              </p:cNvPr>
              <p:cNvSpPr/>
              <p:nvPr/>
            </p:nvSpPr>
            <p:spPr>
              <a:xfrm>
                <a:off x="8170156" y="2782333"/>
                <a:ext cx="2053883" cy="457200"/>
              </a:xfrm>
              <a:prstGeom prst="rect">
                <a:avLst/>
              </a:prstGeom>
              <a:solidFill>
                <a:srgbClr val="C2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t"/>
              <a:lstStyle/>
              <a:p>
                <a:pPr algn="ctr"/>
                <a:r>
                  <a:rPr lang="en-US" sz="1200" dirty="0"/>
                  <a:t>Vaccine R&amp;D + Production</a:t>
                </a: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07EFA83B-4CDD-4F21-9D6B-5586389763DE}"/>
                </a:ext>
              </a:extLst>
            </p:cNvPr>
            <p:cNvGrpSpPr/>
            <p:nvPr/>
          </p:nvGrpSpPr>
          <p:grpSpPr>
            <a:xfrm>
              <a:off x="6307677" y="1994037"/>
              <a:ext cx="1157338" cy="2905683"/>
              <a:chOff x="6307677" y="1994037"/>
              <a:chExt cx="1157338" cy="2905683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6EA7EB5E-B370-4F9A-B22F-BA514EFDB98B}"/>
                  </a:ext>
                </a:extLst>
              </p:cNvPr>
              <p:cNvGrpSpPr/>
              <p:nvPr/>
            </p:nvGrpSpPr>
            <p:grpSpPr>
              <a:xfrm>
                <a:off x="6307677" y="3986463"/>
                <a:ext cx="1157338" cy="913257"/>
                <a:chOff x="8170156" y="2326276"/>
                <a:chExt cx="2053883" cy="913257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06E883FD-E8B8-4367-A54A-316223E8746C}"/>
                    </a:ext>
                  </a:extLst>
                </p:cNvPr>
                <p:cNvSpPr/>
                <p:nvPr/>
              </p:nvSpPr>
              <p:spPr>
                <a:xfrm>
                  <a:off x="8170156" y="2326276"/>
                  <a:ext cx="2053883" cy="457200"/>
                </a:xfrm>
                <a:prstGeom prst="rect">
                  <a:avLst/>
                </a:prstGeom>
                <a:solidFill>
                  <a:srgbClr val="0F1A2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/>
                    <a:t>Novavax</a:t>
                  </a:r>
                  <a:endParaRPr lang="en-US" sz="1400" dirty="0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63233740-8B41-41E6-8FF4-5C309BE28C78}"/>
                    </a:ext>
                  </a:extLst>
                </p:cNvPr>
                <p:cNvSpPr/>
                <p:nvPr/>
              </p:nvSpPr>
              <p:spPr>
                <a:xfrm>
                  <a:off x="8170156" y="2782333"/>
                  <a:ext cx="2053883" cy="457200"/>
                </a:xfrm>
                <a:prstGeom prst="rect">
                  <a:avLst/>
                </a:prstGeom>
                <a:solidFill>
                  <a:srgbClr val="C2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numCol="1" rtlCol="0" anchor="t"/>
                <a:lstStyle/>
                <a:p>
                  <a:pPr algn="ctr"/>
                  <a:r>
                    <a:rPr lang="en-US" sz="1200" dirty="0"/>
                    <a:t>Vaccine R&amp;D + Production</a:t>
                  </a: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6DD0761A-3C52-46A2-8D42-BD2514B19BEE}"/>
                  </a:ext>
                </a:extLst>
              </p:cNvPr>
              <p:cNvGrpSpPr/>
              <p:nvPr/>
            </p:nvGrpSpPr>
            <p:grpSpPr>
              <a:xfrm>
                <a:off x="6307677" y="1994037"/>
                <a:ext cx="1157338" cy="913257"/>
                <a:chOff x="8170156" y="2326276"/>
                <a:chExt cx="2053883" cy="913257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6D20FFC1-4892-48F9-BA87-F4D681736A9F}"/>
                    </a:ext>
                  </a:extLst>
                </p:cNvPr>
                <p:cNvSpPr/>
                <p:nvPr/>
              </p:nvSpPr>
              <p:spPr>
                <a:xfrm>
                  <a:off x="8170156" y="2326276"/>
                  <a:ext cx="2053883" cy="457200"/>
                </a:xfrm>
                <a:prstGeom prst="rect">
                  <a:avLst/>
                </a:prstGeom>
                <a:solidFill>
                  <a:srgbClr val="0F1A2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Johnson &amp; Johnson</a:t>
                  </a: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449AF25-23D6-4B5B-9886-0F7D85E9C97E}"/>
                    </a:ext>
                  </a:extLst>
                </p:cNvPr>
                <p:cNvSpPr/>
                <p:nvPr/>
              </p:nvSpPr>
              <p:spPr>
                <a:xfrm>
                  <a:off x="8170156" y="2782333"/>
                  <a:ext cx="2053883" cy="457200"/>
                </a:xfrm>
                <a:prstGeom prst="rect">
                  <a:avLst/>
                </a:prstGeom>
                <a:solidFill>
                  <a:srgbClr val="C2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numCol="1" rtlCol="0" anchor="t"/>
                <a:lstStyle/>
                <a:p>
                  <a:pPr algn="ctr"/>
                  <a:r>
                    <a:rPr lang="en-US" sz="1200" dirty="0"/>
                    <a:t>Vaccine R&amp;D + Production</a:t>
                  </a:r>
                </a:p>
              </p:txBody>
            </p:sp>
          </p:grp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DF0EC8AC-5785-4088-93E7-3A3B560322B2}"/>
                </a:ext>
              </a:extLst>
            </p:cNvPr>
            <p:cNvGrpSpPr/>
            <p:nvPr/>
          </p:nvGrpSpPr>
          <p:grpSpPr>
            <a:xfrm>
              <a:off x="10963526" y="1994037"/>
              <a:ext cx="1157338" cy="2905683"/>
              <a:chOff x="10963526" y="1994037"/>
              <a:chExt cx="1157338" cy="2905683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6CB83ADD-F99D-4768-9766-375DC9EA72DC}"/>
                  </a:ext>
                </a:extLst>
              </p:cNvPr>
              <p:cNvGrpSpPr/>
              <p:nvPr/>
            </p:nvGrpSpPr>
            <p:grpSpPr>
              <a:xfrm>
                <a:off x="10963526" y="3986463"/>
                <a:ext cx="1157338" cy="913257"/>
                <a:chOff x="8170156" y="2326276"/>
                <a:chExt cx="2053883" cy="913257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C5F1E55F-1191-4DC7-9A60-8358D42EBB86}"/>
                    </a:ext>
                  </a:extLst>
                </p:cNvPr>
                <p:cNvSpPr/>
                <p:nvPr/>
              </p:nvSpPr>
              <p:spPr>
                <a:xfrm>
                  <a:off x="8170156" y="2326276"/>
                  <a:ext cx="2053883" cy="457200"/>
                </a:xfrm>
                <a:prstGeom prst="rect">
                  <a:avLst/>
                </a:prstGeom>
                <a:solidFill>
                  <a:srgbClr val="0F1A2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Sanofi and GSK</a:t>
                  </a: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7F6333A4-1825-4BFD-B94E-F825AADB57F1}"/>
                    </a:ext>
                  </a:extLst>
                </p:cNvPr>
                <p:cNvSpPr/>
                <p:nvPr/>
              </p:nvSpPr>
              <p:spPr>
                <a:xfrm>
                  <a:off x="8170156" y="2782333"/>
                  <a:ext cx="2053883" cy="457200"/>
                </a:xfrm>
                <a:prstGeom prst="rect">
                  <a:avLst/>
                </a:prstGeom>
                <a:solidFill>
                  <a:srgbClr val="C2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numCol="1" rtlCol="0" anchor="t"/>
                <a:lstStyle/>
                <a:p>
                  <a:pPr algn="ctr"/>
                  <a:r>
                    <a:rPr lang="en-US" sz="1200" dirty="0"/>
                    <a:t>Vaccine R&amp;D + Production</a:t>
                  </a:r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B28497F0-4CEF-4D1A-87D4-692C0EE435AF}"/>
                  </a:ext>
                </a:extLst>
              </p:cNvPr>
              <p:cNvGrpSpPr/>
              <p:nvPr/>
            </p:nvGrpSpPr>
            <p:grpSpPr>
              <a:xfrm>
                <a:off x="10963526" y="1994037"/>
                <a:ext cx="1157338" cy="913257"/>
                <a:chOff x="8170156" y="2326276"/>
                <a:chExt cx="2053883" cy="913257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9D7A5E2A-B6F7-4F1A-9545-273142009B37}"/>
                    </a:ext>
                  </a:extLst>
                </p:cNvPr>
                <p:cNvSpPr/>
                <p:nvPr/>
              </p:nvSpPr>
              <p:spPr>
                <a:xfrm>
                  <a:off x="8170156" y="2326276"/>
                  <a:ext cx="2053883" cy="457200"/>
                </a:xfrm>
                <a:prstGeom prst="rect">
                  <a:avLst/>
                </a:prstGeom>
                <a:solidFill>
                  <a:srgbClr val="0F1A2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Pfizer</a:t>
                  </a: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1008B7E8-543D-494F-B432-DF80E694054C}"/>
                    </a:ext>
                  </a:extLst>
                </p:cNvPr>
                <p:cNvSpPr/>
                <p:nvPr/>
              </p:nvSpPr>
              <p:spPr>
                <a:xfrm>
                  <a:off x="8170156" y="2782333"/>
                  <a:ext cx="2053883" cy="457200"/>
                </a:xfrm>
                <a:prstGeom prst="rect">
                  <a:avLst/>
                </a:prstGeom>
                <a:solidFill>
                  <a:srgbClr val="C2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numCol="1" rtlCol="0" anchor="t"/>
                <a:lstStyle/>
                <a:p>
                  <a:pPr algn="ctr"/>
                  <a:r>
                    <a:rPr lang="en-US" sz="1200" dirty="0"/>
                    <a:t>Vaccine Production</a:t>
                  </a:r>
                </a:p>
              </p:txBody>
            </p:sp>
          </p:grpSp>
        </p:grpSp>
        <p:cxnSp>
          <p:nvCxnSpPr>
            <p:cNvPr id="113" name="Connector: Elbow 112">
              <a:extLst>
                <a:ext uri="{FF2B5EF4-FFF2-40B4-BE49-F238E27FC236}">
                  <a16:creationId xmlns:a16="http://schemas.microsoft.com/office/drawing/2014/main" id="{49B7AE19-5FE1-4007-B6F0-833D8CE1EFF4}"/>
                </a:ext>
              </a:extLst>
            </p:cNvPr>
            <p:cNvCxnSpPr>
              <a:cxnSpLocks/>
              <a:endCxn id="86" idx="3"/>
            </p:cNvCxnSpPr>
            <p:nvPr/>
          </p:nvCxnSpPr>
          <p:spPr>
            <a:xfrm rot="10800000">
              <a:off x="7465016" y="2222638"/>
              <a:ext cx="991649" cy="793771"/>
            </a:xfrm>
            <a:prstGeom prst="bentConnector3">
              <a:avLst>
                <a:gd name="adj1" fmla="val -21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or: Elbow 115">
              <a:extLst>
                <a:ext uri="{FF2B5EF4-FFF2-40B4-BE49-F238E27FC236}">
                  <a16:creationId xmlns:a16="http://schemas.microsoft.com/office/drawing/2014/main" id="{824901C7-103E-4923-8669-4CACEB66996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630653" y="2515993"/>
              <a:ext cx="1012684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or: Elbow 118">
              <a:extLst>
                <a:ext uri="{FF2B5EF4-FFF2-40B4-BE49-F238E27FC236}">
                  <a16:creationId xmlns:a16="http://schemas.microsoft.com/office/drawing/2014/main" id="{58D270B4-85EE-4E3D-9CEC-F3E836536A95}"/>
                </a:ext>
              </a:extLst>
            </p:cNvPr>
            <p:cNvCxnSpPr>
              <a:cxnSpLocks/>
              <a:endCxn id="99" idx="0"/>
            </p:cNvCxnSpPr>
            <p:nvPr/>
          </p:nvCxnSpPr>
          <p:spPr>
            <a:xfrm rot="16200000" flipH="1">
              <a:off x="9300842" y="3929753"/>
              <a:ext cx="1273998" cy="115733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or: Elbow 121">
              <a:extLst>
                <a:ext uri="{FF2B5EF4-FFF2-40B4-BE49-F238E27FC236}">
                  <a16:creationId xmlns:a16="http://schemas.microsoft.com/office/drawing/2014/main" id="{06FC04EE-E2CF-4D90-91C2-50ACB39F2E93}"/>
                </a:ext>
              </a:extLst>
            </p:cNvPr>
            <p:cNvCxnSpPr>
              <a:cxnSpLocks/>
              <a:endCxn id="111" idx="1"/>
            </p:cNvCxnSpPr>
            <p:nvPr/>
          </p:nvCxnSpPr>
          <p:spPr>
            <a:xfrm flipV="1">
              <a:off x="9937840" y="2222637"/>
              <a:ext cx="1025686" cy="799699"/>
            </a:xfrm>
            <a:prstGeom prst="bentConnector3">
              <a:avLst>
                <a:gd name="adj1" fmla="val 19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or: Elbow 124">
              <a:extLst>
                <a:ext uri="{FF2B5EF4-FFF2-40B4-BE49-F238E27FC236}">
                  <a16:creationId xmlns:a16="http://schemas.microsoft.com/office/drawing/2014/main" id="{BC0E3EAD-044F-4937-B18F-DEEA6AD69355}"/>
                </a:ext>
              </a:extLst>
            </p:cNvPr>
            <p:cNvCxnSpPr>
              <a:cxnSpLocks/>
              <a:stCxn id="80" idx="1"/>
              <a:endCxn id="102" idx="0"/>
            </p:cNvCxnSpPr>
            <p:nvPr/>
          </p:nvCxnSpPr>
          <p:spPr>
            <a:xfrm rot="10800000" flipV="1">
              <a:off x="6886347" y="3331615"/>
              <a:ext cx="1300983" cy="654847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or: Elbow 132">
              <a:extLst>
                <a:ext uri="{FF2B5EF4-FFF2-40B4-BE49-F238E27FC236}">
                  <a16:creationId xmlns:a16="http://schemas.microsoft.com/office/drawing/2014/main" id="{885C9BAC-C6C8-444B-A3CC-307D21182D6A}"/>
                </a:ext>
              </a:extLst>
            </p:cNvPr>
            <p:cNvCxnSpPr>
              <a:cxnSpLocks/>
              <a:endCxn id="108" idx="0"/>
            </p:cNvCxnSpPr>
            <p:nvPr/>
          </p:nvCxnSpPr>
          <p:spPr>
            <a:xfrm>
              <a:off x="10241212" y="3444352"/>
              <a:ext cx="1300983" cy="542111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711746B6-8CCD-4C8D-B546-2F4772CCAE8F}"/>
                </a:ext>
              </a:extLst>
            </p:cNvPr>
            <p:cNvSpPr txBox="1"/>
            <p:nvPr/>
          </p:nvSpPr>
          <p:spPr>
            <a:xfrm>
              <a:off x="8708314" y="6289203"/>
              <a:ext cx="3146062" cy="2769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Bilateral contracts and flow of funds</a:t>
              </a: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182607A-4D9A-4752-9042-D7A71B7AE642}"/>
                </a:ext>
              </a:extLst>
            </p:cNvPr>
            <p:cNvCxnSpPr>
              <a:cxnSpLocks/>
            </p:cNvCxnSpPr>
            <p:nvPr/>
          </p:nvCxnSpPr>
          <p:spPr>
            <a:xfrm>
              <a:off x="11142057" y="6420505"/>
              <a:ext cx="59553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or: Elbow 74">
              <a:extLst>
                <a:ext uri="{FF2B5EF4-FFF2-40B4-BE49-F238E27FC236}">
                  <a16:creationId xmlns:a16="http://schemas.microsoft.com/office/drawing/2014/main" id="{D68F83C2-0E76-4A92-9E84-06C54D67328F}"/>
                </a:ext>
              </a:extLst>
            </p:cNvPr>
            <p:cNvCxnSpPr>
              <a:cxnSpLocks/>
              <a:endCxn id="105" idx="0"/>
            </p:cNvCxnSpPr>
            <p:nvPr/>
          </p:nvCxnSpPr>
          <p:spPr>
            <a:xfrm rot="5400000">
              <a:off x="7853700" y="3929751"/>
              <a:ext cx="1274001" cy="115733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9" name="Group 1078">
            <a:extLst>
              <a:ext uri="{FF2B5EF4-FFF2-40B4-BE49-F238E27FC236}">
                <a16:creationId xmlns:a16="http://schemas.microsoft.com/office/drawing/2014/main" id="{6D440E1C-A599-485C-9FCF-6AE160C8F6D1}"/>
              </a:ext>
            </a:extLst>
          </p:cNvPr>
          <p:cNvGrpSpPr/>
          <p:nvPr/>
        </p:nvGrpSpPr>
        <p:grpSpPr>
          <a:xfrm>
            <a:off x="507840" y="547440"/>
            <a:ext cx="5063111" cy="5651244"/>
            <a:chOff x="507840" y="1099625"/>
            <a:chExt cx="5063111" cy="565124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9B3004C-1ACF-423C-8839-2F249AEB5235}"/>
                </a:ext>
              </a:extLst>
            </p:cNvPr>
            <p:cNvSpPr txBox="1"/>
            <p:nvPr/>
          </p:nvSpPr>
          <p:spPr>
            <a:xfrm>
              <a:off x="3001252" y="6289204"/>
              <a:ext cx="2569699" cy="46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Formal control</a:t>
              </a:r>
            </a:p>
            <a:p>
              <a:r>
                <a:rPr lang="en-US" sz="1200" dirty="0"/>
                <a:t>Data and inventory sharing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C7BF321-1DE1-4CF3-B356-95BD2DA03C4A}"/>
                </a:ext>
              </a:extLst>
            </p:cNvPr>
            <p:cNvCxnSpPr>
              <a:cxnSpLocks/>
            </p:cNvCxnSpPr>
            <p:nvPr/>
          </p:nvCxnSpPr>
          <p:spPr>
            <a:xfrm>
              <a:off x="4914386" y="6622142"/>
              <a:ext cx="595534" cy="0"/>
            </a:xfrm>
            <a:prstGeom prst="line">
              <a:avLst/>
            </a:prstGeom>
            <a:ln w="19050">
              <a:solidFill>
                <a:srgbClr val="007CB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328E427-A819-497C-8346-D2A67C73925C}"/>
                </a:ext>
              </a:extLst>
            </p:cNvPr>
            <p:cNvCxnSpPr>
              <a:cxnSpLocks/>
            </p:cNvCxnSpPr>
            <p:nvPr/>
          </p:nvCxnSpPr>
          <p:spPr>
            <a:xfrm>
              <a:off x="4914386" y="6420505"/>
              <a:ext cx="595534" cy="0"/>
            </a:xfrm>
            <a:prstGeom prst="line">
              <a:avLst/>
            </a:prstGeom>
            <a:ln w="19050">
              <a:solidFill>
                <a:srgbClr val="2E5B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6F788E3-370E-4389-9B7B-C61682B93635}"/>
                </a:ext>
              </a:extLst>
            </p:cNvPr>
            <p:cNvGrpSpPr/>
            <p:nvPr/>
          </p:nvGrpSpPr>
          <p:grpSpPr>
            <a:xfrm>
              <a:off x="3411059" y="4287633"/>
              <a:ext cx="2053883" cy="977480"/>
              <a:chOff x="211015" y="1343465"/>
              <a:chExt cx="2053883" cy="97748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CAE34DE-FDFD-469E-91B7-238008580685}"/>
                  </a:ext>
                </a:extLst>
              </p:cNvPr>
              <p:cNvSpPr/>
              <p:nvPr/>
            </p:nvSpPr>
            <p:spPr>
              <a:xfrm>
                <a:off x="211015" y="1343465"/>
                <a:ext cx="2053883" cy="520280"/>
              </a:xfrm>
              <a:prstGeom prst="rect">
                <a:avLst/>
              </a:prstGeom>
              <a:solidFill>
                <a:srgbClr val="2E5B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Vaccines Working Group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BFB204B-1CF6-4E28-86FB-CC7B90A9E94F}"/>
                  </a:ext>
                </a:extLst>
              </p:cNvPr>
              <p:cNvSpPr/>
              <p:nvPr/>
            </p:nvSpPr>
            <p:spPr>
              <a:xfrm>
                <a:off x="211015" y="1863745"/>
                <a:ext cx="2053883" cy="457200"/>
              </a:xfrm>
              <a:prstGeom prst="rect">
                <a:avLst/>
              </a:prstGeom>
              <a:solidFill>
                <a:srgbClr val="007C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t"/>
              <a:lstStyle/>
              <a:p>
                <a:r>
                  <a:rPr lang="en-US" sz="900" u="sng" dirty="0"/>
                  <a:t>Public</a:t>
                </a:r>
              </a:p>
              <a:p>
                <a:pPr marL="112713" indent="-112713">
                  <a:buFont typeface="Arial" panose="020B0604020202020204" pitchFamily="34" charset="0"/>
                  <a:buChar char="•"/>
                </a:pPr>
                <a:r>
                  <a:rPr lang="en-US" sz="900" dirty="0"/>
                  <a:t>NIH</a:t>
                </a:r>
              </a:p>
              <a:p>
                <a:pPr marL="112713" indent="-112713">
                  <a:buFont typeface="Arial" panose="020B0604020202020204" pitchFamily="34" charset="0"/>
                  <a:buChar char="•"/>
                </a:pPr>
                <a:r>
                  <a:rPr lang="en-US" sz="900" dirty="0"/>
                  <a:t>Euro. Med. Acy.</a:t>
                </a:r>
              </a:p>
              <a:p>
                <a:r>
                  <a:rPr lang="en-US" sz="900" u="sng" dirty="0"/>
                  <a:t>Private</a:t>
                </a:r>
              </a:p>
              <a:p>
                <a:pPr marL="112713" indent="-112713">
                  <a:buFont typeface="Arial" panose="020B0604020202020204" pitchFamily="34" charset="0"/>
                  <a:buChar char="•"/>
                </a:pPr>
                <a:r>
                  <a:rPr lang="en-US" sz="900" dirty="0"/>
                  <a:t>Merck</a:t>
                </a:r>
              </a:p>
              <a:p>
                <a:pPr marL="112713" indent="-112713">
                  <a:buFont typeface="Arial" panose="020B0604020202020204" pitchFamily="34" charset="0"/>
                  <a:buChar char="•"/>
                </a:pPr>
                <a:r>
                  <a:rPr lang="en-US" sz="900" dirty="0"/>
                  <a:t>Moderna</a:t>
                </a:r>
              </a:p>
            </p:txBody>
          </p:sp>
        </p:grp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787C8A01-F1A9-4DC0-B725-984A7670BF20}"/>
                </a:ext>
              </a:extLst>
            </p:cNvPr>
            <p:cNvCxnSpPr>
              <a:cxnSpLocks/>
              <a:stCxn id="5" idx="0"/>
              <a:endCxn id="16" idx="3"/>
            </p:cNvCxnSpPr>
            <p:nvPr/>
          </p:nvCxnSpPr>
          <p:spPr>
            <a:xfrm rot="16200000" flipV="1">
              <a:off x="2581193" y="1829036"/>
              <a:ext cx="390200" cy="429138"/>
            </a:xfrm>
            <a:prstGeom prst="bentConnector2">
              <a:avLst/>
            </a:prstGeom>
            <a:ln w="19050">
              <a:solidFill>
                <a:srgbClr val="2E5B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ABCCE45F-8297-46A5-9461-A5C5B211302B}"/>
                </a:ext>
              </a:extLst>
            </p:cNvPr>
            <p:cNvCxnSpPr>
              <a:cxnSpLocks/>
              <a:stCxn id="5" idx="0"/>
              <a:endCxn id="22" idx="1"/>
            </p:cNvCxnSpPr>
            <p:nvPr/>
          </p:nvCxnSpPr>
          <p:spPr>
            <a:xfrm rot="5400000" flipH="1" flipV="1">
              <a:off x="3010330" y="1829037"/>
              <a:ext cx="390200" cy="429137"/>
            </a:xfrm>
            <a:prstGeom prst="bentConnector2">
              <a:avLst/>
            </a:prstGeom>
            <a:ln w="19050">
              <a:solidFill>
                <a:srgbClr val="2E5B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6A872674-F070-4522-8344-B1F42FBF64B8}"/>
                </a:ext>
              </a:extLst>
            </p:cNvPr>
            <p:cNvCxnSpPr>
              <a:cxnSpLocks/>
              <a:stCxn id="28" idx="0"/>
              <a:endCxn id="8" idx="3"/>
            </p:cNvCxnSpPr>
            <p:nvPr/>
          </p:nvCxnSpPr>
          <p:spPr>
            <a:xfrm rot="16200000" flipV="1">
              <a:off x="3857586" y="3707218"/>
              <a:ext cx="740632" cy="420198"/>
            </a:xfrm>
            <a:prstGeom prst="bentConnector2">
              <a:avLst/>
            </a:prstGeom>
            <a:ln w="19050">
              <a:solidFill>
                <a:srgbClr val="2E5B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184E7DA0-1231-451F-A777-EC93B6DFC6A2}"/>
                </a:ext>
              </a:extLst>
            </p:cNvPr>
            <p:cNvCxnSpPr>
              <a:cxnSpLocks/>
              <a:stCxn id="25" idx="0"/>
              <a:endCxn id="8" idx="1"/>
            </p:cNvCxnSpPr>
            <p:nvPr/>
          </p:nvCxnSpPr>
          <p:spPr>
            <a:xfrm rot="5400000" flipH="1" flipV="1">
              <a:off x="1379891" y="3708079"/>
              <a:ext cx="745106" cy="422951"/>
            </a:xfrm>
            <a:prstGeom prst="bentConnector2">
              <a:avLst/>
            </a:prstGeom>
            <a:ln w="19050">
              <a:solidFill>
                <a:srgbClr val="2E5B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ECBBCE04-B8C4-4B8E-88DA-51ABF2CD1061}"/>
                </a:ext>
              </a:extLst>
            </p:cNvPr>
            <p:cNvCxnSpPr>
              <a:cxnSpLocks/>
              <a:stCxn id="29" idx="3"/>
              <a:endCxn id="22" idx="3"/>
            </p:cNvCxnSpPr>
            <p:nvPr/>
          </p:nvCxnSpPr>
          <p:spPr>
            <a:xfrm flipV="1">
              <a:off x="5464942" y="1848505"/>
              <a:ext cx="8940" cy="3188008"/>
            </a:xfrm>
            <a:prstGeom prst="bentConnector3">
              <a:avLst>
                <a:gd name="adj1" fmla="val 2657047"/>
              </a:avLst>
            </a:prstGeom>
            <a:ln w="38100">
              <a:solidFill>
                <a:srgbClr val="007CB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C204FFC-FAD8-4058-9F7A-EA6E643A0665}"/>
                </a:ext>
              </a:extLst>
            </p:cNvPr>
            <p:cNvCxnSpPr>
              <a:cxnSpLocks/>
            </p:cNvCxnSpPr>
            <p:nvPr/>
          </p:nvCxnSpPr>
          <p:spPr>
            <a:xfrm>
              <a:off x="2330575" y="5150468"/>
              <a:ext cx="1320573" cy="0"/>
            </a:xfrm>
            <a:prstGeom prst="line">
              <a:avLst/>
            </a:prstGeom>
            <a:ln w="38100">
              <a:solidFill>
                <a:srgbClr val="007CB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90F3FD0-9F1A-41AF-8815-343A84D84971}"/>
                </a:ext>
              </a:extLst>
            </p:cNvPr>
            <p:cNvCxnSpPr>
              <a:cxnSpLocks/>
              <a:stCxn id="15" idx="3"/>
              <a:endCxn id="21" idx="1"/>
            </p:cNvCxnSpPr>
            <p:nvPr/>
          </p:nvCxnSpPr>
          <p:spPr>
            <a:xfrm>
              <a:off x="2561724" y="1359765"/>
              <a:ext cx="858275" cy="0"/>
            </a:xfrm>
            <a:prstGeom prst="line">
              <a:avLst/>
            </a:prstGeom>
            <a:ln w="38100">
              <a:solidFill>
                <a:srgbClr val="007CB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EDD7B44-9E63-4FBC-98B0-C52ADDDFF1C1}"/>
                </a:ext>
              </a:extLst>
            </p:cNvPr>
            <p:cNvGrpSpPr/>
            <p:nvPr/>
          </p:nvGrpSpPr>
          <p:grpSpPr>
            <a:xfrm>
              <a:off x="1963920" y="2238705"/>
              <a:ext cx="2053883" cy="1744394"/>
              <a:chOff x="1875692" y="2654105"/>
              <a:chExt cx="2053883" cy="174439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2A71FF0-6170-4727-B5DB-D105952EFB1D}"/>
                  </a:ext>
                </a:extLst>
              </p:cNvPr>
              <p:cNvSpPr/>
              <p:nvPr/>
            </p:nvSpPr>
            <p:spPr>
              <a:xfrm>
                <a:off x="1875692" y="2654105"/>
                <a:ext cx="2053883" cy="872197"/>
              </a:xfrm>
              <a:prstGeom prst="rect">
                <a:avLst/>
              </a:prstGeom>
              <a:solidFill>
                <a:srgbClr val="2E5B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ACTIV Partnership Leadership Group + Exec Committee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989D7D4-3C00-4459-AFA0-9FE81292CDBD}"/>
                  </a:ext>
                </a:extLst>
              </p:cNvPr>
              <p:cNvSpPr/>
              <p:nvPr/>
            </p:nvSpPr>
            <p:spPr>
              <a:xfrm>
                <a:off x="1875692" y="3526302"/>
                <a:ext cx="2053883" cy="872197"/>
              </a:xfrm>
              <a:prstGeom prst="rect">
                <a:avLst/>
              </a:prstGeom>
              <a:solidFill>
                <a:srgbClr val="007C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t"/>
              <a:lstStyle/>
              <a:p>
                <a:r>
                  <a:rPr lang="en-US" sz="1200" u="sng" dirty="0"/>
                  <a:t>Public</a:t>
                </a:r>
              </a:p>
              <a:p>
                <a:pPr marL="112713" indent="-112713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NIH</a:t>
                </a:r>
              </a:p>
              <a:p>
                <a:pPr marL="112713" indent="-112713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BARDA</a:t>
                </a:r>
              </a:p>
              <a:p>
                <a:pPr marL="112713" indent="-112713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FDA</a:t>
                </a:r>
              </a:p>
              <a:p>
                <a:r>
                  <a:rPr lang="en-US" sz="1200" u="sng" dirty="0"/>
                  <a:t>Private</a:t>
                </a:r>
              </a:p>
              <a:p>
                <a:pPr marL="112713" indent="-112713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Pfizer</a:t>
                </a:r>
              </a:p>
              <a:p>
                <a:pPr marL="112713" indent="-112713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Roche</a:t>
                </a:r>
              </a:p>
              <a:p>
                <a:pPr marL="112713" indent="-112713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Takeda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4E501E4-C917-4553-930C-24A3AA461811}"/>
                </a:ext>
              </a:extLst>
            </p:cNvPr>
            <p:cNvGrpSpPr/>
            <p:nvPr/>
          </p:nvGrpSpPr>
          <p:grpSpPr>
            <a:xfrm>
              <a:off x="3419999" y="1099625"/>
              <a:ext cx="2053883" cy="977480"/>
              <a:chOff x="211015" y="1343465"/>
              <a:chExt cx="2053883" cy="97748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F0BEF68-31ED-49E3-8321-7E7A407DEB4A}"/>
                  </a:ext>
                </a:extLst>
              </p:cNvPr>
              <p:cNvSpPr/>
              <p:nvPr/>
            </p:nvSpPr>
            <p:spPr>
              <a:xfrm>
                <a:off x="211015" y="1343465"/>
                <a:ext cx="2053883" cy="520280"/>
              </a:xfrm>
              <a:prstGeom prst="rect">
                <a:avLst/>
              </a:prstGeom>
              <a:solidFill>
                <a:srgbClr val="2E5B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Therapeutics Clinical Working Group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ABAE097-F594-4A23-93D3-4E538A9F255A}"/>
                  </a:ext>
                </a:extLst>
              </p:cNvPr>
              <p:cNvSpPr/>
              <p:nvPr/>
            </p:nvSpPr>
            <p:spPr>
              <a:xfrm>
                <a:off x="211015" y="1863745"/>
                <a:ext cx="2053883" cy="457200"/>
              </a:xfrm>
              <a:prstGeom prst="rect">
                <a:avLst/>
              </a:prstGeom>
              <a:solidFill>
                <a:srgbClr val="007C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t"/>
              <a:lstStyle/>
              <a:p>
                <a:r>
                  <a:rPr lang="en-US" sz="900" u="sng" dirty="0"/>
                  <a:t>Public</a:t>
                </a:r>
              </a:p>
              <a:p>
                <a:pPr marL="112713" indent="-112713">
                  <a:buFont typeface="Arial" panose="020B0604020202020204" pitchFamily="34" charset="0"/>
                  <a:buChar char="•"/>
                </a:pPr>
                <a:r>
                  <a:rPr lang="en-US" sz="900" dirty="0"/>
                  <a:t>BARDA</a:t>
                </a:r>
              </a:p>
              <a:p>
                <a:pPr marL="112713" indent="-112713">
                  <a:buFont typeface="Arial" panose="020B0604020202020204" pitchFamily="34" charset="0"/>
                  <a:buChar char="•"/>
                </a:pPr>
                <a:r>
                  <a:rPr lang="en-US" sz="900" dirty="0"/>
                  <a:t>NIH</a:t>
                </a:r>
              </a:p>
              <a:p>
                <a:r>
                  <a:rPr lang="en-US" sz="900" u="sng" dirty="0"/>
                  <a:t>Private</a:t>
                </a:r>
              </a:p>
              <a:p>
                <a:pPr marL="112713" indent="-112713">
                  <a:buFont typeface="Arial" panose="020B0604020202020204" pitchFamily="34" charset="0"/>
                  <a:buChar char="•"/>
                </a:pPr>
                <a:r>
                  <a:rPr lang="en-US" sz="900" dirty="0"/>
                  <a:t>Novartis</a:t>
                </a:r>
              </a:p>
              <a:p>
                <a:pPr marL="112713" indent="-112713">
                  <a:buFont typeface="Arial" panose="020B0604020202020204" pitchFamily="34" charset="0"/>
                  <a:buChar char="•"/>
                </a:pPr>
                <a:r>
                  <a:rPr lang="en-US" sz="900" dirty="0"/>
                  <a:t>Amgen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5994B1B-46F9-4638-BAE7-C0AFCA7341E0}"/>
                </a:ext>
              </a:extLst>
            </p:cNvPr>
            <p:cNvGrpSpPr/>
            <p:nvPr/>
          </p:nvGrpSpPr>
          <p:grpSpPr>
            <a:xfrm>
              <a:off x="507841" y="1099625"/>
              <a:ext cx="2053883" cy="977480"/>
              <a:chOff x="211015" y="1343465"/>
              <a:chExt cx="2053883" cy="97748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0B42E1C-0609-4A0F-92B6-E861D96537FF}"/>
                  </a:ext>
                </a:extLst>
              </p:cNvPr>
              <p:cNvSpPr/>
              <p:nvPr/>
            </p:nvSpPr>
            <p:spPr>
              <a:xfrm>
                <a:off x="211015" y="1343465"/>
                <a:ext cx="2053883" cy="520280"/>
              </a:xfrm>
              <a:prstGeom prst="rect">
                <a:avLst/>
              </a:prstGeom>
              <a:solidFill>
                <a:srgbClr val="2E5B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Preclinical Working Group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C271D83-8DE7-44C5-B264-02A413BF66B2}"/>
                  </a:ext>
                </a:extLst>
              </p:cNvPr>
              <p:cNvSpPr/>
              <p:nvPr/>
            </p:nvSpPr>
            <p:spPr>
              <a:xfrm>
                <a:off x="211015" y="1863745"/>
                <a:ext cx="2053883" cy="457200"/>
              </a:xfrm>
              <a:prstGeom prst="rect">
                <a:avLst/>
              </a:prstGeom>
              <a:solidFill>
                <a:srgbClr val="007C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t"/>
              <a:lstStyle/>
              <a:p>
                <a:r>
                  <a:rPr lang="en-US" sz="900" u="sng" dirty="0"/>
                  <a:t>Public</a:t>
                </a:r>
              </a:p>
              <a:p>
                <a:pPr marL="112713" indent="-112713">
                  <a:buFont typeface="Arial" panose="020B0604020202020204" pitchFamily="34" charset="0"/>
                  <a:buChar char="•"/>
                </a:pPr>
                <a:r>
                  <a:rPr lang="en-US" sz="900" dirty="0"/>
                  <a:t>BARDA</a:t>
                </a:r>
              </a:p>
              <a:p>
                <a:pPr marL="112713" indent="-112713">
                  <a:buFont typeface="Arial" panose="020B0604020202020204" pitchFamily="34" charset="0"/>
                  <a:buChar char="•"/>
                </a:pPr>
                <a:r>
                  <a:rPr lang="en-US" sz="900" dirty="0"/>
                  <a:t>NIH</a:t>
                </a:r>
              </a:p>
              <a:p>
                <a:r>
                  <a:rPr lang="en-US" sz="900" u="sng" dirty="0"/>
                  <a:t>Private</a:t>
                </a:r>
              </a:p>
              <a:p>
                <a:pPr marL="112713" indent="-112713">
                  <a:buFont typeface="Arial" panose="020B0604020202020204" pitchFamily="34" charset="0"/>
                  <a:buChar char="•"/>
                </a:pPr>
                <a:r>
                  <a:rPr lang="en-US" sz="900" dirty="0"/>
                  <a:t>Pfizer</a:t>
                </a:r>
              </a:p>
              <a:p>
                <a:pPr marL="112713" indent="-112713">
                  <a:buFont typeface="Arial" panose="020B0604020202020204" pitchFamily="34" charset="0"/>
                  <a:buChar char="•"/>
                </a:pPr>
                <a:r>
                  <a:rPr lang="en-US" sz="900" dirty="0"/>
                  <a:t>Gilead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5C80558-1BE0-41F6-A3D8-7AED5F719DB4}"/>
                </a:ext>
              </a:extLst>
            </p:cNvPr>
            <p:cNvGrpSpPr/>
            <p:nvPr/>
          </p:nvGrpSpPr>
          <p:grpSpPr>
            <a:xfrm>
              <a:off x="514027" y="4292107"/>
              <a:ext cx="2053883" cy="977480"/>
              <a:chOff x="211015" y="1343465"/>
              <a:chExt cx="2053883" cy="97748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CB20902-E1DB-4C71-BB4D-C3D8E1A24108}"/>
                  </a:ext>
                </a:extLst>
              </p:cNvPr>
              <p:cNvSpPr/>
              <p:nvPr/>
            </p:nvSpPr>
            <p:spPr>
              <a:xfrm>
                <a:off x="211015" y="1343465"/>
                <a:ext cx="2053883" cy="520280"/>
              </a:xfrm>
              <a:prstGeom prst="rect">
                <a:avLst/>
              </a:prstGeom>
              <a:solidFill>
                <a:srgbClr val="2E5B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Clinical Trial Capacity Working Group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1A9D1DA-51D3-4BA1-B92E-BEF4E23B36E3}"/>
                  </a:ext>
                </a:extLst>
              </p:cNvPr>
              <p:cNvSpPr/>
              <p:nvPr/>
            </p:nvSpPr>
            <p:spPr>
              <a:xfrm>
                <a:off x="211015" y="1863745"/>
                <a:ext cx="2053883" cy="457200"/>
              </a:xfrm>
              <a:prstGeom prst="rect">
                <a:avLst/>
              </a:prstGeom>
              <a:solidFill>
                <a:srgbClr val="007C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t"/>
              <a:lstStyle/>
              <a:p>
                <a:r>
                  <a:rPr lang="en-US" sz="900" u="sng" dirty="0"/>
                  <a:t>Public</a:t>
                </a:r>
              </a:p>
              <a:p>
                <a:pPr marL="112713" indent="-112713">
                  <a:buFont typeface="Arial" panose="020B0604020202020204" pitchFamily="34" charset="0"/>
                  <a:buChar char="•"/>
                </a:pPr>
                <a:r>
                  <a:rPr lang="en-US" sz="900" dirty="0"/>
                  <a:t>NIH</a:t>
                </a:r>
              </a:p>
              <a:p>
                <a:pPr marL="112713" indent="-112713">
                  <a:buFont typeface="Arial" panose="020B0604020202020204" pitchFamily="34" charset="0"/>
                  <a:buChar char="•"/>
                </a:pPr>
                <a:r>
                  <a:rPr lang="en-US" sz="900" dirty="0"/>
                  <a:t>VA</a:t>
                </a:r>
              </a:p>
              <a:p>
                <a:r>
                  <a:rPr lang="en-US" sz="900" u="sng" dirty="0"/>
                  <a:t>Private</a:t>
                </a:r>
              </a:p>
              <a:p>
                <a:pPr marL="112713" indent="-112713">
                  <a:buFont typeface="Arial" panose="020B0604020202020204" pitchFamily="34" charset="0"/>
                  <a:buChar char="•"/>
                </a:pPr>
                <a:r>
                  <a:rPr lang="en-US" sz="900" dirty="0"/>
                  <a:t>Sanofi</a:t>
                </a:r>
              </a:p>
              <a:p>
                <a:pPr marL="112713" indent="-112713">
                  <a:buFont typeface="Arial" panose="020B0604020202020204" pitchFamily="34" charset="0"/>
                  <a:buChar char="•"/>
                </a:pPr>
                <a:r>
                  <a:rPr lang="en-US" sz="900" dirty="0"/>
                  <a:t>Merck</a:t>
                </a:r>
              </a:p>
            </p:txBody>
          </p:sp>
        </p:grp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AE1BE0E2-417A-4E8C-9440-AC6A863EA87B}"/>
                </a:ext>
              </a:extLst>
            </p:cNvPr>
            <p:cNvCxnSpPr>
              <a:cxnSpLocks/>
              <a:stCxn id="26" idx="1"/>
              <a:endCxn id="16" idx="1"/>
            </p:cNvCxnSpPr>
            <p:nvPr/>
          </p:nvCxnSpPr>
          <p:spPr>
            <a:xfrm rot="10800000">
              <a:off x="507841" y="1848505"/>
              <a:ext cx="6186" cy="3192482"/>
            </a:xfrm>
            <a:prstGeom prst="bentConnector3">
              <a:avLst>
                <a:gd name="adj1" fmla="val 3795441"/>
              </a:avLst>
            </a:prstGeom>
            <a:ln w="38100">
              <a:solidFill>
                <a:srgbClr val="007CB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or: Elbow 87">
              <a:extLst>
                <a:ext uri="{FF2B5EF4-FFF2-40B4-BE49-F238E27FC236}">
                  <a16:creationId xmlns:a16="http://schemas.microsoft.com/office/drawing/2014/main" id="{8696F360-F345-48F4-A29E-CB8246F08A49}"/>
                </a:ext>
              </a:extLst>
            </p:cNvPr>
            <p:cNvCxnSpPr>
              <a:cxnSpLocks/>
              <a:stCxn id="29" idx="1"/>
            </p:cNvCxnSpPr>
            <p:nvPr/>
          </p:nvCxnSpPr>
          <p:spPr>
            <a:xfrm rot="10800000">
              <a:off x="3109403" y="3974227"/>
              <a:ext cx="301657" cy="1062286"/>
            </a:xfrm>
            <a:prstGeom prst="bentConnector2">
              <a:avLst/>
            </a:prstGeom>
            <a:ln w="38100">
              <a:solidFill>
                <a:srgbClr val="007CB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or: Elbow 89">
              <a:extLst>
                <a:ext uri="{FF2B5EF4-FFF2-40B4-BE49-F238E27FC236}">
                  <a16:creationId xmlns:a16="http://schemas.microsoft.com/office/drawing/2014/main" id="{9216F106-B793-470C-A1BA-3225FBF74BB0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 flipV="1">
              <a:off x="2567910" y="3974227"/>
              <a:ext cx="301640" cy="1066760"/>
            </a:xfrm>
            <a:prstGeom prst="bentConnector2">
              <a:avLst/>
            </a:prstGeom>
            <a:ln w="38100">
              <a:solidFill>
                <a:srgbClr val="007CB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or: Elbow 113">
              <a:extLst>
                <a:ext uri="{FF2B5EF4-FFF2-40B4-BE49-F238E27FC236}">
                  <a16:creationId xmlns:a16="http://schemas.microsoft.com/office/drawing/2014/main" id="{A545C810-A9FC-43AC-9AB2-478C521DB4B4}"/>
                </a:ext>
              </a:extLst>
            </p:cNvPr>
            <p:cNvCxnSpPr>
              <a:cxnSpLocks/>
              <a:stCxn id="5" idx="3"/>
              <a:endCxn id="22" idx="2"/>
            </p:cNvCxnSpPr>
            <p:nvPr/>
          </p:nvCxnSpPr>
          <p:spPr>
            <a:xfrm flipV="1">
              <a:off x="4017803" y="2077105"/>
              <a:ext cx="429138" cy="597699"/>
            </a:xfrm>
            <a:prstGeom prst="bentConnector2">
              <a:avLst/>
            </a:prstGeom>
            <a:ln w="38100">
              <a:solidFill>
                <a:srgbClr val="007CB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or: Elbow 114">
              <a:extLst>
                <a:ext uri="{FF2B5EF4-FFF2-40B4-BE49-F238E27FC236}">
                  <a16:creationId xmlns:a16="http://schemas.microsoft.com/office/drawing/2014/main" id="{18CB78B3-3B92-411F-A1BE-33E8A4FED45F}"/>
                </a:ext>
              </a:extLst>
            </p:cNvPr>
            <p:cNvCxnSpPr>
              <a:cxnSpLocks/>
              <a:stCxn id="5" idx="1"/>
              <a:endCxn id="16" idx="2"/>
            </p:cNvCxnSpPr>
            <p:nvPr/>
          </p:nvCxnSpPr>
          <p:spPr>
            <a:xfrm rot="10800000">
              <a:off x="1534784" y="2077106"/>
              <a:ext cx="429137" cy="597699"/>
            </a:xfrm>
            <a:prstGeom prst="bentConnector2">
              <a:avLst/>
            </a:prstGeom>
            <a:ln w="38100">
              <a:solidFill>
                <a:srgbClr val="007CB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F11AC88-FD8A-4D87-87E0-1D92AE26E985}"/>
                </a:ext>
              </a:extLst>
            </p:cNvPr>
            <p:cNvSpPr/>
            <p:nvPr/>
          </p:nvSpPr>
          <p:spPr>
            <a:xfrm>
              <a:off x="1963920" y="5595077"/>
              <a:ext cx="2053883" cy="520280"/>
            </a:xfrm>
            <a:prstGeom prst="rect">
              <a:avLst/>
            </a:prstGeom>
            <a:solidFill>
              <a:srgbClr val="007CB0"/>
            </a:solidFill>
            <a:ln w="38100">
              <a:solidFill>
                <a:srgbClr val="2E5B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Public Data Access</a:t>
              </a:r>
            </a:p>
          </p:txBody>
        </p:sp>
        <p:cxnSp>
          <p:nvCxnSpPr>
            <p:cNvPr id="143" name="Connector: Elbow 142">
              <a:extLst>
                <a:ext uri="{FF2B5EF4-FFF2-40B4-BE49-F238E27FC236}">
                  <a16:creationId xmlns:a16="http://schemas.microsoft.com/office/drawing/2014/main" id="{F941CF1A-3BAE-43DF-B4BB-21DF0B210E8F}"/>
                </a:ext>
              </a:extLst>
            </p:cNvPr>
            <p:cNvCxnSpPr>
              <a:cxnSpLocks/>
              <a:stCxn id="26" idx="2"/>
              <a:endCxn id="139" idx="1"/>
            </p:cNvCxnSpPr>
            <p:nvPr/>
          </p:nvCxnSpPr>
          <p:spPr>
            <a:xfrm rot="16200000" flipH="1">
              <a:off x="1459629" y="5350926"/>
              <a:ext cx="585630" cy="422951"/>
            </a:xfrm>
            <a:prstGeom prst="bentConnector2">
              <a:avLst/>
            </a:prstGeom>
            <a:ln w="38100">
              <a:solidFill>
                <a:srgbClr val="007CB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or: Elbow 149">
              <a:extLst>
                <a:ext uri="{FF2B5EF4-FFF2-40B4-BE49-F238E27FC236}">
                  <a16:creationId xmlns:a16="http://schemas.microsoft.com/office/drawing/2014/main" id="{ECF773A8-FB76-4DE9-9913-607080407562}"/>
                </a:ext>
              </a:extLst>
            </p:cNvPr>
            <p:cNvCxnSpPr>
              <a:cxnSpLocks/>
              <a:stCxn id="29" idx="2"/>
              <a:endCxn id="139" idx="3"/>
            </p:cNvCxnSpPr>
            <p:nvPr/>
          </p:nvCxnSpPr>
          <p:spPr>
            <a:xfrm rot="5400000">
              <a:off x="3932850" y="5350066"/>
              <a:ext cx="590104" cy="420198"/>
            </a:xfrm>
            <a:prstGeom prst="bentConnector2">
              <a:avLst/>
            </a:prstGeom>
            <a:ln w="38100">
              <a:solidFill>
                <a:srgbClr val="007CB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or: Elbow 152">
              <a:extLst>
                <a:ext uri="{FF2B5EF4-FFF2-40B4-BE49-F238E27FC236}">
                  <a16:creationId xmlns:a16="http://schemas.microsoft.com/office/drawing/2014/main" id="{BFEF1577-0DC0-42B8-9205-D278DF9A89DC}"/>
                </a:ext>
              </a:extLst>
            </p:cNvPr>
            <p:cNvCxnSpPr>
              <a:cxnSpLocks/>
              <a:stCxn id="16" idx="1"/>
              <a:endCxn id="139" idx="1"/>
            </p:cNvCxnSpPr>
            <p:nvPr/>
          </p:nvCxnSpPr>
          <p:spPr>
            <a:xfrm rot="10800000" flipH="1" flipV="1">
              <a:off x="507840" y="1848505"/>
              <a:ext cx="1456079" cy="4006712"/>
            </a:xfrm>
            <a:prstGeom prst="bentConnector3">
              <a:avLst>
                <a:gd name="adj1" fmla="val -31326"/>
              </a:avLst>
            </a:prstGeom>
            <a:ln w="38100">
              <a:solidFill>
                <a:srgbClr val="007CB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or: Elbow 167">
              <a:extLst>
                <a:ext uri="{FF2B5EF4-FFF2-40B4-BE49-F238E27FC236}">
                  <a16:creationId xmlns:a16="http://schemas.microsoft.com/office/drawing/2014/main" id="{987B7822-72A0-4CE4-96F4-FFE08392516A}"/>
                </a:ext>
              </a:extLst>
            </p:cNvPr>
            <p:cNvCxnSpPr>
              <a:cxnSpLocks/>
              <a:stCxn id="22" idx="3"/>
              <a:endCxn id="139" idx="3"/>
            </p:cNvCxnSpPr>
            <p:nvPr/>
          </p:nvCxnSpPr>
          <p:spPr>
            <a:xfrm flipH="1">
              <a:off x="4017803" y="1848505"/>
              <a:ext cx="1456079" cy="4006712"/>
            </a:xfrm>
            <a:prstGeom prst="bentConnector3">
              <a:avLst>
                <a:gd name="adj1" fmla="val -31916"/>
              </a:avLst>
            </a:prstGeom>
            <a:ln w="38100">
              <a:solidFill>
                <a:srgbClr val="007CB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1" name="TextBox 1080">
            <a:extLst>
              <a:ext uri="{FF2B5EF4-FFF2-40B4-BE49-F238E27FC236}">
                <a16:creationId xmlns:a16="http://schemas.microsoft.com/office/drawing/2014/main" id="{0AC59385-6823-4735-80D3-024D915DA450}"/>
              </a:ext>
            </a:extLst>
          </p:cNvPr>
          <p:cNvSpPr txBox="1"/>
          <p:nvPr/>
        </p:nvSpPr>
        <p:spPr>
          <a:xfrm>
            <a:off x="148130" y="6215982"/>
            <a:ext cx="5693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Each working group contains informal information exchange channels, with work products shared with the public in a codified manner through open access portals.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F01E2988-06F4-4658-8A32-2DED760997A7}"/>
              </a:ext>
            </a:extLst>
          </p:cNvPr>
          <p:cNvSpPr txBox="1"/>
          <p:nvPr/>
        </p:nvSpPr>
        <p:spPr>
          <a:xfrm>
            <a:off x="6366718" y="6215982"/>
            <a:ext cx="569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Bilateral contracts define extent of information exchange between the government and private companies. Contracts are not transparent or available to the public. Information is not shared publicly or across participants.</a:t>
            </a:r>
          </a:p>
        </p:txBody>
      </p:sp>
    </p:spTree>
    <p:extLst>
      <p:ext uri="{BB962C8B-B14F-4D97-AF65-F5344CB8AC3E}">
        <p14:creationId xmlns:p14="http://schemas.microsoft.com/office/powerpoint/2010/main" val="1519502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FF0AB-C7AA-6944-8293-7A15D46C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NIH/Moderna Patent Landscape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E21A2-C070-8840-BED0-D659B5AA1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5" y="2125095"/>
            <a:ext cx="11327549" cy="413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12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E109-EB3F-8643-9D39-049016053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NIH/</a:t>
            </a:r>
            <a:r>
              <a:rPr lang="en-US" dirty="0" err="1"/>
              <a:t>Moderna</a:t>
            </a:r>
            <a:r>
              <a:rPr lang="en-US" dirty="0"/>
              <a:t> Patent Inventorship Dispute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C1300ED8-A5B2-628E-42E7-180A7DB0FD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8368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E8F4F-D914-4C4E-8CFE-76A0F72AF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Balancing Push and Pull Incentives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6C9A3-879B-AF45-96C9-0CAACFBF5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lnSpcReduction="10000"/>
          </a:bodyPr>
          <a:lstStyle/>
          <a:p>
            <a:r>
              <a:rPr lang="en-US" sz="3600" dirty="0"/>
              <a:t>Underlying Public/Private collaborations is a </a:t>
            </a:r>
            <a:r>
              <a:rPr lang="en-US" sz="3600" u="sng" dirty="0"/>
              <a:t>tension between IP and public funding models</a:t>
            </a:r>
          </a:p>
          <a:p>
            <a:pPr lvl="1"/>
            <a:r>
              <a:rPr lang="en-US" sz="3600" dirty="0"/>
              <a:t>IP Protection – investment usually recovered by charging monopoly prices</a:t>
            </a:r>
          </a:p>
          <a:p>
            <a:pPr lvl="1"/>
            <a:r>
              <a:rPr lang="en-US" sz="3600" dirty="0"/>
              <a:t>Upfront Grant funding – subsidizes R&amp;D lessening justification for high prices, making product more widely available. </a:t>
            </a:r>
          </a:p>
        </p:txBody>
      </p:sp>
    </p:spTree>
    <p:extLst>
      <p:ext uri="{BB962C8B-B14F-4D97-AF65-F5344CB8AC3E}">
        <p14:creationId xmlns:p14="http://schemas.microsoft.com/office/powerpoint/2010/main" val="958485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3B122-F572-A049-A75F-8493EB44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Addressing Barriers to Equitable Access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F87B8F-7FF3-41C8-C2EC-56423D7984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1711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F618CB8-D9AF-2144-B0A0-F178333E3F6F}"/>
              </a:ext>
            </a:extLst>
          </p:cNvPr>
          <p:cNvSpPr txBox="1"/>
          <p:nvPr/>
        </p:nvSpPr>
        <p:spPr>
          <a:xfrm>
            <a:off x="6393608" y="5132607"/>
            <a:ext cx="1870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TRIPS Waiver </a:t>
            </a:r>
          </a:p>
          <a:p>
            <a:r>
              <a:rPr lang="en-US" dirty="0"/>
              <a:t>Voluntary pledges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A4BD2-9D6A-D440-B82A-0665D4F40D4B}"/>
              </a:ext>
            </a:extLst>
          </p:cNvPr>
          <p:cNvSpPr txBox="1"/>
          <p:nvPr/>
        </p:nvSpPr>
        <p:spPr>
          <a:xfrm>
            <a:off x="3500438" y="5132607"/>
            <a:ext cx="179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 Technology</a:t>
            </a:r>
          </a:p>
          <a:p>
            <a:r>
              <a:rPr lang="en-US" dirty="0"/>
              <a:t>Access Pool </a:t>
            </a:r>
          </a:p>
        </p:txBody>
      </p:sp>
    </p:spTree>
    <p:extLst>
      <p:ext uri="{BB962C8B-B14F-4D97-AF65-F5344CB8AC3E}">
        <p14:creationId xmlns:p14="http://schemas.microsoft.com/office/powerpoint/2010/main" val="383770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E4F293-0A40-4AA3-8747-1C7D9F3E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1CC8B8-2CD1-45F6-9CED-CA310400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D0486316-3F2D-434E-AF23-A8EDD6E7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2AF5945E-96EF-472A-8B30-5AC427AA4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F43F39F5-753C-4BA6-AF2B-6F0EEE25A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2CC5073C-8188-4DE4-B2AB-9C87DDA4F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F2074A-D7D4-4AF6-866A-31DDF66B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2E5311-7D3B-E341-8769-9A13FBF5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66" y="759805"/>
            <a:ext cx="10000133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Incentivizing Vaccine R&amp;D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F3E338-D709-3399-694A-C88C2BFA23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303008"/>
              </p:ext>
            </p:extLst>
          </p:nvPr>
        </p:nvGraphicFramePr>
        <p:xfrm>
          <a:off x="1422492" y="2499837"/>
          <a:ext cx="9507778" cy="371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401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2B521-6F8E-FA41-AF79-C97276C8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Patent Law Basics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C8122-005A-4041-9157-AED6D82B0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656" y="228274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Single drug or biologic </a:t>
            </a:r>
            <a:r>
              <a:rPr lang="en-US" dirty="0">
                <a:sym typeface="Wingdings" pitchFamily="2" charset="2"/>
              </a:rPr>
              <a:t> family of patents (a.k.a. “patent portfolios”)</a:t>
            </a:r>
          </a:p>
          <a:p>
            <a:r>
              <a:rPr lang="en-US" dirty="0">
                <a:sym typeface="Wingdings" pitchFamily="2" charset="2"/>
              </a:rPr>
              <a:t>Most important patent on new chemical drug entity or biological product, but other patents can extend exclusivity (delivery methods, method of use, formulation)</a:t>
            </a:r>
          </a:p>
          <a:p>
            <a:r>
              <a:rPr lang="en-US" dirty="0">
                <a:sym typeface="Wingdings" pitchFamily="2" charset="2"/>
              </a:rPr>
              <a:t>How do patents work?</a:t>
            </a:r>
          </a:p>
          <a:p>
            <a:pPr lvl="1"/>
            <a:r>
              <a:rPr lang="en-US" dirty="0">
                <a:sym typeface="Wingdings" pitchFamily="2" charset="2"/>
              </a:rPr>
              <a:t>Give “right to exclude” others from making, using  or selling the invention for 20 years from date of first patent application.</a:t>
            </a:r>
          </a:p>
          <a:p>
            <a:pPr lvl="1"/>
            <a:r>
              <a:rPr lang="en-US" dirty="0">
                <a:sym typeface="Wingdings" pitchFamily="2" charset="2"/>
              </a:rPr>
              <a:t>No “right to market” --&gt; often much shorter patent term following Food and Drug Administration (FDA) approval. </a:t>
            </a:r>
          </a:p>
          <a:p>
            <a:pPr lvl="1"/>
            <a:r>
              <a:rPr lang="en-US" dirty="0">
                <a:sym typeface="Wingdings" pitchFamily="2" charset="2"/>
              </a:rPr>
              <a:t>Rationale: Incentivize risky and uncertain investment in costly R&amp;D by preventing free riding. 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	</a:t>
            </a:r>
          </a:p>
          <a:p>
            <a:pPr lvl="1"/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0434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2B521-6F8E-FA41-AF79-C97276C8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Patent Law Basics –Problems for Innovation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C8122-005A-4041-9157-AED6D82B0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656" y="228274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Problem of incentivizing clinical trials </a:t>
            </a:r>
          </a:p>
          <a:p>
            <a:r>
              <a:rPr lang="en-US" dirty="0">
                <a:sym typeface="Wingdings" pitchFamily="2" charset="2"/>
              </a:rPr>
              <a:t>Problem of upstream basic research without clear commercial use</a:t>
            </a:r>
          </a:p>
          <a:p>
            <a:r>
              <a:rPr lang="en-US" dirty="0">
                <a:sym typeface="Wingdings" pitchFamily="2" charset="2"/>
              </a:rPr>
              <a:t>Problem of lack of market demand for products or inability to pay</a:t>
            </a:r>
          </a:p>
          <a:p>
            <a:r>
              <a:rPr lang="en-US" dirty="0">
                <a:sym typeface="Wingdings" pitchFamily="2" charset="2"/>
              </a:rPr>
              <a:t>Problem of single use/ preventative medicine </a:t>
            </a:r>
          </a:p>
          <a:p>
            <a:r>
              <a:rPr lang="en-US" dirty="0">
                <a:sym typeface="Wingdings" pitchFamily="2" charset="2"/>
              </a:rPr>
              <a:t>The Patent Bargain Problem: Incentives/Access Trade-off 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3478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2B521-6F8E-FA41-AF79-C97276C8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Patent Law Basics –Problems for Innovation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C8122-005A-4041-9157-AED6D82B0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656" y="228274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Problem of incentivizing clinical trials – FDA Drug exclusivities (market and data) and patent term extensions</a:t>
            </a:r>
          </a:p>
          <a:p>
            <a:r>
              <a:rPr lang="en-US" dirty="0">
                <a:sym typeface="Wingdings" pitchFamily="2" charset="2"/>
              </a:rPr>
              <a:t>Problem of upstream basic research without clear commercial use</a:t>
            </a:r>
          </a:p>
          <a:p>
            <a:r>
              <a:rPr lang="en-US" dirty="0">
                <a:sym typeface="Wingdings" pitchFamily="2" charset="2"/>
              </a:rPr>
              <a:t>Problem of lack of market demand for products or inability to pay</a:t>
            </a:r>
          </a:p>
          <a:p>
            <a:r>
              <a:rPr lang="en-US" dirty="0">
                <a:sym typeface="Wingdings" pitchFamily="2" charset="2"/>
              </a:rPr>
              <a:t>Problem of single use/ preventative medicine </a:t>
            </a:r>
          </a:p>
          <a:p>
            <a:r>
              <a:rPr lang="en-US" dirty="0">
                <a:sym typeface="Wingdings" pitchFamily="2" charset="2"/>
              </a:rPr>
              <a:t>The Patent Bargain Problem: Incentives/Access Trade-off 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0223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2B521-6F8E-FA41-AF79-C97276C8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Patent Law Basics –Problems for Innovation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C8122-005A-4041-9157-AED6D82B0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656" y="228274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Problem of incentivizing clinical trials</a:t>
            </a:r>
          </a:p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Problem of upstream basic research without clear commercial use (Grants)</a:t>
            </a:r>
          </a:p>
          <a:p>
            <a:r>
              <a:rPr lang="en-US" dirty="0">
                <a:sym typeface="Wingdings" pitchFamily="2" charset="2"/>
              </a:rPr>
              <a:t>Problem of lack of market demand for products or inability to pay</a:t>
            </a:r>
          </a:p>
          <a:p>
            <a:r>
              <a:rPr lang="en-US" dirty="0">
                <a:sym typeface="Wingdings" pitchFamily="2" charset="2"/>
              </a:rPr>
              <a:t>Problem of single use/ preventative medicine </a:t>
            </a:r>
          </a:p>
          <a:p>
            <a:r>
              <a:rPr lang="en-US" dirty="0">
                <a:sym typeface="Wingdings" pitchFamily="2" charset="2"/>
              </a:rPr>
              <a:t>The Patent Bargain Problem: Incentives/Access Trade-off 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5353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2B521-6F8E-FA41-AF79-C97276C8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Patent Law Basics –Problems for Innovation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C8122-005A-4041-9157-AED6D82B0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656" y="228274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Problem of incentivizing clinical trials</a:t>
            </a:r>
          </a:p>
          <a:p>
            <a:r>
              <a:rPr lang="en-US" dirty="0">
                <a:sym typeface="Wingdings" pitchFamily="2" charset="2"/>
              </a:rPr>
              <a:t>Problem of upstream basic research without clear commercial use (Grants)</a:t>
            </a:r>
          </a:p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Problem of lack of market demand for products or inability to pay (pre-commitment purchases, public-private partnerships)</a:t>
            </a:r>
          </a:p>
          <a:p>
            <a:r>
              <a:rPr lang="en-US" dirty="0">
                <a:sym typeface="Wingdings" pitchFamily="2" charset="2"/>
              </a:rPr>
              <a:t>Problem of single use/ preventative medicine </a:t>
            </a:r>
          </a:p>
          <a:p>
            <a:r>
              <a:rPr lang="en-US" dirty="0">
                <a:sym typeface="Wingdings" pitchFamily="2" charset="2"/>
              </a:rPr>
              <a:t>The Patent Bargain Problem: Incentives/Access Trade-off 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9322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2B521-6F8E-FA41-AF79-C97276C8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Patent Law Basics –Problems for Innovation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C8122-005A-4041-9157-AED6D82B0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656" y="228274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Problem of incentivizing clinical trials</a:t>
            </a:r>
          </a:p>
          <a:p>
            <a:r>
              <a:rPr lang="en-US" dirty="0">
                <a:sym typeface="Wingdings" pitchFamily="2" charset="2"/>
              </a:rPr>
              <a:t>Problem of upstream basic research without clear commercial use (Grants)</a:t>
            </a:r>
          </a:p>
          <a:p>
            <a:r>
              <a:rPr lang="en-US" dirty="0">
                <a:sym typeface="Wingdings" pitchFamily="2" charset="2"/>
              </a:rPr>
              <a:t>Problem of lack of market demand for products or inability to pay</a:t>
            </a:r>
          </a:p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Problem of single use/ preventative medicine (e.g. vaccines)</a:t>
            </a:r>
          </a:p>
          <a:p>
            <a:r>
              <a:rPr lang="en-US" dirty="0">
                <a:sym typeface="Wingdings" pitchFamily="2" charset="2"/>
              </a:rPr>
              <a:t>The Patent Bargain Problem: Incentives/Access Trade-off 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5537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2B521-6F8E-FA41-AF79-C97276C8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Patent Law Basics –Problems for Innovation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C8122-005A-4041-9157-AED6D82B0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656" y="228274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Problem of incentivizing clinical trials</a:t>
            </a:r>
          </a:p>
          <a:p>
            <a:r>
              <a:rPr lang="en-US" dirty="0">
                <a:sym typeface="Wingdings" pitchFamily="2" charset="2"/>
              </a:rPr>
              <a:t>Problem of upstream basic research without clear commercial use (Grants)</a:t>
            </a:r>
          </a:p>
          <a:p>
            <a:r>
              <a:rPr lang="en-US" dirty="0">
                <a:sym typeface="Wingdings" pitchFamily="2" charset="2"/>
              </a:rPr>
              <a:t>Problem of lack of market demand for products or inability to pay</a:t>
            </a:r>
          </a:p>
          <a:p>
            <a:r>
              <a:rPr lang="en-US" dirty="0">
                <a:sym typeface="Wingdings" pitchFamily="2" charset="2"/>
              </a:rPr>
              <a:t>Problem of single use/ preventative medicine </a:t>
            </a:r>
          </a:p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The Patent Bargain Problem: Incentives/Access Trade-off 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59548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1380</Words>
  <Application>Microsoft Office PowerPoint</Application>
  <PresentationFormat>Widescreen</PresentationFormat>
  <Paragraphs>186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The Intellectual Property Landscape of Covid-19 Vaccines</vt:lpstr>
      <vt:lpstr>Incentivizing Vaccine R&amp;D</vt:lpstr>
      <vt:lpstr>Patent Law Basics </vt:lpstr>
      <vt:lpstr>Patent Law Basics –Problems for Innovation</vt:lpstr>
      <vt:lpstr>Patent Law Basics –Problems for Innovation</vt:lpstr>
      <vt:lpstr>Patent Law Basics –Problems for Innovation</vt:lpstr>
      <vt:lpstr>Patent Law Basics –Problems for Innovation</vt:lpstr>
      <vt:lpstr>Patent Law Basics –Problems for Innovation</vt:lpstr>
      <vt:lpstr>Patent Law Basics –Problems for Innovation</vt:lpstr>
      <vt:lpstr>Trade Secret Law</vt:lpstr>
      <vt:lpstr>Bottomline Private Incentives for Vaccine Development</vt:lpstr>
      <vt:lpstr>Covid-19 IP Landscape </vt:lpstr>
      <vt:lpstr>R&amp;D Public-Private Partnerships: Coalition for Epidemic Preparedness (CEPI)</vt:lpstr>
      <vt:lpstr>PowerPoint Presentation</vt:lpstr>
      <vt:lpstr>PowerPoint Presentation</vt:lpstr>
      <vt:lpstr>NIH/Moderna Patent Landscape</vt:lpstr>
      <vt:lpstr>NIH/Moderna Patent Inventorship Dispute</vt:lpstr>
      <vt:lpstr>Balancing Push and Pull Incentives</vt:lpstr>
      <vt:lpstr>Addressing Barriers to Equitable Access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Intellectual Property Landscape of Covid-19 Vaccines and Treatments</dc:title>
  <dc:creator>Laura Gabriela Pedraza-Farina</dc:creator>
  <cp:lastModifiedBy>Edyta Wojno</cp:lastModifiedBy>
  <cp:revision>46</cp:revision>
  <dcterms:created xsi:type="dcterms:W3CDTF">2022-07-11T01:15:07Z</dcterms:created>
  <dcterms:modified xsi:type="dcterms:W3CDTF">2022-07-11T15:47:31Z</dcterms:modified>
</cp:coreProperties>
</file>